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Lst>
  <p:notesMasterIdLst>
    <p:notesMasterId r:id="rId42"/>
  </p:notesMasterIdLst>
  <p:handoutMasterIdLst>
    <p:handoutMasterId r:id="rId43"/>
  </p:handoutMasterIdLst>
  <p:sldIdLst>
    <p:sldId id="256" r:id="rId5"/>
    <p:sldId id="269" r:id="rId6"/>
    <p:sldId id="311" r:id="rId7"/>
    <p:sldId id="342" r:id="rId8"/>
    <p:sldId id="258" r:id="rId9"/>
    <p:sldId id="296" r:id="rId10"/>
    <p:sldId id="576" r:id="rId11"/>
    <p:sldId id="578" r:id="rId12"/>
    <p:sldId id="577" r:id="rId13"/>
    <p:sldId id="580" r:id="rId14"/>
    <p:sldId id="536" r:id="rId15"/>
    <p:sldId id="586" r:id="rId16"/>
    <p:sldId id="582" r:id="rId17"/>
    <p:sldId id="583" r:id="rId18"/>
    <p:sldId id="585" r:id="rId19"/>
    <p:sldId id="538" r:id="rId20"/>
    <p:sldId id="581" r:id="rId21"/>
    <p:sldId id="537" r:id="rId22"/>
    <p:sldId id="487" r:id="rId23"/>
    <p:sldId id="488" r:id="rId24"/>
    <p:sldId id="574" r:id="rId25"/>
    <p:sldId id="266" r:id="rId26"/>
    <p:sldId id="543" r:id="rId27"/>
    <p:sldId id="545" r:id="rId28"/>
    <p:sldId id="540" r:id="rId29"/>
    <p:sldId id="541" r:id="rId30"/>
    <p:sldId id="575" r:id="rId31"/>
    <p:sldId id="547" r:id="rId32"/>
    <p:sldId id="548" r:id="rId33"/>
    <p:sldId id="549" r:id="rId34"/>
    <p:sldId id="551" r:id="rId35"/>
    <p:sldId id="550" r:id="rId36"/>
    <p:sldId id="490" r:id="rId37"/>
    <p:sldId id="305" r:id="rId38"/>
    <p:sldId id="288" r:id="rId39"/>
    <p:sldId id="310" r:id="rId40"/>
    <p:sldId id="270" r:id="rId4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modifyVerifier cryptProviderType="rsaAES" cryptAlgorithmClass="hash" cryptAlgorithmType="typeAny" cryptAlgorithmSid="14" spinCount="100000" saltData="9t39gDjpTmfiEkH3w3xVaQ==" hashData="c83L7pZOfZQSD3s7sG1og6btNiUWKLFoJJCyNfXJVTW7+pDj6++obp32FYVDWQEHcR1jPPC3kl64ErR8gw7vww=="/>
  <p:extLst>
    <p:ext uri="{521415D9-36F7-43E2-AB2F-B90AF26B5E84}">
      <p14:sectionLst xmlns:p14="http://schemas.microsoft.com/office/powerpoint/2010/main">
        <p14:section name="Introduction" id="{EFFE3E3C-BA52-4764-A324-A6E4E5199D80}">
          <p14:sldIdLst>
            <p14:sldId id="256"/>
            <p14:sldId id="269"/>
          </p14:sldIdLst>
        </p14:section>
        <p14:section name="Overview &amp; objectives" id="{2AF4E993-76CA-47AF-9ECD-5BB738C138EE}">
          <p14:sldIdLst>
            <p14:sldId id="311"/>
            <p14:sldId id="342"/>
          </p14:sldIdLst>
        </p14:section>
        <p14:section name="Part I" id="{AAC44846-4E9E-481D-AD2E-FDCE4F0F1F1E}">
          <p14:sldIdLst>
            <p14:sldId id="258"/>
            <p14:sldId id="296"/>
            <p14:sldId id="576"/>
            <p14:sldId id="578"/>
            <p14:sldId id="577"/>
            <p14:sldId id="580"/>
            <p14:sldId id="536"/>
            <p14:sldId id="586"/>
            <p14:sldId id="582"/>
            <p14:sldId id="583"/>
            <p14:sldId id="585"/>
            <p14:sldId id="538"/>
            <p14:sldId id="581"/>
          </p14:sldIdLst>
        </p14:section>
        <p14:section name="Part II" id="{161239D1-86FB-264B-B544-8C7BAFD30F73}">
          <p14:sldIdLst>
            <p14:sldId id="537"/>
            <p14:sldId id="487"/>
            <p14:sldId id="488"/>
            <p14:sldId id="574"/>
            <p14:sldId id="266"/>
            <p14:sldId id="543"/>
            <p14:sldId id="545"/>
            <p14:sldId id="540"/>
            <p14:sldId id="541"/>
            <p14:sldId id="575"/>
            <p14:sldId id="547"/>
            <p14:sldId id="548"/>
            <p14:sldId id="549"/>
            <p14:sldId id="551"/>
            <p14:sldId id="550"/>
            <p14:sldId id="490"/>
          </p14:sldIdLst>
        </p14:section>
        <p14:section name="Summary &amp; Take home messages" id="{B09160E1-5B7E-4F9B-98D4-2EAEE74822BC}">
          <p14:sldIdLst>
            <p14:sldId id="305"/>
          </p14:sldIdLst>
        </p14:section>
        <p14:section name="Further reading &amp; next steps" id="{8733404B-67AE-41D0-A42D-A87AC23D758E}">
          <p14:sldIdLst>
            <p14:sldId id="288"/>
            <p14:sldId id="310"/>
            <p14:sldId id="270"/>
          </p14:sldIdLst>
        </p14:section>
      </p14:sectionLst>
    </p:ext>
    <p:ext uri="{EFAFB233-063F-42B5-8137-9DF3F51BA10A}">
      <p15:sldGuideLst xmlns:p15="http://schemas.microsoft.com/office/powerpoint/2012/main">
        <p15:guide id="1" orient="horz" pos="2205"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AD1AAC8-AED0-1BBF-31BC-71D3ED83267C}" name="Esmee Kooijman" initials="EK" userId="S::kooijmae@tcd.ie::b899e8fb-b3e5-4e16-a4fd-b1ceffd7514c" providerId="AD"/>
  <p188:author id="{770E0FC9-A3C0-65FF-82E9-0CF00CE5E4DD}" name="Fabrice Renaud" initials="FR" userId="S::fabrice.renaud_glasgow.ac.uk#ext#@live.unibo.it::834a7692-89e4-4627-8872-0c2660f2f16b" providerId="AD"/>
  <p188:author id="{45594ED1-B45C-2C55-4A8F-E133AF2BBFED}" name="s.yasukawa" initials="s." userId="S::s.yasukawa_unesco.org#ext#@liveunibo.onmicrosoft.com::d48461cd-6a13-42ca-aadf-f87e2c11af56" providerId="AD"/>
  <p188:author id="{8BDE91D5-1A70-FE78-FD88-26AB7553B2CF}" name="esmeekooijman@gmail.com" initials="es" userId="S::esmeekooijman_gmail.com#ext#@liveunibo.onmicrosoft.com::b24d9cb8-400c-4fe0-b66a-75e09a4db6df"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Soini Katriina (LUKE)" initials="S(" lastIdx="1" clrIdx="0">
    <p:extLst>
      <p:ext uri="{19B8F6BF-5375-455C-9EA6-DF929625EA0E}">
        <p15:presenceInfo xmlns:p15="http://schemas.microsoft.com/office/powerpoint/2012/main" userId="S::katriina.soini_luke.fi#ext#@liveunibo.onmicrosoft.com::570496f0-d5de-44b8-b8b0-b908b83e877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B1F0"/>
    <a:srgbClr val="FF8400"/>
    <a:srgbClr val="8DC549"/>
    <a:srgbClr val="FFF2CC"/>
    <a:srgbClr val="FFECDE"/>
    <a:srgbClr val="E5F8FF"/>
    <a:srgbClr val="D9E8C8"/>
    <a:srgbClr val="D0E6B5"/>
    <a:srgbClr val="FCCDAE"/>
    <a:srgbClr val="FCDAC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352"/>
    <p:restoredTop sz="64939"/>
  </p:normalViewPr>
  <p:slideViewPr>
    <p:cSldViewPr snapToGrid="0">
      <p:cViewPr varScale="1">
        <p:scale>
          <a:sx n="71" d="100"/>
          <a:sy n="71" d="100"/>
        </p:scale>
        <p:origin x="880" y="176"/>
      </p:cViewPr>
      <p:guideLst>
        <p:guide orient="horz" pos="2205"/>
        <p:guide pos="384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notesMaster" Target="notesMasters/notesMaster1.xml"/><Relationship Id="rId47"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microsoft.com/office/2018/10/relationships/authors" Targe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handoutMaster" Target="handoutMasters/handoutMaster1.xml"/><Relationship Id="rId48"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D6ED3A5-8603-4103-A4EC-6FF4C97D6CA0}" type="doc">
      <dgm:prSet loTypeId="urn:microsoft.com/office/officeart/2005/8/layout/hierarchy5" loCatId="hierarchy" qsTypeId="urn:microsoft.com/office/officeart/2005/8/quickstyle/simple1" qsCatId="simple" csTypeId="urn:microsoft.com/office/officeart/2005/8/colors/colorful1" csCatId="colorful" phldr="1"/>
      <dgm:spPr/>
      <dgm:t>
        <a:bodyPr/>
        <a:lstStyle/>
        <a:p>
          <a:endParaRPr lang="en-GB"/>
        </a:p>
      </dgm:t>
    </dgm:pt>
    <dgm:pt modelId="{DA3C1BEA-8108-4DD4-A3A9-2067E5580243}">
      <dgm:prSet phldrT="[Text]"/>
      <dgm:spPr/>
      <dgm:t>
        <a:bodyPr/>
        <a:lstStyle/>
        <a:p>
          <a:pPr rtl="0"/>
          <a:r>
            <a:rPr lang="en-GB" b="1">
              <a:latin typeface="Lato"/>
              <a:ea typeface="Lato"/>
              <a:cs typeface="Lato"/>
            </a:rPr>
            <a:t>Literature review </a:t>
          </a:r>
          <a:endParaRPr lang="en-GB">
            <a:latin typeface="Lato"/>
            <a:ea typeface="Lato"/>
            <a:cs typeface="Lato"/>
          </a:endParaRPr>
        </a:p>
      </dgm:t>
    </dgm:pt>
    <dgm:pt modelId="{040AAA7E-27D6-460F-AADD-A8D237BD0840}" type="parTrans" cxnId="{7A0F7F9F-0587-4876-8918-888307C8739F}">
      <dgm:prSet/>
      <dgm:spPr/>
      <dgm:t>
        <a:bodyPr/>
        <a:lstStyle/>
        <a:p>
          <a:endParaRPr lang="en-GB"/>
        </a:p>
      </dgm:t>
    </dgm:pt>
    <dgm:pt modelId="{A9180A50-5631-4F48-9259-B7D9439366A2}" type="sibTrans" cxnId="{7A0F7F9F-0587-4876-8918-888307C8739F}">
      <dgm:prSet/>
      <dgm:spPr/>
      <dgm:t>
        <a:bodyPr/>
        <a:lstStyle/>
        <a:p>
          <a:endParaRPr lang="en-GB"/>
        </a:p>
      </dgm:t>
    </dgm:pt>
    <dgm:pt modelId="{F7221F74-AC64-4044-9861-9B520FA7608E}">
      <dgm:prSet phldrT="[Text]"/>
      <dgm:spPr/>
      <dgm:t>
        <a:bodyPr/>
        <a:lstStyle/>
        <a:p>
          <a:r>
            <a:rPr lang="en-GB" b="1" dirty="0">
              <a:latin typeface="Lato"/>
              <a:ea typeface="Lato"/>
              <a:cs typeface="Lato"/>
            </a:rPr>
            <a:t>Identifying stakeholder priorities and needs</a:t>
          </a:r>
          <a:endParaRPr lang="en-GB" dirty="0">
            <a:latin typeface="Lato"/>
            <a:ea typeface="Lato"/>
            <a:cs typeface="Lato"/>
          </a:endParaRPr>
        </a:p>
      </dgm:t>
    </dgm:pt>
    <dgm:pt modelId="{624B81B3-E4EE-4EC8-AE93-63AE5B6FDB60}" type="parTrans" cxnId="{2CCCA015-6125-4042-BCDA-881623E5F14C}">
      <dgm:prSet>
        <dgm:style>
          <a:lnRef idx="1">
            <a:schemeClr val="accent2"/>
          </a:lnRef>
          <a:fillRef idx="0">
            <a:schemeClr val="accent2"/>
          </a:fillRef>
          <a:effectRef idx="0">
            <a:schemeClr val="accent2"/>
          </a:effectRef>
          <a:fontRef idx="minor">
            <a:schemeClr val="tx1"/>
          </a:fontRef>
        </dgm:style>
      </dgm:prSet>
      <dgm:spPr>
        <a:ln w="28575">
          <a:headEnd type="none" w="med" len="med"/>
          <a:tailEnd type="triangle" w="med" len="med"/>
        </a:ln>
      </dgm:spPr>
      <dgm:t>
        <a:bodyPr/>
        <a:lstStyle/>
        <a:p>
          <a:endParaRPr lang="en-GB"/>
        </a:p>
      </dgm:t>
    </dgm:pt>
    <dgm:pt modelId="{1B1F8840-10E4-48F8-B20C-01DBD27B453F}" type="sibTrans" cxnId="{2CCCA015-6125-4042-BCDA-881623E5F14C}">
      <dgm:prSet/>
      <dgm:spPr/>
      <dgm:t>
        <a:bodyPr/>
        <a:lstStyle/>
        <a:p>
          <a:endParaRPr lang="en-GB"/>
        </a:p>
      </dgm:t>
    </dgm:pt>
    <dgm:pt modelId="{A9470A87-006E-4E73-85EF-6491AC8AC581}">
      <dgm:prSet phldrT="[Text]"/>
      <dgm:spPr/>
      <dgm:t>
        <a:bodyPr/>
        <a:lstStyle/>
        <a:p>
          <a:r>
            <a:rPr lang="en-GB" b="1">
              <a:latin typeface="Lato"/>
              <a:ea typeface="Lato"/>
              <a:cs typeface="Lato"/>
            </a:rPr>
            <a:t>Conceptual framework for vulnerability and risk assessment of SES</a:t>
          </a:r>
          <a:endParaRPr lang="en-GB">
            <a:latin typeface="Lato"/>
            <a:ea typeface="Lato"/>
            <a:cs typeface="Lato"/>
          </a:endParaRPr>
        </a:p>
      </dgm:t>
    </dgm:pt>
    <dgm:pt modelId="{6CAD31F3-04B2-466D-A497-63E922F1A99F}" type="parTrans" cxnId="{BEBFB03F-1909-4390-BDD8-4AACC705038B}">
      <dgm:prSet>
        <dgm:style>
          <a:lnRef idx="3">
            <a:schemeClr val="accent3"/>
          </a:lnRef>
          <a:fillRef idx="0">
            <a:schemeClr val="accent3"/>
          </a:fillRef>
          <a:effectRef idx="2">
            <a:schemeClr val="accent3"/>
          </a:effectRef>
          <a:fontRef idx="minor">
            <a:schemeClr val="tx1"/>
          </a:fontRef>
        </dgm:style>
      </dgm:prSet>
      <dgm:spPr>
        <a:ln w="28575">
          <a:headEnd type="none" w="med" len="med"/>
          <a:tailEnd type="triangle" w="med" len="med"/>
        </a:ln>
      </dgm:spPr>
      <dgm:t>
        <a:bodyPr/>
        <a:lstStyle/>
        <a:p>
          <a:endParaRPr lang="en-GB"/>
        </a:p>
      </dgm:t>
    </dgm:pt>
    <dgm:pt modelId="{D581604D-467E-463B-AA5E-470FE62A7DC9}" type="sibTrans" cxnId="{BEBFB03F-1909-4390-BDD8-4AACC705038B}">
      <dgm:prSet/>
      <dgm:spPr/>
      <dgm:t>
        <a:bodyPr/>
        <a:lstStyle/>
        <a:p>
          <a:endParaRPr lang="en-GB"/>
        </a:p>
      </dgm:t>
    </dgm:pt>
    <dgm:pt modelId="{97D7CF0F-6138-4C7D-86E4-5818B07F08DC}">
      <dgm:prSet phldrT="[Text]"/>
      <dgm:spPr/>
      <dgm:t>
        <a:bodyPr/>
        <a:lstStyle/>
        <a:p>
          <a:r>
            <a:rPr lang="en-GB" b="1">
              <a:latin typeface="Lato"/>
              <a:ea typeface="Lato"/>
              <a:cs typeface="Lato"/>
            </a:rPr>
            <a:t>Indicators for vulnerability and risk assessment</a:t>
          </a:r>
          <a:endParaRPr lang="en-GB">
            <a:latin typeface="Lato"/>
            <a:ea typeface="Lato"/>
            <a:cs typeface="Lato"/>
          </a:endParaRPr>
        </a:p>
      </dgm:t>
    </dgm:pt>
    <dgm:pt modelId="{73A2CAD9-7AC6-44A0-9888-A4DF6D43277C}" type="parTrans" cxnId="{A4A3EBAA-5956-461F-8B8B-0F3B72D62FE0}">
      <dgm:prSet>
        <dgm:style>
          <a:lnRef idx="3">
            <a:schemeClr val="accent3"/>
          </a:lnRef>
          <a:fillRef idx="0">
            <a:schemeClr val="accent3"/>
          </a:fillRef>
          <a:effectRef idx="2">
            <a:schemeClr val="accent3"/>
          </a:effectRef>
          <a:fontRef idx="minor">
            <a:schemeClr val="tx1"/>
          </a:fontRef>
        </dgm:style>
      </dgm:prSet>
      <dgm:spPr>
        <a:ln w="28575">
          <a:headEnd type="none" w="med" len="med"/>
          <a:tailEnd type="triangle" w="med" len="med"/>
        </a:ln>
      </dgm:spPr>
      <dgm:t>
        <a:bodyPr/>
        <a:lstStyle/>
        <a:p>
          <a:endParaRPr lang="en-GB"/>
        </a:p>
      </dgm:t>
    </dgm:pt>
    <dgm:pt modelId="{D9E9C939-17F2-49F6-8495-B509B30DC123}" type="sibTrans" cxnId="{A4A3EBAA-5956-461F-8B8B-0F3B72D62FE0}">
      <dgm:prSet/>
      <dgm:spPr/>
      <dgm:t>
        <a:bodyPr/>
        <a:lstStyle/>
        <a:p>
          <a:endParaRPr lang="en-GB"/>
        </a:p>
      </dgm:t>
    </dgm:pt>
    <dgm:pt modelId="{B6B2A65A-2455-459E-B891-6ACFDA3FB812}">
      <dgm:prSet phldrT="[Text]"/>
      <dgm:spPr/>
      <dgm:t>
        <a:bodyPr/>
        <a:lstStyle/>
        <a:p>
          <a:r>
            <a:rPr lang="en-GB" b="1" dirty="0">
              <a:latin typeface="Lato"/>
              <a:ea typeface="Lato"/>
              <a:cs typeface="Lato"/>
            </a:rPr>
            <a:t>Determining impact chains</a:t>
          </a:r>
          <a:endParaRPr lang="en-GB" dirty="0">
            <a:latin typeface="Lato"/>
            <a:ea typeface="Lato"/>
            <a:cs typeface="Lato"/>
          </a:endParaRPr>
        </a:p>
      </dgm:t>
    </dgm:pt>
    <dgm:pt modelId="{301D0368-0CF9-4592-8001-52D9F565A804}" type="parTrans" cxnId="{85CCD498-9E37-4061-8685-C30440D4A1E5}">
      <dgm:prSet>
        <dgm:style>
          <a:lnRef idx="1">
            <a:schemeClr val="accent2"/>
          </a:lnRef>
          <a:fillRef idx="0">
            <a:schemeClr val="accent2"/>
          </a:fillRef>
          <a:effectRef idx="0">
            <a:schemeClr val="accent2"/>
          </a:effectRef>
          <a:fontRef idx="minor">
            <a:schemeClr val="tx1"/>
          </a:fontRef>
        </dgm:style>
      </dgm:prSet>
      <dgm:spPr>
        <a:ln w="28575">
          <a:headEnd type="none" w="med" len="med"/>
          <a:tailEnd type="triangle" w="med" len="med"/>
        </a:ln>
      </dgm:spPr>
      <dgm:t>
        <a:bodyPr/>
        <a:lstStyle/>
        <a:p>
          <a:endParaRPr lang="en-GB"/>
        </a:p>
      </dgm:t>
    </dgm:pt>
    <dgm:pt modelId="{2D13A51D-0329-44E7-A578-F009CACC5A50}" type="sibTrans" cxnId="{85CCD498-9E37-4061-8685-C30440D4A1E5}">
      <dgm:prSet/>
      <dgm:spPr/>
      <dgm:t>
        <a:bodyPr/>
        <a:lstStyle/>
        <a:p>
          <a:endParaRPr lang="en-GB"/>
        </a:p>
      </dgm:t>
    </dgm:pt>
    <dgm:pt modelId="{64F6CAF5-2D36-4773-A893-AF4EBDDE1245}">
      <dgm:prSet phldrT="[Text]"/>
      <dgm:spPr/>
      <dgm:t>
        <a:bodyPr/>
        <a:lstStyle/>
        <a:p>
          <a:r>
            <a:rPr lang="en-US">
              <a:latin typeface="Lato"/>
              <a:ea typeface="Lato"/>
              <a:cs typeface="Lato"/>
            </a:rPr>
            <a:t>Past studies</a:t>
          </a:r>
          <a:endParaRPr lang="en-GB">
            <a:latin typeface="Lato"/>
            <a:ea typeface="Lato"/>
            <a:cs typeface="Lato"/>
          </a:endParaRPr>
        </a:p>
      </dgm:t>
    </dgm:pt>
    <dgm:pt modelId="{8CB71E46-CFFA-43BD-BC66-159426D13728}" type="parTrans" cxnId="{7BD042BA-0739-4494-90A7-94D6F2776FC4}">
      <dgm:prSet/>
      <dgm:spPr/>
      <dgm:t>
        <a:bodyPr/>
        <a:lstStyle/>
        <a:p>
          <a:endParaRPr lang="en-GB"/>
        </a:p>
      </dgm:t>
    </dgm:pt>
    <dgm:pt modelId="{71737984-BFE3-40DD-91A0-7805AA7BC12E}" type="sibTrans" cxnId="{7BD042BA-0739-4494-90A7-94D6F2776FC4}">
      <dgm:prSet/>
      <dgm:spPr/>
      <dgm:t>
        <a:bodyPr/>
        <a:lstStyle/>
        <a:p>
          <a:endParaRPr lang="en-GB"/>
        </a:p>
      </dgm:t>
    </dgm:pt>
    <dgm:pt modelId="{A03253F1-931C-411D-B71D-81002447F9CF}">
      <dgm:prSet phldrT="[Text]"/>
      <dgm:spPr/>
      <dgm:t>
        <a:bodyPr/>
        <a:lstStyle/>
        <a:p>
          <a:r>
            <a:rPr lang="en-US">
              <a:latin typeface="Lato"/>
              <a:ea typeface="Lato"/>
              <a:cs typeface="Lato"/>
            </a:rPr>
            <a:t>Present requirements</a:t>
          </a:r>
          <a:endParaRPr lang="en-GB">
            <a:latin typeface="Lato"/>
            <a:ea typeface="Lato"/>
            <a:cs typeface="Lato"/>
          </a:endParaRPr>
        </a:p>
      </dgm:t>
    </dgm:pt>
    <dgm:pt modelId="{161B43C0-76AB-4C8C-B898-01A4CB311AF6}" type="parTrans" cxnId="{9845077E-9AE7-47BE-AB6B-E6E500A5C659}">
      <dgm:prSet/>
      <dgm:spPr/>
      <dgm:t>
        <a:bodyPr/>
        <a:lstStyle/>
        <a:p>
          <a:endParaRPr lang="en-GB"/>
        </a:p>
      </dgm:t>
    </dgm:pt>
    <dgm:pt modelId="{A49E68CE-F23A-40AF-88E7-0875ADBE3B4C}" type="sibTrans" cxnId="{9845077E-9AE7-47BE-AB6B-E6E500A5C659}">
      <dgm:prSet/>
      <dgm:spPr/>
      <dgm:t>
        <a:bodyPr/>
        <a:lstStyle/>
        <a:p>
          <a:endParaRPr lang="en-GB"/>
        </a:p>
      </dgm:t>
    </dgm:pt>
    <dgm:pt modelId="{948D47F4-393B-4C58-A142-E1E0FA882E4F}">
      <dgm:prSet phldrT="[Text]"/>
      <dgm:spPr/>
      <dgm:t>
        <a:bodyPr/>
        <a:lstStyle/>
        <a:p>
          <a:r>
            <a:rPr lang="en-US">
              <a:latin typeface="Lato"/>
              <a:ea typeface="Lato"/>
              <a:cs typeface="Lato"/>
            </a:rPr>
            <a:t>Proposed V &amp; R approach</a:t>
          </a:r>
          <a:endParaRPr lang="en-GB">
            <a:latin typeface="Lato"/>
            <a:ea typeface="Lato"/>
            <a:cs typeface="Lato"/>
          </a:endParaRPr>
        </a:p>
      </dgm:t>
    </dgm:pt>
    <dgm:pt modelId="{CBBFE6CD-8311-4646-B31B-0B7BE32CA10A}" type="parTrans" cxnId="{35FE817F-9B81-4B23-9174-2616A0BDEE52}">
      <dgm:prSet/>
      <dgm:spPr/>
      <dgm:t>
        <a:bodyPr/>
        <a:lstStyle/>
        <a:p>
          <a:endParaRPr lang="en-GB"/>
        </a:p>
      </dgm:t>
    </dgm:pt>
    <dgm:pt modelId="{EFC01F92-F072-4EBD-BB1B-E95CEAFE147B}" type="sibTrans" cxnId="{35FE817F-9B81-4B23-9174-2616A0BDEE52}">
      <dgm:prSet/>
      <dgm:spPr/>
      <dgm:t>
        <a:bodyPr/>
        <a:lstStyle/>
        <a:p>
          <a:endParaRPr lang="en-GB"/>
        </a:p>
      </dgm:t>
    </dgm:pt>
    <dgm:pt modelId="{D7DD1A01-43AE-43D4-ADA8-39C92FC51C77}" type="pres">
      <dgm:prSet presAssocID="{ED6ED3A5-8603-4103-A4EC-6FF4C97D6CA0}" presName="mainComposite" presStyleCnt="0">
        <dgm:presLayoutVars>
          <dgm:chPref val="1"/>
          <dgm:dir/>
          <dgm:animOne val="branch"/>
          <dgm:animLvl val="lvl"/>
          <dgm:resizeHandles val="exact"/>
        </dgm:presLayoutVars>
      </dgm:prSet>
      <dgm:spPr/>
    </dgm:pt>
    <dgm:pt modelId="{263945DC-3E43-4696-AB37-E9D841FE500A}" type="pres">
      <dgm:prSet presAssocID="{ED6ED3A5-8603-4103-A4EC-6FF4C97D6CA0}" presName="hierFlow" presStyleCnt="0"/>
      <dgm:spPr/>
    </dgm:pt>
    <dgm:pt modelId="{7D76979B-2926-4AED-8AEB-5E429BE4F11F}" type="pres">
      <dgm:prSet presAssocID="{ED6ED3A5-8603-4103-A4EC-6FF4C97D6CA0}" presName="firstBuf" presStyleCnt="0"/>
      <dgm:spPr/>
    </dgm:pt>
    <dgm:pt modelId="{5B4D3D15-62E4-4B94-AE88-1D978C66DDA0}" type="pres">
      <dgm:prSet presAssocID="{ED6ED3A5-8603-4103-A4EC-6FF4C97D6CA0}" presName="hierChild1" presStyleCnt="0">
        <dgm:presLayoutVars>
          <dgm:chPref val="1"/>
          <dgm:animOne val="branch"/>
          <dgm:animLvl val="lvl"/>
        </dgm:presLayoutVars>
      </dgm:prSet>
      <dgm:spPr/>
    </dgm:pt>
    <dgm:pt modelId="{8AA23537-F81B-4BE2-A4A1-582BD43E303E}" type="pres">
      <dgm:prSet presAssocID="{DA3C1BEA-8108-4DD4-A3A9-2067E5580243}" presName="Name17" presStyleCnt="0"/>
      <dgm:spPr/>
    </dgm:pt>
    <dgm:pt modelId="{FF72A309-0320-49E5-B347-19167647FAE0}" type="pres">
      <dgm:prSet presAssocID="{DA3C1BEA-8108-4DD4-A3A9-2067E5580243}" presName="level1Shape" presStyleLbl="node0" presStyleIdx="0" presStyleCnt="1" custScaleX="106381" custLinFactNeighborX="-5783" custLinFactNeighborY="-22119">
        <dgm:presLayoutVars>
          <dgm:chPref val="3"/>
        </dgm:presLayoutVars>
      </dgm:prSet>
      <dgm:spPr>
        <a:solidFill>
          <a:srgbClr val="FF8400"/>
        </a:solidFill>
      </dgm:spPr>
    </dgm:pt>
    <dgm:pt modelId="{21C70367-ADE2-4FDB-A3C3-C6A37731B92A}" type="pres">
      <dgm:prSet presAssocID="{DA3C1BEA-8108-4DD4-A3A9-2067E5580243}" presName="hierChild2" presStyleCnt="0"/>
      <dgm:spPr/>
    </dgm:pt>
    <dgm:pt modelId="{F5A025B5-F8BC-418D-A558-6379B7F73C39}" type="pres">
      <dgm:prSet presAssocID="{624B81B3-E4EE-4EC8-AE93-63AE5B6FDB60}" presName="Name25" presStyleLbl="parChTrans1D2" presStyleIdx="0" presStyleCnt="2"/>
      <dgm:spPr/>
    </dgm:pt>
    <dgm:pt modelId="{CA874215-A140-4845-8376-AA539B783BCF}" type="pres">
      <dgm:prSet presAssocID="{624B81B3-E4EE-4EC8-AE93-63AE5B6FDB60}" presName="connTx" presStyleLbl="parChTrans1D2" presStyleIdx="0" presStyleCnt="2"/>
      <dgm:spPr/>
    </dgm:pt>
    <dgm:pt modelId="{121870A9-DD59-41B4-9011-8B7173381205}" type="pres">
      <dgm:prSet presAssocID="{F7221F74-AC64-4044-9861-9B520FA7608E}" presName="Name30" presStyleCnt="0"/>
      <dgm:spPr/>
    </dgm:pt>
    <dgm:pt modelId="{06FAEA27-36C1-4F1A-B709-B0D0AA9413F7}" type="pres">
      <dgm:prSet presAssocID="{F7221F74-AC64-4044-9861-9B520FA7608E}" presName="level2Shape" presStyleLbl="node2" presStyleIdx="0" presStyleCnt="2" custScaleY="103071" custLinFactNeighborX="-3497" custLinFactNeighborY="-50493"/>
      <dgm:spPr/>
    </dgm:pt>
    <dgm:pt modelId="{A8304A3F-734B-4762-84BC-5572309EA049}" type="pres">
      <dgm:prSet presAssocID="{F7221F74-AC64-4044-9861-9B520FA7608E}" presName="hierChild3" presStyleCnt="0"/>
      <dgm:spPr/>
    </dgm:pt>
    <dgm:pt modelId="{66B59FEE-C64F-47EF-956C-B852706035FF}" type="pres">
      <dgm:prSet presAssocID="{6CAD31F3-04B2-466D-A497-63E922F1A99F}" presName="Name25" presStyleLbl="parChTrans1D3" presStyleIdx="0" presStyleCnt="2"/>
      <dgm:spPr>
        <a:solidFill>
          <a:srgbClr val="FF8400"/>
        </a:solidFill>
        <a:ln w="28575">
          <a:headEnd type="none" w="med" len="med"/>
          <a:tailEnd type="triangle" w="med" len="med"/>
        </a:ln>
      </dgm:spPr>
    </dgm:pt>
    <dgm:pt modelId="{85CC5532-E047-4A0E-A089-C2A9831C88F0}" type="pres">
      <dgm:prSet presAssocID="{6CAD31F3-04B2-466D-A497-63E922F1A99F}" presName="connTx" presStyleLbl="parChTrans1D3" presStyleIdx="0" presStyleCnt="2"/>
      <dgm:spPr/>
    </dgm:pt>
    <dgm:pt modelId="{17FC21C1-B5FC-422F-87EF-DC7E0990551A}" type="pres">
      <dgm:prSet presAssocID="{A9470A87-006E-4E73-85EF-6491AC8AC581}" presName="Name30" presStyleCnt="0"/>
      <dgm:spPr/>
    </dgm:pt>
    <dgm:pt modelId="{4A304E52-AE84-42E3-92FE-1E60C9998A05}" type="pres">
      <dgm:prSet presAssocID="{A9470A87-006E-4E73-85EF-6491AC8AC581}" presName="level2Shape" presStyleLbl="node3" presStyleIdx="0" presStyleCnt="2" custScaleX="115607"/>
      <dgm:spPr>
        <a:solidFill>
          <a:srgbClr val="FF8400"/>
        </a:solidFill>
      </dgm:spPr>
    </dgm:pt>
    <dgm:pt modelId="{1B309210-726B-48D6-B3C9-D4ECDDD253F5}" type="pres">
      <dgm:prSet presAssocID="{A9470A87-006E-4E73-85EF-6491AC8AC581}" presName="hierChild3" presStyleCnt="0"/>
      <dgm:spPr/>
    </dgm:pt>
    <dgm:pt modelId="{7DC3D260-D8AA-4F67-AAA4-B1ABA821E61B}" type="pres">
      <dgm:prSet presAssocID="{73A2CAD9-7AC6-44A0-9888-A4DF6D43277C}" presName="Name25" presStyleLbl="parChTrans1D3" presStyleIdx="1" presStyleCnt="2"/>
      <dgm:spPr/>
    </dgm:pt>
    <dgm:pt modelId="{FE5C9645-F6F9-43E1-9A24-3A63A96D3C45}" type="pres">
      <dgm:prSet presAssocID="{73A2CAD9-7AC6-44A0-9888-A4DF6D43277C}" presName="connTx" presStyleLbl="parChTrans1D3" presStyleIdx="1" presStyleCnt="2"/>
      <dgm:spPr/>
    </dgm:pt>
    <dgm:pt modelId="{D14D51F6-BBD7-4448-BAD6-42B125D6A41F}" type="pres">
      <dgm:prSet presAssocID="{97D7CF0F-6138-4C7D-86E4-5818B07F08DC}" presName="Name30" presStyleCnt="0"/>
      <dgm:spPr/>
    </dgm:pt>
    <dgm:pt modelId="{AC393350-FF44-43D4-AE09-6DB0095558DF}" type="pres">
      <dgm:prSet presAssocID="{97D7CF0F-6138-4C7D-86E4-5818B07F08DC}" presName="level2Shape" presStyleLbl="node3" presStyleIdx="1" presStyleCnt="2" custScaleX="115954" custLinFactNeighborX="664" custLinFactNeighborY="65185"/>
      <dgm:spPr>
        <a:solidFill>
          <a:srgbClr val="FF8400"/>
        </a:solidFill>
      </dgm:spPr>
    </dgm:pt>
    <dgm:pt modelId="{5349324C-5FD2-4A64-A15A-6EC6845915BD}" type="pres">
      <dgm:prSet presAssocID="{97D7CF0F-6138-4C7D-86E4-5818B07F08DC}" presName="hierChild3" presStyleCnt="0"/>
      <dgm:spPr/>
    </dgm:pt>
    <dgm:pt modelId="{9597A5C4-B531-4694-98FC-88B0AA1B14F1}" type="pres">
      <dgm:prSet presAssocID="{301D0368-0CF9-4592-8001-52D9F565A804}" presName="Name25" presStyleLbl="parChTrans1D2" presStyleIdx="1" presStyleCnt="2"/>
      <dgm:spPr/>
    </dgm:pt>
    <dgm:pt modelId="{72610CAF-4F4F-4378-993B-DCFE215717D2}" type="pres">
      <dgm:prSet presAssocID="{301D0368-0CF9-4592-8001-52D9F565A804}" presName="connTx" presStyleLbl="parChTrans1D2" presStyleIdx="1" presStyleCnt="2"/>
      <dgm:spPr/>
    </dgm:pt>
    <dgm:pt modelId="{277E72E2-6B36-4106-A422-961A5F377F3D}" type="pres">
      <dgm:prSet presAssocID="{B6B2A65A-2455-459E-B891-6ACFDA3FB812}" presName="Name30" presStyleCnt="0"/>
      <dgm:spPr/>
    </dgm:pt>
    <dgm:pt modelId="{847F1C42-A778-479F-85B8-D7488DE6E664}" type="pres">
      <dgm:prSet presAssocID="{B6B2A65A-2455-459E-B891-6ACFDA3FB812}" presName="level2Shape" presStyleLbl="node2" presStyleIdx="1" presStyleCnt="2" custLinFactNeighborX="-3954" custLinFactNeighborY="8522"/>
      <dgm:spPr/>
    </dgm:pt>
    <dgm:pt modelId="{3F9C8C08-E4DD-42A7-893B-CE322BC827E9}" type="pres">
      <dgm:prSet presAssocID="{B6B2A65A-2455-459E-B891-6ACFDA3FB812}" presName="hierChild3" presStyleCnt="0"/>
      <dgm:spPr/>
    </dgm:pt>
    <dgm:pt modelId="{CF62A09D-7ACE-4675-950A-1682773D5459}" type="pres">
      <dgm:prSet presAssocID="{ED6ED3A5-8603-4103-A4EC-6FF4C97D6CA0}" presName="bgShapesFlow" presStyleCnt="0"/>
      <dgm:spPr/>
    </dgm:pt>
    <dgm:pt modelId="{7687F680-EB97-4FAB-B4AC-A58325ECA025}" type="pres">
      <dgm:prSet presAssocID="{64F6CAF5-2D36-4773-A893-AF4EBDDE1245}" presName="rectComp" presStyleCnt="0"/>
      <dgm:spPr/>
    </dgm:pt>
    <dgm:pt modelId="{8A0D0E46-A619-4E52-B8B5-3AB7332C4D61}" type="pres">
      <dgm:prSet presAssocID="{64F6CAF5-2D36-4773-A893-AF4EBDDE1245}" presName="bgRect" presStyleLbl="bgShp" presStyleIdx="0" presStyleCnt="3" custLinFactNeighborX="-28804" custLinFactNeighborY="428"/>
      <dgm:spPr>
        <a:solidFill>
          <a:srgbClr val="D0E6B5"/>
        </a:solidFill>
      </dgm:spPr>
    </dgm:pt>
    <dgm:pt modelId="{F466435F-32BE-4488-ABCA-6897C446B6FB}" type="pres">
      <dgm:prSet presAssocID="{64F6CAF5-2D36-4773-A893-AF4EBDDE1245}" presName="bgRectTx" presStyleLbl="bgShp" presStyleIdx="0" presStyleCnt="3">
        <dgm:presLayoutVars>
          <dgm:bulletEnabled val="1"/>
        </dgm:presLayoutVars>
      </dgm:prSet>
      <dgm:spPr/>
    </dgm:pt>
    <dgm:pt modelId="{6B8EAF83-9010-4D44-96CF-BE7AE18CC32B}" type="pres">
      <dgm:prSet presAssocID="{64F6CAF5-2D36-4773-A893-AF4EBDDE1245}" presName="spComp" presStyleCnt="0"/>
      <dgm:spPr/>
    </dgm:pt>
    <dgm:pt modelId="{4842126B-42BC-4712-9C82-33CAEA3FBFA6}" type="pres">
      <dgm:prSet presAssocID="{64F6CAF5-2D36-4773-A893-AF4EBDDE1245}" presName="hSp" presStyleCnt="0"/>
      <dgm:spPr/>
    </dgm:pt>
    <dgm:pt modelId="{65F713C6-EFD3-4FD3-9727-AB68C85288F1}" type="pres">
      <dgm:prSet presAssocID="{A03253F1-931C-411D-B71D-81002447F9CF}" presName="rectComp" presStyleCnt="0"/>
      <dgm:spPr/>
    </dgm:pt>
    <dgm:pt modelId="{5C5FFF6C-75FF-4E71-889E-BB04AA805574}" type="pres">
      <dgm:prSet presAssocID="{A03253F1-931C-411D-B71D-81002447F9CF}" presName="bgRect" presStyleLbl="bgShp" presStyleIdx="1" presStyleCnt="3"/>
      <dgm:spPr>
        <a:solidFill>
          <a:srgbClr val="D0E6B5"/>
        </a:solidFill>
      </dgm:spPr>
    </dgm:pt>
    <dgm:pt modelId="{7B93FD7E-B392-4F5D-BCEF-1A2BDA739CAE}" type="pres">
      <dgm:prSet presAssocID="{A03253F1-931C-411D-B71D-81002447F9CF}" presName="bgRectTx" presStyleLbl="bgShp" presStyleIdx="1" presStyleCnt="3">
        <dgm:presLayoutVars>
          <dgm:bulletEnabled val="1"/>
        </dgm:presLayoutVars>
      </dgm:prSet>
      <dgm:spPr/>
    </dgm:pt>
    <dgm:pt modelId="{F07FB613-8310-4804-A72C-515E3D23F677}" type="pres">
      <dgm:prSet presAssocID="{A03253F1-931C-411D-B71D-81002447F9CF}" presName="spComp" presStyleCnt="0"/>
      <dgm:spPr/>
    </dgm:pt>
    <dgm:pt modelId="{6372B9A0-4AD4-4896-B629-14CE49261BC3}" type="pres">
      <dgm:prSet presAssocID="{A03253F1-931C-411D-B71D-81002447F9CF}" presName="hSp" presStyleCnt="0"/>
      <dgm:spPr/>
    </dgm:pt>
    <dgm:pt modelId="{67913BB9-830D-41FB-B17E-65E1D27A637E}" type="pres">
      <dgm:prSet presAssocID="{948D47F4-393B-4C58-A142-E1E0FA882E4F}" presName="rectComp" presStyleCnt="0"/>
      <dgm:spPr/>
    </dgm:pt>
    <dgm:pt modelId="{02A73E9B-2223-4AA3-8162-EE5775326AB7}" type="pres">
      <dgm:prSet presAssocID="{948D47F4-393B-4C58-A142-E1E0FA882E4F}" presName="bgRect" presStyleLbl="bgShp" presStyleIdx="2" presStyleCnt="3" custScaleX="114643" custLinFactNeighborX="1748" custLinFactNeighborY="121"/>
      <dgm:spPr>
        <a:solidFill>
          <a:srgbClr val="D0E6B5"/>
        </a:solidFill>
      </dgm:spPr>
    </dgm:pt>
    <dgm:pt modelId="{7E7F6B57-E103-4DB3-8464-0BFC49A1EF22}" type="pres">
      <dgm:prSet presAssocID="{948D47F4-393B-4C58-A142-E1E0FA882E4F}" presName="bgRectTx" presStyleLbl="bgShp" presStyleIdx="2" presStyleCnt="3">
        <dgm:presLayoutVars>
          <dgm:bulletEnabled val="1"/>
        </dgm:presLayoutVars>
      </dgm:prSet>
      <dgm:spPr/>
    </dgm:pt>
  </dgm:ptLst>
  <dgm:cxnLst>
    <dgm:cxn modelId="{9943A70A-21B6-4D80-A2B5-EF493C5BFDEE}" type="presOf" srcId="{73A2CAD9-7AC6-44A0-9888-A4DF6D43277C}" destId="{7DC3D260-D8AA-4F67-AAA4-B1ABA821E61B}" srcOrd="0" destOrd="0" presId="urn:microsoft.com/office/officeart/2005/8/layout/hierarchy5"/>
    <dgm:cxn modelId="{2CCCA015-6125-4042-BCDA-881623E5F14C}" srcId="{DA3C1BEA-8108-4DD4-A3A9-2067E5580243}" destId="{F7221F74-AC64-4044-9861-9B520FA7608E}" srcOrd="0" destOrd="0" parTransId="{624B81B3-E4EE-4EC8-AE93-63AE5B6FDB60}" sibTransId="{1B1F8840-10E4-48F8-B20C-01DBD27B453F}"/>
    <dgm:cxn modelId="{C79C071A-A310-4F26-9FC3-E5C7E8A92430}" type="presOf" srcId="{F7221F74-AC64-4044-9861-9B520FA7608E}" destId="{06FAEA27-36C1-4F1A-B709-B0D0AA9413F7}" srcOrd="0" destOrd="0" presId="urn:microsoft.com/office/officeart/2005/8/layout/hierarchy5"/>
    <dgm:cxn modelId="{65F6671D-1486-4D7E-9F51-CF52D602A19B}" type="presOf" srcId="{6CAD31F3-04B2-466D-A497-63E922F1A99F}" destId="{66B59FEE-C64F-47EF-956C-B852706035FF}" srcOrd="0" destOrd="0" presId="urn:microsoft.com/office/officeart/2005/8/layout/hierarchy5"/>
    <dgm:cxn modelId="{5521D824-0F18-4460-926E-3ECFEC2246EE}" type="presOf" srcId="{948D47F4-393B-4C58-A142-E1E0FA882E4F}" destId="{7E7F6B57-E103-4DB3-8464-0BFC49A1EF22}" srcOrd="1" destOrd="0" presId="urn:microsoft.com/office/officeart/2005/8/layout/hierarchy5"/>
    <dgm:cxn modelId="{B4A9FE2B-25F9-4E60-AEC0-CB05944A29DF}" type="presOf" srcId="{A9470A87-006E-4E73-85EF-6491AC8AC581}" destId="{4A304E52-AE84-42E3-92FE-1E60C9998A05}" srcOrd="0" destOrd="0" presId="urn:microsoft.com/office/officeart/2005/8/layout/hierarchy5"/>
    <dgm:cxn modelId="{BEBFB03F-1909-4390-BDD8-4AACC705038B}" srcId="{F7221F74-AC64-4044-9861-9B520FA7608E}" destId="{A9470A87-006E-4E73-85EF-6491AC8AC581}" srcOrd="0" destOrd="0" parTransId="{6CAD31F3-04B2-466D-A497-63E922F1A99F}" sibTransId="{D581604D-467E-463B-AA5E-470FE62A7DC9}"/>
    <dgm:cxn modelId="{622F3944-8483-4558-96E7-4ED7B60863BD}" type="presOf" srcId="{64F6CAF5-2D36-4773-A893-AF4EBDDE1245}" destId="{8A0D0E46-A619-4E52-B8B5-3AB7332C4D61}" srcOrd="0" destOrd="0" presId="urn:microsoft.com/office/officeart/2005/8/layout/hierarchy5"/>
    <dgm:cxn modelId="{47993551-9246-447C-BD21-F2C0D8AA7480}" type="presOf" srcId="{301D0368-0CF9-4592-8001-52D9F565A804}" destId="{9597A5C4-B531-4694-98FC-88B0AA1B14F1}" srcOrd="0" destOrd="0" presId="urn:microsoft.com/office/officeart/2005/8/layout/hierarchy5"/>
    <dgm:cxn modelId="{C8251253-6750-4ED3-A4BF-6F128522CAED}" type="presOf" srcId="{A03253F1-931C-411D-B71D-81002447F9CF}" destId="{7B93FD7E-B392-4F5D-BCEF-1A2BDA739CAE}" srcOrd="1" destOrd="0" presId="urn:microsoft.com/office/officeart/2005/8/layout/hierarchy5"/>
    <dgm:cxn modelId="{920E8755-9D86-48E4-9519-DCB99BA72CED}" type="presOf" srcId="{A03253F1-931C-411D-B71D-81002447F9CF}" destId="{5C5FFF6C-75FF-4E71-889E-BB04AA805574}" srcOrd="0" destOrd="0" presId="urn:microsoft.com/office/officeart/2005/8/layout/hierarchy5"/>
    <dgm:cxn modelId="{2C81095A-2797-4CB6-81DE-7EA716BD2BDB}" type="presOf" srcId="{97D7CF0F-6138-4C7D-86E4-5818B07F08DC}" destId="{AC393350-FF44-43D4-AE09-6DB0095558DF}" srcOrd="0" destOrd="0" presId="urn:microsoft.com/office/officeart/2005/8/layout/hierarchy5"/>
    <dgm:cxn modelId="{EE92325F-1578-48A2-88D4-5FFA1752FA1D}" type="presOf" srcId="{B6B2A65A-2455-459E-B891-6ACFDA3FB812}" destId="{847F1C42-A778-479F-85B8-D7488DE6E664}" srcOrd="0" destOrd="0" presId="urn:microsoft.com/office/officeart/2005/8/layout/hierarchy5"/>
    <dgm:cxn modelId="{F052F466-E7CC-4B0B-992C-A26A373B2C7B}" type="presOf" srcId="{ED6ED3A5-8603-4103-A4EC-6FF4C97D6CA0}" destId="{D7DD1A01-43AE-43D4-ADA8-39C92FC51C77}" srcOrd="0" destOrd="0" presId="urn:microsoft.com/office/officeart/2005/8/layout/hierarchy5"/>
    <dgm:cxn modelId="{0F923769-5916-4567-B06F-D4D797E3F7D0}" type="presOf" srcId="{64F6CAF5-2D36-4773-A893-AF4EBDDE1245}" destId="{F466435F-32BE-4488-ABCA-6897C446B6FB}" srcOrd="1" destOrd="0" presId="urn:microsoft.com/office/officeart/2005/8/layout/hierarchy5"/>
    <dgm:cxn modelId="{1B85AE71-5E65-4125-9780-329C26276E29}" type="presOf" srcId="{DA3C1BEA-8108-4DD4-A3A9-2067E5580243}" destId="{FF72A309-0320-49E5-B347-19167647FAE0}" srcOrd="0" destOrd="0" presId="urn:microsoft.com/office/officeart/2005/8/layout/hierarchy5"/>
    <dgm:cxn modelId="{9845077E-9AE7-47BE-AB6B-E6E500A5C659}" srcId="{ED6ED3A5-8603-4103-A4EC-6FF4C97D6CA0}" destId="{A03253F1-931C-411D-B71D-81002447F9CF}" srcOrd="2" destOrd="0" parTransId="{161B43C0-76AB-4C8C-B898-01A4CB311AF6}" sibTransId="{A49E68CE-F23A-40AF-88E7-0875ADBE3B4C}"/>
    <dgm:cxn modelId="{35FE817F-9B81-4B23-9174-2616A0BDEE52}" srcId="{ED6ED3A5-8603-4103-A4EC-6FF4C97D6CA0}" destId="{948D47F4-393B-4C58-A142-E1E0FA882E4F}" srcOrd="3" destOrd="0" parTransId="{CBBFE6CD-8311-4646-B31B-0B7BE32CA10A}" sibTransId="{EFC01F92-F072-4EBD-BB1B-E95CEAFE147B}"/>
    <dgm:cxn modelId="{85CCD498-9E37-4061-8685-C30440D4A1E5}" srcId="{DA3C1BEA-8108-4DD4-A3A9-2067E5580243}" destId="{B6B2A65A-2455-459E-B891-6ACFDA3FB812}" srcOrd="1" destOrd="0" parTransId="{301D0368-0CF9-4592-8001-52D9F565A804}" sibTransId="{2D13A51D-0329-44E7-A578-F009CACC5A50}"/>
    <dgm:cxn modelId="{7A0F7F9F-0587-4876-8918-888307C8739F}" srcId="{ED6ED3A5-8603-4103-A4EC-6FF4C97D6CA0}" destId="{DA3C1BEA-8108-4DD4-A3A9-2067E5580243}" srcOrd="0" destOrd="0" parTransId="{040AAA7E-27D6-460F-AADD-A8D237BD0840}" sibTransId="{A9180A50-5631-4F48-9259-B7D9439366A2}"/>
    <dgm:cxn modelId="{A4A3EBAA-5956-461F-8B8B-0F3B72D62FE0}" srcId="{F7221F74-AC64-4044-9861-9B520FA7608E}" destId="{97D7CF0F-6138-4C7D-86E4-5818B07F08DC}" srcOrd="1" destOrd="0" parTransId="{73A2CAD9-7AC6-44A0-9888-A4DF6D43277C}" sibTransId="{D9E9C939-17F2-49F6-8495-B509B30DC123}"/>
    <dgm:cxn modelId="{BD6E23AD-7F36-4C28-BEAB-5A66297298C6}" type="presOf" srcId="{624B81B3-E4EE-4EC8-AE93-63AE5B6FDB60}" destId="{CA874215-A140-4845-8376-AA539B783BCF}" srcOrd="1" destOrd="0" presId="urn:microsoft.com/office/officeart/2005/8/layout/hierarchy5"/>
    <dgm:cxn modelId="{EA075EB6-6BAA-422D-9938-9EC2720DC66A}" type="presOf" srcId="{6CAD31F3-04B2-466D-A497-63E922F1A99F}" destId="{85CC5532-E047-4A0E-A089-C2A9831C88F0}" srcOrd="1" destOrd="0" presId="urn:microsoft.com/office/officeart/2005/8/layout/hierarchy5"/>
    <dgm:cxn modelId="{7BD042BA-0739-4494-90A7-94D6F2776FC4}" srcId="{ED6ED3A5-8603-4103-A4EC-6FF4C97D6CA0}" destId="{64F6CAF5-2D36-4773-A893-AF4EBDDE1245}" srcOrd="1" destOrd="0" parTransId="{8CB71E46-CFFA-43BD-BC66-159426D13728}" sibTransId="{71737984-BFE3-40DD-91A0-7805AA7BC12E}"/>
    <dgm:cxn modelId="{1EBD6DC7-F8C7-455D-9B1F-915D1F4AE8D4}" type="presOf" srcId="{301D0368-0CF9-4592-8001-52D9F565A804}" destId="{72610CAF-4F4F-4378-993B-DCFE215717D2}" srcOrd="1" destOrd="0" presId="urn:microsoft.com/office/officeart/2005/8/layout/hierarchy5"/>
    <dgm:cxn modelId="{16B9F9E1-7480-4855-BEAB-7965C1731785}" type="presOf" srcId="{73A2CAD9-7AC6-44A0-9888-A4DF6D43277C}" destId="{FE5C9645-F6F9-43E1-9A24-3A63A96D3C45}" srcOrd="1" destOrd="0" presId="urn:microsoft.com/office/officeart/2005/8/layout/hierarchy5"/>
    <dgm:cxn modelId="{D7D11FFC-C7B1-4418-A997-72336C6A4AC1}" type="presOf" srcId="{948D47F4-393B-4C58-A142-E1E0FA882E4F}" destId="{02A73E9B-2223-4AA3-8162-EE5775326AB7}" srcOrd="0" destOrd="0" presId="urn:microsoft.com/office/officeart/2005/8/layout/hierarchy5"/>
    <dgm:cxn modelId="{922009FD-7F8F-4BA4-B662-05A353FDE3E8}" type="presOf" srcId="{624B81B3-E4EE-4EC8-AE93-63AE5B6FDB60}" destId="{F5A025B5-F8BC-418D-A558-6379B7F73C39}" srcOrd="0" destOrd="0" presId="urn:microsoft.com/office/officeart/2005/8/layout/hierarchy5"/>
    <dgm:cxn modelId="{4F40A7E1-0E6B-4143-9311-0004C73D05A6}" type="presParOf" srcId="{D7DD1A01-43AE-43D4-ADA8-39C92FC51C77}" destId="{263945DC-3E43-4696-AB37-E9D841FE500A}" srcOrd="0" destOrd="0" presId="urn:microsoft.com/office/officeart/2005/8/layout/hierarchy5"/>
    <dgm:cxn modelId="{883A75A0-5B86-447C-A0BF-63ED0589CF0C}" type="presParOf" srcId="{263945DC-3E43-4696-AB37-E9D841FE500A}" destId="{7D76979B-2926-4AED-8AEB-5E429BE4F11F}" srcOrd="0" destOrd="0" presId="urn:microsoft.com/office/officeart/2005/8/layout/hierarchy5"/>
    <dgm:cxn modelId="{84ED9F62-5E71-4219-BF2F-1388EC4846C7}" type="presParOf" srcId="{263945DC-3E43-4696-AB37-E9D841FE500A}" destId="{5B4D3D15-62E4-4B94-AE88-1D978C66DDA0}" srcOrd="1" destOrd="0" presId="urn:microsoft.com/office/officeart/2005/8/layout/hierarchy5"/>
    <dgm:cxn modelId="{995F23CA-0846-4B54-9A03-E5EC659D98F1}" type="presParOf" srcId="{5B4D3D15-62E4-4B94-AE88-1D978C66DDA0}" destId="{8AA23537-F81B-4BE2-A4A1-582BD43E303E}" srcOrd="0" destOrd="0" presId="urn:microsoft.com/office/officeart/2005/8/layout/hierarchy5"/>
    <dgm:cxn modelId="{74AA85DB-508E-49D8-B8FF-B652534A7979}" type="presParOf" srcId="{8AA23537-F81B-4BE2-A4A1-582BD43E303E}" destId="{FF72A309-0320-49E5-B347-19167647FAE0}" srcOrd="0" destOrd="0" presId="urn:microsoft.com/office/officeart/2005/8/layout/hierarchy5"/>
    <dgm:cxn modelId="{26FFD9BA-6BD8-43E8-84AF-894652E171CC}" type="presParOf" srcId="{8AA23537-F81B-4BE2-A4A1-582BD43E303E}" destId="{21C70367-ADE2-4FDB-A3C3-C6A37731B92A}" srcOrd="1" destOrd="0" presId="urn:microsoft.com/office/officeart/2005/8/layout/hierarchy5"/>
    <dgm:cxn modelId="{499DF273-B539-4C02-B2D9-566A1EEB84C2}" type="presParOf" srcId="{21C70367-ADE2-4FDB-A3C3-C6A37731B92A}" destId="{F5A025B5-F8BC-418D-A558-6379B7F73C39}" srcOrd="0" destOrd="0" presId="urn:microsoft.com/office/officeart/2005/8/layout/hierarchy5"/>
    <dgm:cxn modelId="{E590B9B5-2B9F-4933-A012-DD7BACE6C7D3}" type="presParOf" srcId="{F5A025B5-F8BC-418D-A558-6379B7F73C39}" destId="{CA874215-A140-4845-8376-AA539B783BCF}" srcOrd="0" destOrd="0" presId="urn:microsoft.com/office/officeart/2005/8/layout/hierarchy5"/>
    <dgm:cxn modelId="{765B2468-71EA-45A8-8FD0-AF4405378E6A}" type="presParOf" srcId="{21C70367-ADE2-4FDB-A3C3-C6A37731B92A}" destId="{121870A9-DD59-41B4-9011-8B7173381205}" srcOrd="1" destOrd="0" presId="urn:microsoft.com/office/officeart/2005/8/layout/hierarchy5"/>
    <dgm:cxn modelId="{29392280-A7BB-438B-80A2-BBAB84E05161}" type="presParOf" srcId="{121870A9-DD59-41B4-9011-8B7173381205}" destId="{06FAEA27-36C1-4F1A-B709-B0D0AA9413F7}" srcOrd="0" destOrd="0" presId="urn:microsoft.com/office/officeart/2005/8/layout/hierarchy5"/>
    <dgm:cxn modelId="{EAD16C00-CE39-49C8-AA04-2C28BAAD190D}" type="presParOf" srcId="{121870A9-DD59-41B4-9011-8B7173381205}" destId="{A8304A3F-734B-4762-84BC-5572309EA049}" srcOrd="1" destOrd="0" presId="urn:microsoft.com/office/officeart/2005/8/layout/hierarchy5"/>
    <dgm:cxn modelId="{0341542E-FFDD-4408-9FB3-898F6791D7D3}" type="presParOf" srcId="{A8304A3F-734B-4762-84BC-5572309EA049}" destId="{66B59FEE-C64F-47EF-956C-B852706035FF}" srcOrd="0" destOrd="0" presId="urn:microsoft.com/office/officeart/2005/8/layout/hierarchy5"/>
    <dgm:cxn modelId="{7BD2100E-BD32-42CB-9EE4-E11F2F47BF52}" type="presParOf" srcId="{66B59FEE-C64F-47EF-956C-B852706035FF}" destId="{85CC5532-E047-4A0E-A089-C2A9831C88F0}" srcOrd="0" destOrd="0" presId="urn:microsoft.com/office/officeart/2005/8/layout/hierarchy5"/>
    <dgm:cxn modelId="{57809601-7519-41A1-A2D8-FEA5DCBE62A8}" type="presParOf" srcId="{A8304A3F-734B-4762-84BC-5572309EA049}" destId="{17FC21C1-B5FC-422F-87EF-DC7E0990551A}" srcOrd="1" destOrd="0" presId="urn:microsoft.com/office/officeart/2005/8/layout/hierarchy5"/>
    <dgm:cxn modelId="{518F882E-5208-451D-9800-C958C9F21F8F}" type="presParOf" srcId="{17FC21C1-B5FC-422F-87EF-DC7E0990551A}" destId="{4A304E52-AE84-42E3-92FE-1E60C9998A05}" srcOrd="0" destOrd="0" presId="urn:microsoft.com/office/officeart/2005/8/layout/hierarchy5"/>
    <dgm:cxn modelId="{25DC4EFE-D21D-40F3-BDA3-E49AFF0339F9}" type="presParOf" srcId="{17FC21C1-B5FC-422F-87EF-DC7E0990551A}" destId="{1B309210-726B-48D6-B3C9-D4ECDDD253F5}" srcOrd="1" destOrd="0" presId="urn:microsoft.com/office/officeart/2005/8/layout/hierarchy5"/>
    <dgm:cxn modelId="{F98C82DF-B77F-48EE-B29C-579DD90397CC}" type="presParOf" srcId="{A8304A3F-734B-4762-84BC-5572309EA049}" destId="{7DC3D260-D8AA-4F67-AAA4-B1ABA821E61B}" srcOrd="2" destOrd="0" presId="urn:microsoft.com/office/officeart/2005/8/layout/hierarchy5"/>
    <dgm:cxn modelId="{1CC0EA4A-E8CA-4DB4-B331-5CE604639361}" type="presParOf" srcId="{7DC3D260-D8AA-4F67-AAA4-B1ABA821E61B}" destId="{FE5C9645-F6F9-43E1-9A24-3A63A96D3C45}" srcOrd="0" destOrd="0" presId="urn:microsoft.com/office/officeart/2005/8/layout/hierarchy5"/>
    <dgm:cxn modelId="{C2A6F360-E758-4A0E-9973-57AFE67D16AF}" type="presParOf" srcId="{A8304A3F-734B-4762-84BC-5572309EA049}" destId="{D14D51F6-BBD7-4448-BAD6-42B125D6A41F}" srcOrd="3" destOrd="0" presId="urn:microsoft.com/office/officeart/2005/8/layout/hierarchy5"/>
    <dgm:cxn modelId="{8F19C108-B065-4AD5-916B-AD18E2D95321}" type="presParOf" srcId="{D14D51F6-BBD7-4448-BAD6-42B125D6A41F}" destId="{AC393350-FF44-43D4-AE09-6DB0095558DF}" srcOrd="0" destOrd="0" presId="urn:microsoft.com/office/officeart/2005/8/layout/hierarchy5"/>
    <dgm:cxn modelId="{EB34FAE1-F1E7-44A5-AA1F-83BF1DE7F57A}" type="presParOf" srcId="{D14D51F6-BBD7-4448-BAD6-42B125D6A41F}" destId="{5349324C-5FD2-4A64-A15A-6EC6845915BD}" srcOrd="1" destOrd="0" presId="urn:microsoft.com/office/officeart/2005/8/layout/hierarchy5"/>
    <dgm:cxn modelId="{ECBA9528-6AFB-4C5C-86B4-3BDAB17C14B1}" type="presParOf" srcId="{21C70367-ADE2-4FDB-A3C3-C6A37731B92A}" destId="{9597A5C4-B531-4694-98FC-88B0AA1B14F1}" srcOrd="2" destOrd="0" presId="urn:microsoft.com/office/officeart/2005/8/layout/hierarchy5"/>
    <dgm:cxn modelId="{488DD22E-3442-48D5-89D0-C032952C685A}" type="presParOf" srcId="{9597A5C4-B531-4694-98FC-88B0AA1B14F1}" destId="{72610CAF-4F4F-4378-993B-DCFE215717D2}" srcOrd="0" destOrd="0" presId="urn:microsoft.com/office/officeart/2005/8/layout/hierarchy5"/>
    <dgm:cxn modelId="{A0E66E7A-5920-4E8C-94DF-F2366382D64C}" type="presParOf" srcId="{21C70367-ADE2-4FDB-A3C3-C6A37731B92A}" destId="{277E72E2-6B36-4106-A422-961A5F377F3D}" srcOrd="3" destOrd="0" presId="urn:microsoft.com/office/officeart/2005/8/layout/hierarchy5"/>
    <dgm:cxn modelId="{3D77C6E6-ABDE-448C-8A8C-3F4C3283B74A}" type="presParOf" srcId="{277E72E2-6B36-4106-A422-961A5F377F3D}" destId="{847F1C42-A778-479F-85B8-D7488DE6E664}" srcOrd="0" destOrd="0" presId="urn:microsoft.com/office/officeart/2005/8/layout/hierarchy5"/>
    <dgm:cxn modelId="{918C0CA9-0F6A-456E-8ECB-734B42E6422C}" type="presParOf" srcId="{277E72E2-6B36-4106-A422-961A5F377F3D}" destId="{3F9C8C08-E4DD-42A7-893B-CE322BC827E9}" srcOrd="1" destOrd="0" presId="urn:microsoft.com/office/officeart/2005/8/layout/hierarchy5"/>
    <dgm:cxn modelId="{D99EB92E-19C2-4985-8A51-B74241160537}" type="presParOf" srcId="{D7DD1A01-43AE-43D4-ADA8-39C92FC51C77}" destId="{CF62A09D-7ACE-4675-950A-1682773D5459}" srcOrd="1" destOrd="0" presId="urn:microsoft.com/office/officeart/2005/8/layout/hierarchy5"/>
    <dgm:cxn modelId="{3AA2DAEA-A5FA-4E79-BC85-7AA30E53A4EF}" type="presParOf" srcId="{CF62A09D-7ACE-4675-950A-1682773D5459}" destId="{7687F680-EB97-4FAB-B4AC-A58325ECA025}" srcOrd="0" destOrd="0" presId="urn:microsoft.com/office/officeart/2005/8/layout/hierarchy5"/>
    <dgm:cxn modelId="{86711F1B-FFB4-45CA-B19D-1E49D49FD2DA}" type="presParOf" srcId="{7687F680-EB97-4FAB-B4AC-A58325ECA025}" destId="{8A0D0E46-A619-4E52-B8B5-3AB7332C4D61}" srcOrd="0" destOrd="0" presId="urn:microsoft.com/office/officeart/2005/8/layout/hierarchy5"/>
    <dgm:cxn modelId="{286A7479-F50E-421C-BB4D-63EDBB84DA24}" type="presParOf" srcId="{7687F680-EB97-4FAB-B4AC-A58325ECA025}" destId="{F466435F-32BE-4488-ABCA-6897C446B6FB}" srcOrd="1" destOrd="0" presId="urn:microsoft.com/office/officeart/2005/8/layout/hierarchy5"/>
    <dgm:cxn modelId="{355148E2-9DAE-4B55-916A-11591C5931A6}" type="presParOf" srcId="{CF62A09D-7ACE-4675-950A-1682773D5459}" destId="{6B8EAF83-9010-4D44-96CF-BE7AE18CC32B}" srcOrd="1" destOrd="0" presId="urn:microsoft.com/office/officeart/2005/8/layout/hierarchy5"/>
    <dgm:cxn modelId="{299C31C2-C4C5-4E6F-8D51-883C5FB25A76}" type="presParOf" srcId="{6B8EAF83-9010-4D44-96CF-BE7AE18CC32B}" destId="{4842126B-42BC-4712-9C82-33CAEA3FBFA6}" srcOrd="0" destOrd="0" presId="urn:microsoft.com/office/officeart/2005/8/layout/hierarchy5"/>
    <dgm:cxn modelId="{E6509029-488C-467E-9513-8B8CDEBFD4A1}" type="presParOf" srcId="{CF62A09D-7ACE-4675-950A-1682773D5459}" destId="{65F713C6-EFD3-4FD3-9727-AB68C85288F1}" srcOrd="2" destOrd="0" presId="urn:microsoft.com/office/officeart/2005/8/layout/hierarchy5"/>
    <dgm:cxn modelId="{E3B863C5-D3E9-46DF-BAA2-385F5B33770F}" type="presParOf" srcId="{65F713C6-EFD3-4FD3-9727-AB68C85288F1}" destId="{5C5FFF6C-75FF-4E71-889E-BB04AA805574}" srcOrd="0" destOrd="0" presId="urn:microsoft.com/office/officeart/2005/8/layout/hierarchy5"/>
    <dgm:cxn modelId="{BC348E64-72B0-4B5E-AD1D-15541E04CED1}" type="presParOf" srcId="{65F713C6-EFD3-4FD3-9727-AB68C85288F1}" destId="{7B93FD7E-B392-4F5D-BCEF-1A2BDA739CAE}" srcOrd="1" destOrd="0" presId="urn:microsoft.com/office/officeart/2005/8/layout/hierarchy5"/>
    <dgm:cxn modelId="{2645672D-DD19-46E5-AB50-409D4B952073}" type="presParOf" srcId="{CF62A09D-7ACE-4675-950A-1682773D5459}" destId="{F07FB613-8310-4804-A72C-515E3D23F677}" srcOrd="3" destOrd="0" presId="urn:microsoft.com/office/officeart/2005/8/layout/hierarchy5"/>
    <dgm:cxn modelId="{0210605B-FFF7-4082-ADE8-AA2CAFE6AF4B}" type="presParOf" srcId="{F07FB613-8310-4804-A72C-515E3D23F677}" destId="{6372B9A0-4AD4-4896-B629-14CE49261BC3}" srcOrd="0" destOrd="0" presId="urn:microsoft.com/office/officeart/2005/8/layout/hierarchy5"/>
    <dgm:cxn modelId="{ED400F69-D49F-4501-A3FA-FCF6C7B626E9}" type="presParOf" srcId="{CF62A09D-7ACE-4675-950A-1682773D5459}" destId="{67913BB9-830D-41FB-B17E-65E1D27A637E}" srcOrd="4" destOrd="0" presId="urn:microsoft.com/office/officeart/2005/8/layout/hierarchy5"/>
    <dgm:cxn modelId="{72446D7C-EC49-4722-9020-6513B34D548B}" type="presParOf" srcId="{67913BB9-830D-41FB-B17E-65E1D27A637E}" destId="{02A73E9B-2223-4AA3-8162-EE5775326AB7}" srcOrd="0" destOrd="0" presId="urn:microsoft.com/office/officeart/2005/8/layout/hierarchy5"/>
    <dgm:cxn modelId="{21761AC4-2E88-49CF-9B96-2BFCB8BDA81A}" type="presParOf" srcId="{67913BB9-830D-41FB-B17E-65E1D27A637E}" destId="{7E7F6B57-E103-4DB3-8464-0BFC49A1EF22}" srcOrd="1" destOrd="0" presId="urn:microsoft.com/office/officeart/2005/8/layout/hierarchy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401401D-A423-4CAE-9CA0-C7BCC1662703}" type="doc">
      <dgm:prSet loTypeId="urn:microsoft.com/office/officeart/2005/8/layout/StepDownProcess" loCatId="process" qsTypeId="urn:microsoft.com/office/officeart/2005/8/quickstyle/simple1" qsCatId="simple" csTypeId="urn:microsoft.com/office/officeart/2005/8/colors/colorful5" csCatId="colorful" phldr="1"/>
      <dgm:spPr/>
      <dgm:t>
        <a:bodyPr/>
        <a:lstStyle/>
        <a:p>
          <a:endParaRPr lang="en-GB"/>
        </a:p>
      </dgm:t>
    </dgm:pt>
    <dgm:pt modelId="{E65323B7-E14D-4BB7-A959-86DCEB6F412F}">
      <dgm:prSet phldrT="[Text]"/>
      <dgm:spPr/>
      <dgm:t>
        <a:bodyPr/>
        <a:lstStyle/>
        <a:p>
          <a:pPr>
            <a:buClrTx/>
            <a:buSzTx/>
            <a:buAutoNum type="arabicPeriod"/>
          </a:pPr>
          <a:r>
            <a:rPr kumimoji="0" lang="en-GB" altLang="en-US" b="1" i="0" u="none" strike="noStrike" cap="none" normalizeH="0" baseline="0">
              <a:effectLst/>
              <a:ea typeface="Calibri" panose="020F0502020204030204" pitchFamily="34" charset="0"/>
              <a:cs typeface="Arial" panose="020B0604020202020204" pitchFamily="34" charset="0"/>
            </a:rPr>
            <a:t>Data collection for V&amp;R indicators</a:t>
          </a:r>
          <a:endParaRPr lang="en-GB"/>
        </a:p>
      </dgm:t>
    </dgm:pt>
    <dgm:pt modelId="{9D1C4388-E52F-45A2-B11A-83BCEB2D72AB}" type="parTrans" cxnId="{4F514A1D-EC97-4101-B000-52E7F63B4661}">
      <dgm:prSet/>
      <dgm:spPr/>
      <dgm:t>
        <a:bodyPr/>
        <a:lstStyle/>
        <a:p>
          <a:endParaRPr lang="en-GB"/>
        </a:p>
      </dgm:t>
    </dgm:pt>
    <dgm:pt modelId="{50F7CB6B-58D7-4C4F-8DFA-B701E5036E82}" type="sibTrans" cxnId="{4F514A1D-EC97-4101-B000-52E7F63B4661}">
      <dgm:prSet/>
      <dgm:spPr/>
      <dgm:t>
        <a:bodyPr/>
        <a:lstStyle/>
        <a:p>
          <a:endParaRPr lang="en-GB"/>
        </a:p>
      </dgm:t>
    </dgm:pt>
    <dgm:pt modelId="{7D4EEFB6-EB94-48E7-83D6-C0D10D6BA213}">
      <dgm:prSet phldrT="[Text]" custT="1"/>
      <dgm:spPr/>
      <dgm:t>
        <a:bodyPr/>
        <a:lstStyle/>
        <a:p>
          <a:r>
            <a:rPr lang="en-US" sz="1600"/>
            <a:t>Secondary sources</a:t>
          </a:r>
          <a:endParaRPr lang="en-GB" sz="1600"/>
        </a:p>
      </dgm:t>
    </dgm:pt>
    <dgm:pt modelId="{E23209AF-9BEA-4B92-96DA-5547D5E1CE7D}" type="parTrans" cxnId="{F564990F-6FDE-4D34-9456-59056C655A32}">
      <dgm:prSet/>
      <dgm:spPr/>
      <dgm:t>
        <a:bodyPr/>
        <a:lstStyle/>
        <a:p>
          <a:endParaRPr lang="en-GB"/>
        </a:p>
      </dgm:t>
    </dgm:pt>
    <dgm:pt modelId="{D61EA495-2316-4846-AC82-5032E3AA4428}" type="sibTrans" cxnId="{F564990F-6FDE-4D34-9456-59056C655A32}">
      <dgm:prSet/>
      <dgm:spPr/>
      <dgm:t>
        <a:bodyPr/>
        <a:lstStyle/>
        <a:p>
          <a:endParaRPr lang="en-GB"/>
        </a:p>
      </dgm:t>
    </dgm:pt>
    <dgm:pt modelId="{85EB9D28-8EED-4494-91CC-D26C856EA6AC}">
      <dgm:prSet phldrT="[Text]" custT="1"/>
      <dgm:spPr/>
      <dgm:t>
        <a:bodyPr/>
        <a:lstStyle/>
        <a:p>
          <a:pPr rtl="0">
            <a:buFontTx/>
            <a:buAutoNum type="arabicPeriod"/>
          </a:pPr>
          <a:r>
            <a:rPr kumimoji="0" lang="en-GB" altLang="en-US" sz="1500" b="1" i="0" u="none" strike="noStrike" cap="none" normalizeH="0" baseline="0">
              <a:effectLst/>
              <a:ea typeface="Calibri"/>
              <a:cs typeface="Arial"/>
            </a:rPr>
            <a:t>Normalization of indicator values</a:t>
          </a:r>
          <a:r>
            <a:rPr lang="en-GB" altLang="en-US" sz="2000" b="1">
              <a:latin typeface="Calibri Light" panose="020F0302020204030204"/>
              <a:ea typeface="Calibri"/>
              <a:cs typeface="Arial"/>
            </a:rPr>
            <a:t> </a:t>
          </a:r>
          <a:r>
            <a:rPr lang="en-GB" sz="2000"/>
            <a:t>(x</a:t>
          </a:r>
          <a:r>
            <a:rPr lang="en-GB" sz="2000" baseline="-25000"/>
            <a:t>i</a:t>
          </a:r>
          <a:r>
            <a:rPr lang="en-GB" sz="2000"/>
            <a:t>’)</a:t>
          </a:r>
        </a:p>
      </dgm:t>
    </dgm:pt>
    <dgm:pt modelId="{D24952F4-424B-472C-9511-DC703D619AEC}" type="parTrans" cxnId="{A85BB1F0-8B6F-4A07-9BD9-A09DA7498260}">
      <dgm:prSet/>
      <dgm:spPr/>
      <dgm:t>
        <a:bodyPr/>
        <a:lstStyle/>
        <a:p>
          <a:endParaRPr lang="en-GB"/>
        </a:p>
      </dgm:t>
    </dgm:pt>
    <dgm:pt modelId="{EBDAEDD7-F285-4733-B4F2-18E6EF2F7F7F}" type="sibTrans" cxnId="{A85BB1F0-8B6F-4A07-9BD9-A09DA7498260}">
      <dgm:prSet/>
      <dgm:spPr/>
      <dgm:t>
        <a:bodyPr/>
        <a:lstStyle/>
        <a:p>
          <a:endParaRPr lang="en-GB"/>
        </a:p>
      </dgm:t>
    </dgm:pt>
    <dgm:pt modelId="{B9F28046-B511-4A44-B671-E9CFA6B9ABD4}">
      <dgm:prSet phldrT="[Text]"/>
      <dgm:spPr/>
      <dgm:t>
        <a:bodyPr/>
        <a:lstStyle/>
        <a:p>
          <a:r>
            <a:rPr lang="en-GB" b="1"/>
            <a:t>Combine normalized indicators </a:t>
          </a:r>
          <a:r>
            <a:rPr lang="en-GB" b="1" u="sng"/>
            <a:t>for each</a:t>
          </a:r>
          <a:r>
            <a:rPr lang="en-GB" b="1"/>
            <a:t> vulnerability domain (VD)</a:t>
          </a:r>
          <a:endParaRPr lang="en-GB"/>
        </a:p>
      </dgm:t>
    </dgm:pt>
    <dgm:pt modelId="{2CCE15B0-F92F-40DC-AC6E-CA4BEE439031}" type="parTrans" cxnId="{605CDDFC-BDB6-4BB6-9D69-929E608991E1}">
      <dgm:prSet/>
      <dgm:spPr/>
      <dgm:t>
        <a:bodyPr/>
        <a:lstStyle/>
        <a:p>
          <a:endParaRPr lang="en-GB"/>
        </a:p>
      </dgm:t>
    </dgm:pt>
    <dgm:pt modelId="{0A715372-5212-4967-A5CA-F5045B33DC64}" type="sibTrans" cxnId="{605CDDFC-BDB6-4BB6-9D69-929E608991E1}">
      <dgm:prSet/>
      <dgm:spPr/>
      <dgm:t>
        <a:bodyPr/>
        <a:lstStyle/>
        <a:p>
          <a:endParaRPr lang="en-GB"/>
        </a:p>
      </dgm:t>
    </dgm:pt>
    <dgm:pt modelId="{782695F6-2240-4DCF-A144-3940681D77AA}">
      <dgm:prSet phldrT="[Text]" custT="1"/>
      <dgm:spPr/>
      <dgm:t>
        <a:bodyPr/>
        <a:lstStyle/>
        <a:p>
          <a:r>
            <a:rPr lang="en-GB" sz="1600"/>
            <a:t>Ecosystem susceptibility</a:t>
          </a:r>
        </a:p>
      </dgm:t>
    </dgm:pt>
    <dgm:pt modelId="{70514AF1-768D-46EE-BE0E-43C82F2CFD46}" type="parTrans" cxnId="{DB381E2D-163E-4317-847B-AF3F8D71E93C}">
      <dgm:prSet/>
      <dgm:spPr/>
      <dgm:t>
        <a:bodyPr/>
        <a:lstStyle/>
        <a:p>
          <a:endParaRPr lang="en-GB"/>
        </a:p>
      </dgm:t>
    </dgm:pt>
    <dgm:pt modelId="{DA042AB8-230E-4AA3-9DDB-AD5508BD6441}" type="sibTrans" cxnId="{DB381E2D-163E-4317-847B-AF3F8D71E93C}">
      <dgm:prSet/>
      <dgm:spPr/>
      <dgm:t>
        <a:bodyPr/>
        <a:lstStyle/>
        <a:p>
          <a:endParaRPr lang="en-GB"/>
        </a:p>
      </dgm:t>
    </dgm:pt>
    <dgm:pt modelId="{A4B74C8C-E620-46FB-9A58-B04709BCC94E}">
      <dgm:prSet phldrT="[Text]" custT="1"/>
      <dgm:spPr/>
      <dgm:t>
        <a:bodyPr/>
        <a:lstStyle/>
        <a:p>
          <a:r>
            <a:rPr lang="en-US" sz="1600"/>
            <a:t>Primary surveys</a:t>
          </a:r>
          <a:endParaRPr lang="en-GB" sz="1200"/>
        </a:p>
      </dgm:t>
    </dgm:pt>
    <dgm:pt modelId="{600F5F59-3B59-4CD4-BB65-44CBFD0FBDB2}" type="parTrans" cxnId="{ADDB2B59-A13D-40E6-A85A-76CD5F475CF4}">
      <dgm:prSet/>
      <dgm:spPr/>
      <dgm:t>
        <a:bodyPr/>
        <a:lstStyle/>
        <a:p>
          <a:endParaRPr lang="en-GB"/>
        </a:p>
      </dgm:t>
    </dgm:pt>
    <dgm:pt modelId="{494B3285-541F-4699-8FC4-55100387FA6D}" type="sibTrans" cxnId="{ADDB2B59-A13D-40E6-A85A-76CD5F475CF4}">
      <dgm:prSet/>
      <dgm:spPr/>
      <dgm:t>
        <a:bodyPr/>
        <a:lstStyle/>
        <a:p>
          <a:endParaRPr lang="en-GB"/>
        </a:p>
      </dgm:t>
    </dgm:pt>
    <dgm:pt modelId="{86831006-CCD1-42AC-9C1A-FE4CDE97F3B2}">
      <dgm:prSet phldrT="[Text]" custT="1"/>
      <dgm:spPr/>
      <dgm:t>
        <a:bodyPr/>
        <a:lstStyle/>
        <a:p>
          <a:r>
            <a:rPr lang="en-GB" sz="1600"/>
            <a:t>Social susceptibility</a:t>
          </a:r>
        </a:p>
      </dgm:t>
    </dgm:pt>
    <dgm:pt modelId="{A8F1EB75-593D-4668-900E-4148531F7CF8}" type="parTrans" cxnId="{BCA0D1C8-A6B2-491C-A1FE-E77FE2A204ED}">
      <dgm:prSet/>
      <dgm:spPr/>
      <dgm:t>
        <a:bodyPr/>
        <a:lstStyle/>
        <a:p>
          <a:endParaRPr lang="en-GB"/>
        </a:p>
      </dgm:t>
    </dgm:pt>
    <dgm:pt modelId="{D7FA78F6-C360-4DA1-800E-E7A14636B790}" type="sibTrans" cxnId="{BCA0D1C8-A6B2-491C-A1FE-E77FE2A204ED}">
      <dgm:prSet/>
      <dgm:spPr/>
      <dgm:t>
        <a:bodyPr/>
        <a:lstStyle/>
        <a:p>
          <a:endParaRPr lang="en-GB"/>
        </a:p>
      </dgm:t>
    </dgm:pt>
    <dgm:pt modelId="{41BB4844-BA4A-43A4-A444-7E64A1039BF2}">
      <dgm:prSet phldrT="[Text]" custT="1"/>
      <dgm:spPr/>
      <dgm:t>
        <a:bodyPr/>
        <a:lstStyle/>
        <a:p>
          <a:r>
            <a:rPr lang="en-GB" sz="1600"/>
            <a:t>Lack of ecosystem robustness</a:t>
          </a:r>
        </a:p>
      </dgm:t>
    </dgm:pt>
    <dgm:pt modelId="{09B8C046-6C34-4378-897F-C61265E81588}" type="parTrans" cxnId="{9D9DCC27-E37D-439D-B0F0-5E6CBC0329AF}">
      <dgm:prSet/>
      <dgm:spPr/>
      <dgm:t>
        <a:bodyPr/>
        <a:lstStyle/>
        <a:p>
          <a:endParaRPr lang="en-GB"/>
        </a:p>
      </dgm:t>
    </dgm:pt>
    <dgm:pt modelId="{35432295-0357-400E-9E9F-61CA0ED479F0}" type="sibTrans" cxnId="{9D9DCC27-E37D-439D-B0F0-5E6CBC0329AF}">
      <dgm:prSet/>
      <dgm:spPr/>
      <dgm:t>
        <a:bodyPr/>
        <a:lstStyle/>
        <a:p>
          <a:endParaRPr lang="en-GB"/>
        </a:p>
      </dgm:t>
    </dgm:pt>
    <dgm:pt modelId="{9E41A0D3-5AD4-49D4-8C02-C9C3EC47733C}">
      <dgm:prSet phldrT="[Text]" custT="1"/>
      <dgm:spPr/>
      <dgm:t>
        <a:bodyPr/>
        <a:lstStyle/>
        <a:p>
          <a:r>
            <a:rPr lang="en-GB" sz="1600"/>
            <a:t>Lack of coping/adaptive capacities</a:t>
          </a:r>
        </a:p>
      </dgm:t>
    </dgm:pt>
    <dgm:pt modelId="{072CBC16-8376-4C55-A455-38ED776114E6}" type="parTrans" cxnId="{310459FF-08B6-4448-9A55-128AB2695E2E}">
      <dgm:prSet/>
      <dgm:spPr/>
      <dgm:t>
        <a:bodyPr/>
        <a:lstStyle/>
        <a:p>
          <a:endParaRPr lang="en-GB"/>
        </a:p>
      </dgm:t>
    </dgm:pt>
    <dgm:pt modelId="{88E91B87-DF81-4A97-97B3-8DD6199A0E23}" type="sibTrans" cxnId="{310459FF-08B6-4448-9A55-128AB2695E2E}">
      <dgm:prSet/>
      <dgm:spPr/>
      <dgm:t>
        <a:bodyPr/>
        <a:lstStyle/>
        <a:p>
          <a:endParaRPr lang="en-GB"/>
        </a:p>
      </dgm:t>
    </dgm:pt>
    <dgm:pt modelId="{F185B647-6B86-4A1E-B80C-B4F5FB4990B0}">
      <dgm:prSet phldrT="[Text]" custT="1"/>
      <dgm:spPr/>
      <dgm:t>
        <a:bodyPr/>
        <a:lstStyle/>
        <a:p>
          <a:pPr rtl="0"/>
          <a:r>
            <a:rPr lang="en-US" sz="1600" i="0"/>
            <a:t>Min-max linear normalization</a:t>
          </a:r>
          <a:r>
            <a:rPr lang="en-US" sz="1600" i="0">
              <a:latin typeface="Calibri Light" panose="020F0302020204030204"/>
            </a:rPr>
            <a:t> </a:t>
          </a:r>
          <a:endParaRPr lang="en-GB" sz="1600" i="0"/>
        </a:p>
      </dgm:t>
    </dgm:pt>
    <dgm:pt modelId="{82A17FEA-070E-4248-B2AB-413DF4A3A05B}" type="parTrans" cxnId="{E7A13455-2906-48AB-876B-32CFEC2AEBC8}">
      <dgm:prSet/>
      <dgm:spPr/>
      <dgm:t>
        <a:bodyPr/>
        <a:lstStyle/>
        <a:p>
          <a:endParaRPr lang="en-GB"/>
        </a:p>
      </dgm:t>
    </dgm:pt>
    <dgm:pt modelId="{59958FD2-CBF4-49EA-81E7-3B20585A65E4}" type="sibTrans" cxnId="{E7A13455-2906-48AB-876B-32CFEC2AEBC8}">
      <dgm:prSet/>
      <dgm:spPr/>
      <dgm:t>
        <a:bodyPr/>
        <a:lstStyle/>
        <a:p>
          <a:endParaRPr lang="en-GB"/>
        </a:p>
      </dgm:t>
    </dgm:pt>
    <dgm:pt modelId="{F14C866C-E397-4E78-96BA-8B80A91EF034}" type="pres">
      <dgm:prSet presAssocID="{7401401D-A423-4CAE-9CA0-C7BCC1662703}" presName="rootnode" presStyleCnt="0">
        <dgm:presLayoutVars>
          <dgm:chMax/>
          <dgm:chPref/>
          <dgm:dir/>
          <dgm:animLvl val="lvl"/>
        </dgm:presLayoutVars>
      </dgm:prSet>
      <dgm:spPr/>
    </dgm:pt>
    <dgm:pt modelId="{21F23936-A712-405D-9C65-67D0FCEC08D8}" type="pres">
      <dgm:prSet presAssocID="{E65323B7-E14D-4BB7-A959-86DCEB6F412F}" presName="composite" presStyleCnt="0"/>
      <dgm:spPr/>
    </dgm:pt>
    <dgm:pt modelId="{9A363BE2-3261-4038-B1B0-1084C406BCA6}" type="pres">
      <dgm:prSet presAssocID="{E65323B7-E14D-4BB7-A959-86DCEB6F412F}" presName="bentUpArrow1" presStyleLbl="alignImgPlace1" presStyleIdx="0" presStyleCnt="2" custLinFactNeighborX="-35314" custLinFactNeighborY="-1551"/>
      <dgm:spPr/>
    </dgm:pt>
    <dgm:pt modelId="{B5B62D2D-A142-4797-93A6-E52D792FEDA8}" type="pres">
      <dgm:prSet presAssocID="{E65323B7-E14D-4BB7-A959-86DCEB6F412F}" presName="ParentText" presStyleLbl="node1" presStyleIdx="0" presStyleCnt="3" custLinFactNeighborX="-26686" custLinFactNeighborY="-1917">
        <dgm:presLayoutVars>
          <dgm:chMax val="1"/>
          <dgm:chPref val="1"/>
          <dgm:bulletEnabled val="1"/>
        </dgm:presLayoutVars>
      </dgm:prSet>
      <dgm:spPr/>
    </dgm:pt>
    <dgm:pt modelId="{445A64F6-765D-4A91-B0B9-03D05082923D}" type="pres">
      <dgm:prSet presAssocID="{E65323B7-E14D-4BB7-A959-86DCEB6F412F}" presName="ChildText" presStyleLbl="revTx" presStyleIdx="0" presStyleCnt="3" custScaleX="148100" custLinFactNeighborX="-8304" custLinFactNeighborY="-2149">
        <dgm:presLayoutVars>
          <dgm:chMax val="0"/>
          <dgm:chPref val="0"/>
          <dgm:bulletEnabled val="1"/>
        </dgm:presLayoutVars>
      </dgm:prSet>
      <dgm:spPr/>
    </dgm:pt>
    <dgm:pt modelId="{730B791E-4844-4A5F-BEBE-FC8D99067B42}" type="pres">
      <dgm:prSet presAssocID="{50F7CB6B-58D7-4C4F-8DFA-B701E5036E82}" presName="sibTrans" presStyleCnt="0"/>
      <dgm:spPr/>
    </dgm:pt>
    <dgm:pt modelId="{70E62D57-4ED1-4B8C-88AE-D209660340D9}" type="pres">
      <dgm:prSet presAssocID="{85EB9D28-8EED-4494-91CC-D26C856EA6AC}" presName="composite" presStyleCnt="0"/>
      <dgm:spPr/>
    </dgm:pt>
    <dgm:pt modelId="{DB9E18CF-72DF-40DB-AA05-069189464122}" type="pres">
      <dgm:prSet presAssocID="{85EB9D28-8EED-4494-91CC-D26C856EA6AC}" presName="bentUpArrow1" presStyleLbl="alignImgPlace1" presStyleIdx="1" presStyleCnt="2" custLinFactNeighborX="-52679"/>
      <dgm:spPr/>
    </dgm:pt>
    <dgm:pt modelId="{A54E74D4-65A4-4D2D-86FB-939F1BD17BD6}" type="pres">
      <dgm:prSet presAssocID="{85EB9D28-8EED-4494-91CC-D26C856EA6AC}" presName="ParentText" presStyleLbl="node1" presStyleIdx="1" presStyleCnt="3" custLinFactNeighborX="-35646">
        <dgm:presLayoutVars>
          <dgm:chMax val="1"/>
          <dgm:chPref val="1"/>
          <dgm:bulletEnabled val="1"/>
        </dgm:presLayoutVars>
      </dgm:prSet>
      <dgm:spPr/>
    </dgm:pt>
    <dgm:pt modelId="{8003C50A-9520-46D5-944D-F2F1194EF21F}" type="pres">
      <dgm:prSet presAssocID="{85EB9D28-8EED-4494-91CC-D26C856EA6AC}" presName="ChildText" presStyleLbl="revTx" presStyleIdx="1" presStyleCnt="3" custScaleX="135549" custLinFactNeighborX="-23629" custLinFactNeighborY="61">
        <dgm:presLayoutVars>
          <dgm:chMax val="0"/>
          <dgm:chPref val="0"/>
          <dgm:bulletEnabled val="1"/>
        </dgm:presLayoutVars>
      </dgm:prSet>
      <dgm:spPr/>
    </dgm:pt>
    <dgm:pt modelId="{5A5B0106-0596-4D16-9BAE-6E9E20D36DD0}" type="pres">
      <dgm:prSet presAssocID="{EBDAEDD7-F285-4733-B4F2-18E6EF2F7F7F}" presName="sibTrans" presStyleCnt="0"/>
      <dgm:spPr/>
    </dgm:pt>
    <dgm:pt modelId="{AEAAC904-5306-41D9-8165-F4B3A50D11F8}" type="pres">
      <dgm:prSet presAssocID="{B9F28046-B511-4A44-B671-E9CFA6B9ABD4}" presName="composite" presStyleCnt="0"/>
      <dgm:spPr/>
    </dgm:pt>
    <dgm:pt modelId="{AB703123-4DAA-4FE4-9FCE-3476D486371D}" type="pres">
      <dgm:prSet presAssocID="{B9F28046-B511-4A44-B671-E9CFA6B9ABD4}" presName="ParentText" presStyleLbl="node1" presStyleIdx="2" presStyleCnt="3" custLinFactNeighborX="-48064" custLinFactNeighborY="-2955">
        <dgm:presLayoutVars>
          <dgm:chMax val="1"/>
          <dgm:chPref val="1"/>
          <dgm:bulletEnabled val="1"/>
        </dgm:presLayoutVars>
      </dgm:prSet>
      <dgm:spPr/>
    </dgm:pt>
    <dgm:pt modelId="{F6775BAF-3A45-4CD5-9B54-A25D5DAF7D0E}" type="pres">
      <dgm:prSet presAssocID="{B9F28046-B511-4A44-B671-E9CFA6B9ABD4}" presName="FinalChildText" presStyleLbl="revTx" presStyleIdx="2" presStyleCnt="3" custScaleX="227196" custScaleY="118645" custLinFactNeighborX="8581" custLinFactNeighborY="6300">
        <dgm:presLayoutVars>
          <dgm:chMax val="0"/>
          <dgm:chPref val="0"/>
          <dgm:bulletEnabled val="1"/>
        </dgm:presLayoutVars>
      </dgm:prSet>
      <dgm:spPr/>
    </dgm:pt>
  </dgm:ptLst>
  <dgm:cxnLst>
    <dgm:cxn modelId="{648D1205-F56B-42EA-8C79-88BDB5213259}" type="presOf" srcId="{7D4EEFB6-EB94-48E7-83D6-C0D10D6BA213}" destId="{445A64F6-765D-4A91-B0B9-03D05082923D}" srcOrd="0" destOrd="0" presId="urn:microsoft.com/office/officeart/2005/8/layout/StepDownProcess"/>
    <dgm:cxn modelId="{F564990F-6FDE-4D34-9456-59056C655A32}" srcId="{E65323B7-E14D-4BB7-A959-86DCEB6F412F}" destId="{7D4EEFB6-EB94-48E7-83D6-C0D10D6BA213}" srcOrd="0" destOrd="0" parTransId="{E23209AF-9BEA-4B92-96DA-5547D5E1CE7D}" sibTransId="{D61EA495-2316-4846-AC82-5032E3AA4428}"/>
    <dgm:cxn modelId="{10D9E414-87D4-4E4D-AA50-178D3B5C01C2}" type="presOf" srcId="{7401401D-A423-4CAE-9CA0-C7BCC1662703}" destId="{F14C866C-E397-4E78-96BA-8B80A91EF034}" srcOrd="0" destOrd="0" presId="urn:microsoft.com/office/officeart/2005/8/layout/StepDownProcess"/>
    <dgm:cxn modelId="{4F514A1D-EC97-4101-B000-52E7F63B4661}" srcId="{7401401D-A423-4CAE-9CA0-C7BCC1662703}" destId="{E65323B7-E14D-4BB7-A959-86DCEB6F412F}" srcOrd="0" destOrd="0" parTransId="{9D1C4388-E52F-45A2-B11A-83BCEB2D72AB}" sibTransId="{50F7CB6B-58D7-4C4F-8DFA-B701E5036E82}"/>
    <dgm:cxn modelId="{D649651E-A6AF-452B-89AF-59C65D064427}" type="presOf" srcId="{A4B74C8C-E620-46FB-9A58-B04709BCC94E}" destId="{445A64F6-765D-4A91-B0B9-03D05082923D}" srcOrd="0" destOrd="1" presId="urn:microsoft.com/office/officeart/2005/8/layout/StepDownProcess"/>
    <dgm:cxn modelId="{9D9DCC27-E37D-439D-B0F0-5E6CBC0329AF}" srcId="{B9F28046-B511-4A44-B671-E9CFA6B9ABD4}" destId="{41BB4844-BA4A-43A4-A444-7E64A1039BF2}" srcOrd="2" destOrd="0" parTransId="{09B8C046-6C34-4378-897F-C61265E81588}" sibTransId="{35432295-0357-400E-9E9F-61CA0ED479F0}"/>
    <dgm:cxn modelId="{DB381E2D-163E-4317-847B-AF3F8D71E93C}" srcId="{B9F28046-B511-4A44-B671-E9CFA6B9ABD4}" destId="{782695F6-2240-4DCF-A144-3940681D77AA}" srcOrd="0" destOrd="0" parTransId="{70514AF1-768D-46EE-BE0E-43C82F2CFD46}" sibTransId="{DA042AB8-230E-4AA3-9DDB-AD5508BD6441}"/>
    <dgm:cxn modelId="{0B1D0938-C9DF-41E3-AE99-8D59B9EDD522}" type="presOf" srcId="{85EB9D28-8EED-4494-91CC-D26C856EA6AC}" destId="{A54E74D4-65A4-4D2D-86FB-939F1BD17BD6}" srcOrd="0" destOrd="0" presId="urn:microsoft.com/office/officeart/2005/8/layout/StepDownProcess"/>
    <dgm:cxn modelId="{419A1B50-9F5E-4A1D-A359-064200BA1188}" type="presOf" srcId="{86831006-CCD1-42AC-9C1A-FE4CDE97F3B2}" destId="{F6775BAF-3A45-4CD5-9B54-A25D5DAF7D0E}" srcOrd="0" destOrd="1" presId="urn:microsoft.com/office/officeart/2005/8/layout/StepDownProcess"/>
    <dgm:cxn modelId="{E7A13455-2906-48AB-876B-32CFEC2AEBC8}" srcId="{85EB9D28-8EED-4494-91CC-D26C856EA6AC}" destId="{F185B647-6B86-4A1E-B80C-B4F5FB4990B0}" srcOrd="0" destOrd="0" parTransId="{82A17FEA-070E-4248-B2AB-413DF4A3A05B}" sibTransId="{59958FD2-CBF4-49EA-81E7-3B20585A65E4}"/>
    <dgm:cxn modelId="{ADDB2B59-A13D-40E6-A85A-76CD5F475CF4}" srcId="{E65323B7-E14D-4BB7-A959-86DCEB6F412F}" destId="{A4B74C8C-E620-46FB-9A58-B04709BCC94E}" srcOrd="1" destOrd="0" parTransId="{600F5F59-3B59-4CD4-BB65-44CBFD0FBDB2}" sibTransId="{494B3285-541F-4699-8FC4-55100387FA6D}"/>
    <dgm:cxn modelId="{90CC6F8A-C40A-42E4-A758-3DDAE18FF64D}" type="presOf" srcId="{9E41A0D3-5AD4-49D4-8C02-C9C3EC47733C}" destId="{F6775BAF-3A45-4CD5-9B54-A25D5DAF7D0E}" srcOrd="0" destOrd="3" presId="urn:microsoft.com/office/officeart/2005/8/layout/StepDownProcess"/>
    <dgm:cxn modelId="{BE66DB8D-1544-4A49-B356-793ABBFC8903}" type="presOf" srcId="{B9F28046-B511-4A44-B671-E9CFA6B9ABD4}" destId="{AB703123-4DAA-4FE4-9FCE-3476D486371D}" srcOrd="0" destOrd="0" presId="urn:microsoft.com/office/officeart/2005/8/layout/StepDownProcess"/>
    <dgm:cxn modelId="{86CB8F9A-88DB-4628-BE14-F9EAA5E0AD03}" type="presOf" srcId="{E65323B7-E14D-4BB7-A959-86DCEB6F412F}" destId="{B5B62D2D-A142-4797-93A6-E52D792FEDA8}" srcOrd="0" destOrd="0" presId="urn:microsoft.com/office/officeart/2005/8/layout/StepDownProcess"/>
    <dgm:cxn modelId="{330434B6-4BAB-4292-B5DA-9BC2CE026B10}" type="presOf" srcId="{F185B647-6B86-4A1E-B80C-B4F5FB4990B0}" destId="{8003C50A-9520-46D5-944D-F2F1194EF21F}" srcOrd="0" destOrd="0" presId="urn:microsoft.com/office/officeart/2005/8/layout/StepDownProcess"/>
    <dgm:cxn modelId="{BCA0D1C8-A6B2-491C-A1FE-E77FE2A204ED}" srcId="{B9F28046-B511-4A44-B671-E9CFA6B9ABD4}" destId="{86831006-CCD1-42AC-9C1A-FE4CDE97F3B2}" srcOrd="1" destOrd="0" parTransId="{A8F1EB75-593D-4668-900E-4148531F7CF8}" sibTransId="{D7FA78F6-C360-4DA1-800E-E7A14636B790}"/>
    <dgm:cxn modelId="{A85BB1F0-8B6F-4A07-9BD9-A09DA7498260}" srcId="{7401401D-A423-4CAE-9CA0-C7BCC1662703}" destId="{85EB9D28-8EED-4494-91CC-D26C856EA6AC}" srcOrd="1" destOrd="0" parTransId="{D24952F4-424B-472C-9511-DC703D619AEC}" sibTransId="{EBDAEDD7-F285-4733-B4F2-18E6EF2F7F7F}"/>
    <dgm:cxn modelId="{B15AB7F3-4628-45FB-B43B-AFBC8C75CC88}" type="presOf" srcId="{782695F6-2240-4DCF-A144-3940681D77AA}" destId="{F6775BAF-3A45-4CD5-9B54-A25D5DAF7D0E}" srcOrd="0" destOrd="0" presId="urn:microsoft.com/office/officeart/2005/8/layout/StepDownProcess"/>
    <dgm:cxn modelId="{2DFAE2F3-B391-430C-8EDD-91D6B13AB0AD}" type="presOf" srcId="{41BB4844-BA4A-43A4-A444-7E64A1039BF2}" destId="{F6775BAF-3A45-4CD5-9B54-A25D5DAF7D0E}" srcOrd="0" destOrd="2" presId="urn:microsoft.com/office/officeart/2005/8/layout/StepDownProcess"/>
    <dgm:cxn modelId="{605CDDFC-BDB6-4BB6-9D69-929E608991E1}" srcId="{7401401D-A423-4CAE-9CA0-C7BCC1662703}" destId="{B9F28046-B511-4A44-B671-E9CFA6B9ABD4}" srcOrd="2" destOrd="0" parTransId="{2CCE15B0-F92F-40DC-AC6E-CA4BEE439031}" sibTransId="{0A715372-5212-4967-A5CA-F5045B33DC64}"/>
    <dgm:cxn modelId="{310459FF-08B6-4448-9A55-128AB2695E2E}" srcId="{B9F28046-B511-4A44-B671-E9CFA6B9ABD4}" destId="{9E41A0D3-5AD4-49D4-8C02-C9C3EC47733C}" srcOrd="3" destOrd="0" parTransId="{072CBC16-8376-4C55-A455-38ED776114E6}" sibTransId="{88E91B87-DF81-4A97-97B3-8DD6199A0E23}"/>
    <dgm:cxn modelId="{3C860A27-486D-4CAA-8FB8-146AB6886F4E}" type="presParOf" srcId="{F14C866C-E397-4E78-96BA-8B80A91EF034}" destId="{21F23936-A712-405D-9C65-67D0FCEC08D8}" srcOrd="0" destOrd="0" presId="urn:microsoft.com/office/officeart/2005/8/layout/StepDownProcess"/>
    <dgm:cxn modelId="{4E43A2FA-9E89-4F29-BA25-1A8233F97F0D}" type="presParOf" srcId="{21F23936-A712-405D-9C65-67D0FCEC08D8}" destId="{9A363BE2-3261-4038-B1B0-1084C406BCA6}" srcOrd="0" destOrd="0" presId="urn:microsoft.com/office/officeart/2005/8/layout/StepDownProcess"/>
    <dgm:cxn modelId="{8F4D0668-3342-44D6-9DAB-9E7AC3C5E8A9}" type="presParOf" srcId="{21F23936-A712-405D-9C65-67D0FCEC08D8}" destId="{B5B62D2D-A142-4797-93A6-E52D792FEDA8}" srcOrd="1" destOrd="0" presId="urn:microsoft.com/office/officeart/2005/8/layout/StepDownProcess"/>
    <dgm:cxn modelId="{580AE53B-ED90-407C-B940-69E95CE55719}" type="presParOf" srcId="{21F23936-A712-405D-9C65-67D0FCEC08D8}" destId="{445A64F6-765D-4A91-B0B9-03D05082923D}" srcOrd="2" destOrd="0" presId="urn:microsoft.com/office/officeart/2005/8/layout/StepDownProcess"/>
    <dgm:cxn modelId="{6538122A-CB83-4ACC-A29B-B20C2BF1ED8D}" type="presParOf" srcId="{F14C866C-E397-4E78-96BA-8B80A91EF034}" destId="{730B791E-4844-4A5F-BEBE-FC8D99067B42}" srcOrd="1" destOrd="0" presId="urn:microsoft.com/office/officeart/2005/8/layout/StepDownProcess"/>
    <dgm:cxn modelId="{3BAD0080-5B94-473B-8BAB-8FCB77861B94}" type="presParOf" srcId="{F14C866C-E397-4E78-96BA-8B80A91EF034}" destId="{70E62D57-4ED1-4B8C-88AE-D209660340D9}" srcOrd="2" destOrd="0" presId="urn:microsoft.com/office/officeart/2005/8/layout/StepDownProcess"/>
    <dgm:cxn modelId="{68550F11-C02C-4671-88AE-EF3A204165F1}" type="presParOf" srcId="{70E62D57-4ED1-4B8C-88AE-D209660340D9}" destId="{DB9E18CF-72DF-40DB-AA05-069189464122}" srcOrd="0" destOrd="0" presId="urn:microsoft.com/office/officeart/2005/8/layout/StepDownProcess"/>
    <dgm:cxn modelId="{BB73A4BF-32B8-4E0F-969B-DFCDE608C055}" type="presParOf" srcId="{70E62D57-4ED1-4B8C-88AE-D209660340D9}" destId="{A54E74D4-65A4-4D2D-86FB-939F1BD17BD6}" srcOrd="1" destOrd="0" presId="urn:microsoft.com/office/officeart/2005/8/layout/StepDownProcess"/>
    <dgm:cxn modelId="{6DEA78B6-D3BE-4167-BBE4-38C01E812626}" type="presParOf" srcId="{70E62D57-4ED1-4B8C-88AE-D209660340D9}" destId="{8003C50A-9520-46D5-944D-F2F1194EF21F}" srcOrd="2" destOrd="0" presId="urn:microsoft.com/office/officeart/2005/8/layout/StepDownProcess"/>
    <dgm:cxn modelId="{AFF890E4-060A-40CF-9F38-5D673D991255}" type="presParOf" srcId="{F14C866C-E397-4E78-96BA-8B80A91EF034}" destId="{5A5B0106-0596-4D16-9BAE-6E9E20D36DD0}" srcOrd="3" destOrd="0" presId="urn:microsoft.com/office/officeart/2005/8/layout/StepDownProcess"/>
    <dgm:cxn modelId="{81927188-0CB7-4236-BE00-3B6FB86504A8}" type="presParOf" srcId="{F14C866C-E397-4E78-96BA-8B80A91EF034}" destId="{AEAAC904-5306-41D9-8165-F4B3A50D11F8}" srcOrd="4" destOrd="0" presId="urn:microsoft.com/office/officeart/2005/8/layout/StepDownProcess"/>
    <dgm:cxn modelId="{BAA4F321-8DA8-4DF8-98EA-33FCBBAF2A78}" type="presParOf" srcId="{AEAAC904-5306-41D9-8165-F4B3A50D11F8}" destId="{AB703123-4DAA-4FE4-9FCE-3476D486371D}" srcOrd="0" destOrd="0" presId="urn:microsoft.com/office/officeart/2005/8/layout/StepDownProcess"/>
    <dgm:cxn modelId="{4607CFE3-3247-40CE-93D2-59AAAF0695C7}" type="presParOf" srcId="{AEAAC904-5306-41D9-8165-F4B3A50D11F8}" destId="{F6775BAF-3A45-4CD5-9B54-A25D5DAF7D0E}" srcOrd="1" destOrd="0" presId="urn:microsoft.com/office/officeart/2005/8/layout/StepDownProcess"/>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A1718DF-0C4F-46E4-86EB-7856A6D8F8B0}" type="doc">
      <dgm:prSet loTypeId="urn:microsoft.com/office/officeart/2005/8/layout/StepDownProcess" loCatId="process" qsTypeId="urn:microsoft.com/office/officeart/2005/8/quickstyle/simple1" qsCatId="simple" csTypeId="urn:microsoft.com/office/officeart/2005/8/colors/colorful5" csCatId="colorful" phldr="1"/>
      <dgm:spPr/>
      <dgm:t>
        <a:bodyPr/>
        <a:lstStyle/>
        <a:p>
          <a:endParaRPr lang="en-GB"/>
        </a:p>
      </dgm:t>
    </dgm:pt>
    <dgm:pt modelId="{A68DCDBA-5507-40A0-961C-E989DD27774A}">
      <dgm:prSet phldrT="[Text]"/>
      <dgm:spPr/>
      <dgm:t>
        <a:bodyPr/>
        <a:lstStyle/>
        <a:p>
          <a:r>
            <a:rPr lang="en-GB" b="1"/>
            <a:t>Calculate </a:t>
          </a:r>
          <a:r>
            <a:rPr lang="en-GB" b="1">
              <a:latin typeface="Calibri Light" panose="020F0302020204030204"/>
            </a:rPr>
            <a:t>susceptibility</a:t>
          </a:r>
          <a:r>
            <a:rPr lang="en-GB" b="1"/>
            <a:t> metric (VD</a:t>
          </a:r>
          <a:r>
            <a:rPr lang="en-GB" b="1" baseline="-25000"/>
            <a:t>SUS</a:t>
          </a:r>
          <a:r>
            <a:rPr lang="en-GB" b="1"/>
            <a:t>)</a:t>
          </a:r>
          <a:endParaRPr lang="en-GB"/>
        </a:p>
      </dgm:t>
    </dgm:pt>
    <dgm:pt modelId="{C9E3C3A7-8455-4414-975F-CB0F3B2D70D4}" type="parTrans" cxnId="{9F4E71FC-6F13-4C7E-AD2B-F20B7624E9BC}">
      <dgm:prSet/>
      <dgm:spPr/>
      <dgm:t>
        <a:bodyPr/>
        <a:lstStyle/>
        <a:p>
          <a:endParaRPr lang="en-GB"/>
        </a:p>
      </dgm:t>
    </dgm:pt>
    <dgm:pt modelId="{D17047CA-466E-460E-BFB6-96E047B9A4F4}" type="sibTrans" cxnId="{9F4E71FC-6F13-4C7E-AD2B-F20B7624E9BC}">
      <dgm:prSet/>
      <dgm:spPr/>
      <dgm:t>
        <a:bodyPr/>
        <a:lstStyle/>
        <a:p>
          <a:endParaRPr lang="en-GB"/>
        </a:p>
      </dgm:t>
    </dgm:pt>
    <dgm:pt modelId="{2AD8AD35-1767-4716-B8C3-7DA85F3277BC}">
      <dgm:prSet phldrT="[Text]"/>
      <dgm:spPr/>
      <dgm:t>
        <a:bodyPr/>
        <a:lstStyle/>
        <a:p>
          <a:pPr rtl="0"/>
          <a:r>
            <a:rPr lang="en-GB" b="1"/>
            <a:t>Calculate </a:t>
          </a:r>
          <a:r>
            <a:rPr lang="en-GB" b="1">
              <a:latin typeface="Calibri Light" panose="020F0302020204030204"/>
            </a:rPr>
            <a:t>lack</a:t>
          </a:r>
          <a:r>
            <a:rPr lang="en-GB" b="1"/>
            <a:t> of </a:t>
          </a:r>
          <a:r>
            <a:rPr lang="en-GB" b="1">
              <a:latin typeface="Calibri Light" panose="020F0302020204030204"/>
            </a:rPr>
            <a:t>capacities and robustness</a:t>
          </a:r>
          <a:r>
            <a:rPr lang="en-GB" b="1"/>
            <a:t> metric (VD</a:t>
          </a:r>
          <a:r>
            <a:rPr lang="en-GB" b="1" baseline="-25000"/>
            <a:t>CAR</a:t>
          </a:r>
          <a:r>
            <a:rPr lang="en-GB" b="1"/>
            <a:t>)</a:t>
          </a:r>
          <a:endParaRPr lang="en-GB" b="0">
            <a:latin typeface="Calibri Light" panose="020F0302020204030204"/>
          </a:endParaRPr>
        </a:p>
      </dgm:t>
    </dgm:pt>
    <dgm:pt modelId="{3651B9E2-189F-497A-BEC3-8CA18A35E693}" type="parTrans" cxnId="{215D606F-E2B0-4729-822C-515F4DE00CAB}">
      <dgm:prSet/>
      <dgm:spPr/>
      <dgm:t>
        <a:bodyPr/>
        <a:lstStyle/>
        <a:p>
          <a:endParaRPr lang="en-GB"/>
        </a:p>
      </dgm:t>
    </dgm:pt>
    <dgm:pt modelId="{C994728A-4F54-45DD-AB01-63ED0E52AD0E}" type="sibTrans" cxnId="{215D606F-E2B0-4729-822C-515F4DE00CAB}">
      <dgm:prSet/>
      <dgm:spPr/>
      <dgm:t>
        <a:bodyPr/>
        <a:lstStyle/>
        <a:p>
          <a:endParaRPr lang="en-GB"/>
        </a:p>
      </dgm:t>
    </dgm:pt>
    <dgm:pt modelId="{B1696093-4B0E-4443-8EE6-F6E5DC11521D}">
      <dgm:prSet custT="1"/>
      <dgm:spPr/>
      <dgm:t>
        <a:bodyPr/>
        <a:lstStyle/>
        <a:p>
          <a:r>
            <a:rPr lang="en-GB" sz="1400" b="1"/>
            <a:t>Calculate Hazards (H) and Exposure (E</a:t>
          </a:r>
          <a:r>
            <a:rPr lang="en-GB" sz="1400" b="1" baseline="-25000"/>
            <a:t>SES</a:t>
          </a:r>
          <a:r>
            <a:rPr lang="en-GB" sz="1400" b="1"/>
            <a:t>)) of SES</a:t>
          </a:r>
          <a:endParaRPr lang="en-GB" sz="1400"/>
        </a:p>
      </dgm:t>
    </dgm:pt>
    <dgm:pt modelId="{7BDDAC7E-D1C7-4756-9BB8-9AE0BD77C0A7}" type="parTrans" cxnId="{279ED2C4-D5BE-454D-9A32-459446F95386}">
      <dgm:prSet/>
      <dgm:spPr/>
      <dgm:t>
        <a:bodyPr/>
        <a:lstStyle/>
        <a:p>
          <a:endParaRPr lang="en-GB"/>
        </a:p>
      </dgm:t>
    </dgm:pt>
    <dgm:pt modelId="{6A430BAB-B98A-4C67-B186-5478D0953BC4}" type="sibTrans" cxnId="{279ED2C4-D5BE-454D-9A32-459446F95386}">
      <dgm:prSet/>
      <dgm:spPr/>
      <dgm:t>
        <a:bodyPr/>
        <a:lstStyle/>
        <a:p>
          <a:endParaRPr lang="en-GB"/>
        </a:p>
      </dgm:t>
    </dgm:pt>
    <dgm:pt modelId="{F2D0BF65-DCA0-4B15-9C33-FBFF912B4BFF}">
      <dgm:prSet/>
      <dgm:spPr/>
      <dgm:t>
        <a:bodyPr/>
        <a:lstStyle/>
        <a:p>
          <a:r>
            <a:rPr lang="en-GB" b="1"/>
            <a:t>Calculate Risk of SES</a:t>
          </a:r>
          <a:endParaRPr lang="en-GB"/>
        </a:p>
      </dgm:t>
    </dgm:pt>
    <dgm:pt modelId="{98D3226F-103F-48AA-A10F-819349C75857}" type="parTrans" cxnId="{631F7D79-C0F8-45A9-85E0-874F781397EA}">
      <dgm:prSet/>
      <dgm:spPr/>
      <dgm:t>
        <a:bodyPr/>
        <a:lstStyle/>
        <a:p>
          <a:endParaRPr lang="en-GB"/>
        </a:p>
      </dgm:t>
    </dgm:pt>
    <dgm:pt modelId="{AB32DA3D-CE88-46FB-B9E0-07B6807A29CA}" type="sibTrans" cxnId="{631F7D79-C0F8-45A9-85E0-874F781397EA}">
      <dgm:prSet/>
      <dgm:spPr/>
      <dgm:t>
        <a:bodyPr/>
        <a:lstStyle/>
        <a:p>
          <a:endParaRPr lang="en-GB"/>
        </a:p>
      </dgm:t>
    </dgm:pt>
    <dgm:pt modelId="{0D04D95A-09C6-4B17-91B8-83EED886C2B8}">
      <dgm:prSet phldrT="[Text]"/>
      <dgm:spPr/>
      <dgm:t>
        <a:bodyPr/>
        <a:lstStyle/>
        <a:p>
          <a:r>
            <a:rPr lang="en-GB" b="1"/>
            <a:t>Combined index score representing vulnerability of the SES (VU</a:t>
          </a:r>
          <a:r>
            <a:rPr lang="en-GB" b="1" baseline="-25000"/>
            <a:t>SES</a:t>
          </a:r>
          <a:r>
            <a:rPr lang="en-GB" b="1"/>
            <a:t>)</a:t>
          </a:r>
          <a:endParaRPr lang="en-GB"/>
        </a:p>
      </dgm:t>
    </dgm:pt>
    <dgm:pt modelId="{DA45A732-F136-4BB7-92F8-5F2BE9ECBCA5}" type="parTrans" cxnId="{4961A493-C69E-40BB-979D-F73DADAED62D}">
      <dgm:prSet/>
      <dgm:spPr/>
      <dgm:t>
        <a:bodyPr/>
        <a:lstStyle/>
        <a:p>
          <a:endParaRPr lang="en-GB"/>
        </a:p>
      </dgm:t>
    </dgm:pt>
    <dgm:pt modelId="{D3783322-9386-4C5F-90A4-4B962276C294}" type="sibTrans" cxnId="{4961A493-C69E-40BB-979D-F73DADAED62D}">
      <dgm:prSet/>
      <dgm:spPr/>
      <dgm:t>
        <a:bodyPr/>
        <a:lstStyle/>
        <a:p>
          <a:endParaRPr lang="en-GB"/>
        </a:p>
      </dgm:t>
    </dgm:pt>
    <dgm:pt modelId="{47D8C99B-AA8B-433D-8E54-5A7D54350777}" type="pres">
      <dgm:prSet presAssocID="{AA1718DF-0C4F-46E4-86EB-7856A6D8F8B0}" presName="rootnode" presStyleCnt="0">
        <dgm:presLayoutVars>
          <dgm:chMax/>
          <dgm:chPref/>
          <dgm:dir/>
          <dgm:animLvl val="lvl"/>
        </dgm:presLayoutVars>
      </dgm:prSet>
      <dgm:spPr/>
    </dgm:pt>
    <dgm:pt modelId="{210244EF-93F1-42C9-8387-DCA6BAA7958A}" type="pres">
      <dgm:prSet presAssocID="{A68DCDBA-5507-40A0-961C-E989DD27774A}" presName="composite" presStyleCnt="0"/>
      <dgm:spPr/>
    </dgm:pt>
    <dgm:pt modelId="{75BCC976-3278-4E98-859A-AE2A62B4FF5F}" type="pres">
      <dgm:prSet presAssocID="{A68DCDBA-5507-40A0-961C-E989DD27774A}" presName="bentUpArrow1" presStyleLbl="alignImgPlace1" presStyleIdx="0" presStyleCnt="4" custLinFactNeighborX="-85072" custLinFactNeighborY="-13469"/>
      <dgm:spPr/>
    </dgm:pt>
    <dgm:pt modelId="{BD93DE12-6DA2-45E2-A875-36DF8ED8FB15}" type="pres">
      <dgm:prSet presAssocID="{A68DCDBA-5507-40A0-961C-E989DD27774A}" presName="ParentText" presStyleLbl="node1" presStyleIdx="0" presStyleCnt="5" custScaleX="123754" custScaleY="64841" custLinFactNeighborX="-52041" custLinFactNeighborY="6247">
        <dgm:presLayoutVars>
          <dgm:chMax val="1"/>
          <dgm:chPref val="1"/>
          <dgm:bulletEnabled val="1"/>
        </dgm:presLayoutVars>
      </dgm:prSet>
      <dgm:spPr/>
    </dgm:pt>
    <dgm:pt modelId="{05D6E8CA-9EE6-49C0-A2AB-F463D94E87CE}" type="pres">
      <dgm:prSet presAssocID="{A68DCDBA-5507-40A0-961C-E989DD27774A}" presName="ChildText" presStyleLbl="revTx" presStyleIdx="0" presStyleCnt="4" custLinFactNeighborX="-10431" custLinFactNeighborY="6968">
        <dgm:presLayoutVars>
          <dgm:chMax val="0"/>
          <dgm:chPref val="0"/>
          <dgm:bulletEnabled val="1"/>
        </dgm:presLayoutVars>
      </dgm:prSet>
      <dgm:spPr/>
    </dgm:pt>
    <dgm:pt modelId="{7AA75B6F-1C10-46C3-8147-CE9563D6DB1A}" type="pres">
      <dgm:prSet presAssocID="{D17047CA-466E-460E-BFB6-96E047B9A4F4}" presName="sibTrans" presStyleCnt="0"/>
      <dgm:spPr/>
    </dgm:pt>
    <dgm:pt modelId="{0F4754B3-551B-4C09-A501-9BF3D0AC1BF9}" type="pres">
      <dgm:prSet presAssocID="{2AD8AD35-1767-4716-B8C3-7DA85F3277BC}" presName="composite" presStyleCnt="0"/>
      <dgm:spPr/>
    </dgm:pt>
    <dgm:pt modelId="{5531D34A-9DDF-4653-9536-248DB5747782}" type="pres">
      <dgm:prSet presAssocID="{2AD8AD35-1767-4716-B8C3-7DA85F3277BC}" presName="bentUpArrow1" presStyleLbl="alignImgPlace1" presStyleIdx="1" presStyleCnt="4" custLinFactX="-13666" custLinFactNeighborX="-100000" custLinFactNeighborY="-29537"/>
      <dgm:spPr/>
    </dgm:pt>
    <dgm:pt modelId="{EA4AE26B-DA56-4941-A38D-FE481E6CFEDB}" type="pres">
      <dgm:prSet presAssocID="{2AD8AD35-1767-4716-B8C3-7DA85F3277BC}" presName="ParentText" presStyleLbl="node1" presStyleIdx="1" presStyleCnt="5" custScaleX="144570" custScaleY="73838" custLinFactNeighborX="-55013" custLinFactNeighborY="-12745">
        <dgm:presLayoutVars>
          <dgm:chMax val="1"/>
          <dgm:chPref val="1"/>
          <dgm:bulletEnabled val="1"/>
        </dgm:presLayoutVars>
      </dgm:prSet>
      <dgm:spPr/>
    </dgm:pt>
    <dgm:pt modelId="{9B831CC9-203D-416A-86A3-F45CA89EC70C}" type="pres">
      <dgm:prSet presAssocID="{2AD8AD35-1767-4716-B8C3-7DA85F3277BC}" presName="ChildText" presStyleLbl="revTx" presStyleIdx="1" presStyleCnt="4" custScaleX="174928" custLinFactNeighborX="-15092" custLinFactNeighborY="-18533">
        <dgm:presLayoutVars>
          <dgm:chMax val="0"/>
          <dgm:chPref val="0"/>
          <dgm:bulletEnabled val="1"/>
        </dgm:presLayoutVars>
      </dgm:prSet>
      <dgm:spPr/>
    </dgm:pt>
    <dgm:pt modelId="{CD14D7FA-CE66-4791-823B-6E44E69D2545}" type="pres">
      <dgm:prSet presAssocID="{C994728A-4F54-45DD-AB01-63ED0E52AD0E}" presName="sibTrans" presStyleCnt="0"/>
      <dgm:spPr/>
    </dgm:pt>
    <dgm:pt modelId="{4F50A6A0-BC3E-4E99-8A54-80248E8260E4}" type="pres">
      <dgm:prSet presAssocID="{0D04D95A-09C6-4B17-91B8-83EED886C2B8}" presName="composite" presStyleCnt="0"/>
      <dgm:spPr/>
    </dgm:pt>
    <dgm:pt modelId="{20C58B25-A1F5-4ADB-92B7-01FC656B0CE7}" type="pres">
      <dgm:prSet presAssocID="{0D04D95A-09C6-4B17-91B8-83EED886C2B8}" presName="bentUpArrow1" presStyleLbl="alignImgPlace1" presStyleIdx="2" presStyleCnt="4" custLinFactNeighborX="-84124" custLinFactNeighborY="-20872"/>
      <dgm:spPr/>
    </dgm:pt>
    <dgm:pt modelId="{F370FF0C-B608-4D2F-B5D1-3037D74F4BC9}" type="pres">
      <dgm:prSet presAssocID="{0D04D95A-09C6-4B17-91B8-83EED886C2B8}" presName="ParentText" presStyleLbl="node1" presStyleIdx="2" presStyleCnt="5" custScaleX="144962" custScaleY="79062" custLinFactNeighborX="-64377" custLinFactNeighborY="-10451">
        <dgm:presLayoutVars>
          <dgm:chMax val="1"/>
          <dgm:chPref val="1"/>
          <dgm:bulletEnabled val="1"/>
        </dgm:presLayoutVars>
      </dgm:prSet>
      <dgm:spPr/>
    </dgm:pt>
    <dgm:pt modelId="{407A3BDF-4B8D-4D2C-AB09-4817342F3B67}" type="pres">
      <dgm:prSet presAssocID="{0D04D95A-09C6-4B17-91B8-83EED886C2B8}" presName="ChildText" presStyleLbl="revTx" presStyleIdx="2" presStyleCnt="4" custScaleX="209276" custLinFactNeighborX="11664" custLinFactNeighborY="-11412">
        <dgm:presLayoutVars>
          <dgm:chMax val="0"/>
          <dgm:chPref val="0"/>
          <dgm:bulletEnabled val="1"/>
        </dgm:presLayoutVars>
      </dgm:prSet>
      <dgm:spPr/>
    </dgm:pt>
    <dgm:pt modelId="{6A7419AD-F331-4C86-A2BD-52558D021B2A}" type="pres">
      <dgm:prSet presAssocID="{D3783322-9386-4C5F-90A4-4B962276C294}" presName="sibTrans" presStyleCnt="0"/>
      <dgm:spPr/>
    </dgm:pt>
    <dgm:pt modelId="{21F90BC9-467C-43E7-AA5D-2EE9C32B0570}" type="pres">
      <dgm:prSet presAssocID="{B1696093-4B0E-4443-8EE6-F6E5DC11521D}" presName="composite" presStyleCnt="0"/>
      <dgm:spPr/>
    </dgm:pt>
    <dgm:pt modelId="{771F3894-3D39-40F7-80C6-356A17D48C7B}" type="pres">
      <dgm:prSet presAssocID="{B1696093-4B0E-4443-8EE6-F6E5DC11521D}" presName="bentUpArrow1" presStyleLbl="alignImgPlace1" presStyleIdx="3" presStyleCnt="4" custLinFactNeighborX="-62628" custLinFactNeighborY="-25254"/>
      <dgm:spPr/>
    </dgm:pt>
    <dgm:pt modelId="{0E5810A5-DC6F-4C9F-B894-6F2FF56BC20D}" type="pres">
      <dgm:prSet presAssocID="{B1696093-4B0E-4443-8EE6-F6E5DC11521D}" presName="ParentText" presStyleLbl="node1" presStyleIdx="3" presStyleCnt="5" custScaleX="141338" custScaleY="67016" custLinFactNeighborX="-43880" custLinFactNeighborY="-7520">
        <dgm:presLayoutVars>
          <dgm:chMax val="1"/>
          <dgm:chPref val="1"/>
          <dgm:bulletEnabled val="1"/>
        </dgm:presLayoutVars>
      </dgm:prSet>
      <dgm:spPr/>
    </dgm:pt>
    <dgm:pt modelId="{21AE4AC4-2511-4122-BE6C-AB6AC1289C2B}" type="pres">
      <dgm:prSet presAssocID="{B1696093-4B0E-4443-8EE6-F6E5DC11521D}" presName="ChildText" presStyleLbl="revTx" presStyleIdx="3" presStyleCnt="4">
        <dgm:presLayoutVars>
          <dgm:chMax val="0"/>
          <dgm:chPref val="0"/>
          <dgm:bulletEnabled val="1"/>
        </dgm:presLayoutVars>
      </dgm:prSet>
      <dgm:spPr/>
    </dgm:pt>
    <dgm:pt modelId="{2E46DB9B-DEE8-46DF-8849-F77056845E16}" type="pres">
      <dgm:prSet presAssocID="{6A430BAB-B98A-4C67-B186-5478D0953BC4}" presName="sibTrans" presStyleCnt="0"/>
      <dgm:spPr/>
    </dgm:pt>
    <dgm:pt modelId="{1AA533CF-6824-40B4-8976-2660BC533B0C}" type="pres">
      <dgm:prSet presAssocID="{F2D0BF65-DCA0-4B15-9C33-FBFF912B4BFF}" presName="composite" presStyleCnt="0"/>
      <dgm:spPr/>
    </dgm:pt>
    <dgm:pt modelId="{A562C097-9F0B-4782-AF91-4CBFFDE28AD1}" type="pres">
      <dgm:prSet presAssocID="{F2D0BF65-DCA0-4B15-9C33-FBFF912B4BFF}" presName="ParentText" presStyleLbl="node1" presStyleIdx="4" presStyleCnt="5" custScaleY="54615" custLinFactNeighborX="-32214" custLinFactNeighborY="-979">
        <dgm:presLayoutVars>
          <dgm:chMax val="1"/>
          <dgm:chPref val="1"/>
          <dgm:bulletEnabled val="1"/>
        </dgm:presLayoutVars>
      </dgm:prSet>
      <dgm:spPr/>
    </dgm:pt>
  </dgm:ptLst>
  <dgm:cxnLst>
    <dgm:cxn modelId="{6701FF5F-1A03-4F33-B053-90F915D1896E}" type="presOf" srcId="{0D04D95A-09C6-4B17-91B8-83EED886C2B8}" destId="{F370FF0C-B608-4D2F-B5D1-3037D74F4BC9}" srcOrd="0" destOrd="0" presId="urn:microsoft.com/office/officeart/2005/8/layout/StepDownProcess"/>
    <dgm:cxn modelId="{64A6CE62-EEBA-432A-87D5-DD2A770A207B}" type="presOf" srcId="{A68DCDBA-5507-40A0-961C-E989DD27774A}" destId="{BD93DE12-6DA2-45E2-A875-36DF8ED8FB15}" srcOrd="0" destOrd="0" presId="urn:microsoft.com/office/officeart/2005/8/layout/StepDownProcess"/>
    <dgm:cxn modelId="{215D606F-E2B0-4729-822C-515F4DE00CAB}" srcId="{AA1718DF-0C4F-46E4-86EB-7856A6D8F8B0}" destId="{2AD8AD35-1767-4716-B8C3-7DA85F3277BC}" srcOrd="1" destOrd="0" parTransId="{3651B9E2-189F-497A-BEC3-8CA18A35E693}" sibTransId="{C994728A-4F54-45DD-AB01-63ED0E52AD0E}"/>
    <dgm:cxn modelId="{ED0C4874-7A16-43CA-A86B-2D97A6EF7151}" type="presOf" srcId="{AA1718DF-0C4F-46E4-86EB-7856A6D8F8B0}" destId="{47D8C99B-AA8B-433D-8E54-5A7D54350777}" srcOrd="0" destOrd="0" presId="urn:microsoft.com/office/officeart/2005/8/layout/StepDownProcess"/>
    <dgm:cxn modelId="{631F7D79-C0F8-45A9-85E0-874F781397EA}" srcId="{AA1718DF-0C4F-46E4-86EB-7856A6D8F8B0}" destId="{F2D0BF65-DCA0-4B15-9C33-FBFF912B4BFF}" srcOrd="4" destOrd="0" parTransId="{98D3226F-103F-48AA-A10F-819349C75857}" sibTransId="{AB32DA3D-CE88-46FB-B9E0-07B6807A29CA}"/>
    <dgm:cxn modelId="{4961A493-C69E-40BB-979D-F73DADAED62D}" srcId="{AA1718DF-0C4F-46E4-86EB-7856A6D8F8B0}" destId="{0D04D95A-09C6-4B17-91B8-83EED886C2B8}" srcOrd="2" destOrd="0" parTransId="{DA45A732-F136-4BB7-92F8-5F2BE9ECBCA5}" sibTransId="{D3783322-9386-4C5F-90A4-4B962276C294}"/>
    <dgm:cxn modelId="{DAA46E9F-F03C-44B2-9825-C03B9EAB744F}" type="presOf" srcId="{F2D0BF65-DCA0-4B15-9C33-FBFF912B4BFF}" destId="{A562C097-9F0B-4782-AF91-4CBFFDE28AD1}" srcOrd="0" destOrd="0" presId="urn:microsoft.com/office/officeart/2005/8/layout/StepDownProcess"/>
    <dgm:cxn modelId="{279ED2C4-D5BE-454D-9A32-459446F95386}" srcId="{AA1718DF-0C4F-46E4-86EB-7856A6D8F8B0}" destId="{B1696093-4B0E-4443-8EE6-F6E5DC11521D}" srcOrd="3" destOrd="0" parTransId="{7BDDAC7E-D1C7-4756-9BB8-9AE0BD77C0A7}" sibTransId="{6A430BAB-B98A-4C67-B186-5478D0953BC4}"/>
    <dgm:cxn modelId="{2D7F04C7-F5EF-4039-8B28-AAEACA8698A0}" type="presOf" srcId="{2AD8AD35-1767-4716-B8C3-7DA85F3277BC}" destId="{EA4AE26B-DA56-4941-A38D-FE481E6CFEDB}" srcOrd="0" destOrd="0" presId="urn:microsoft.com/office/officeart/2005/8/layout/StepDownProcess"/>
    <dgm:cxn modelId="{9F4E71FC-6F13-4C7E-AD2B-F20B7624E9BC}" srcId="{AA1718DF-0C4F-46E4-86EB-7856A6D8F8B0}" destId="{A68DCDBA-5507-40A0-961C-E989DD27774A}" srcOrd="0" destOrd="0" parTransId="{C9E3C3A7-8455-4414-975F-CB0F3B2D70D4}" sibTransId="{D17047CA-466E-460E-BFB6-96E047B9A4F4}"/>
    <dgm:cxn modelId="{1EC926FF-3223-4610-9356-FEB8C41AB70F}" type="presOf" srcId="{B1696093-4B0E-4443-8EE6-F6E5DC11521D}" destId="{0E5810A5-DC6F-4C9F-B894-6F2FF56BC20D}" srcOrd="0" destOrd="0" presId="urn:microsoft.com/office/officeart/2005/8/layout/StepDownProcess"/>
    <dgm:cxn modelId="{0D2DE823-DE68-4132-BEB5-C32F479FBFD7}" type="presParOf" srcId="{47D8C99B-AA8B-433D-8E54-5A7D54350777}" destId="{210244EF-93F1-42C9-8387-DCA6BAA7958A}" srcOrd="0" destOrd="0" presId="urn:microsoft.com/office/officeart/2005/8/layout/StepDownProcess"/>
    <dgm:cxn modelId="{E72AC206-03D6-4E85-AE70-A946E7300733}" type="presParOf" srcId="{210244EF-93F1-42C9-8387-DCA6BAA7958A}" destId="{75BCC976-3278-4E98-859A-AE2A62B4FF5F}" srcOrd="0" destOrd="0" presId="urn:microsoft.com/office/officeart/2005/8/layout/StepDownProcess"/>
    <dgm:cxn modelId="{26043AFE-E994-45FC-B0CD-47E372032F72}" type="presParOf" srcId="{210244EF-93F1-42C9-8387-DCA6BAA7958A}" destId="{BD93DE12-6DA2-45E2-A875-36DF8ED8FB15}" srcOrd="1" destOrd="0" presId="urn:microsoft.com/office/officeart/2005/8/layout/StepDownProcess"/>
    <dgm:cxn modelId="{680F7EF2-3544-4FFD-A2A6-2A0EFE4145CD}" type="presParOf" srcId="{210244EF-93F1-42C9-8387-DCA6BAA7958A}" destId="{05D6E8CA-9EE6-49C0-A2AB-F463D94E87CE}" srcOrd="2" destOrd="0" presId="urn:microsoft.com/office/officeart/2005/8/layout/StepDownProcess"/>
    <dgm:cxn modelId="{D5DE33D0-6454-4A2E-A9C3-16A5C5EBEE82}" type="presParOf" srcId="{47D8C99B-AA8B-433D-8E54-5A7D54350777}" destId="{7AA75B6F-1C10-46C3-8147-CE9563D6DB1A}" srcOrd="1" destOrd="0" presId="urn:microsoft.com/office/officeart/2005/8/layout/StepDownProcess"/>
    <dgm:cxn modelId="{3F1A557A-39C6-40B2-8F62-AD90D76EEFE4}" type="presParOf" srcId="{47D8C99B-AA8B-433D-8E54-5A7D54350777}" destId="{0F4754B3-551B-4C09-A501-9BF3D0AC1BF9}" srcOrd="2" destOrd="0" presId="urn:microsoft.com/office/officeart/2005/8/layout/StepDownProcess"/>
    <dgm:cxn modelId="{C256D105-F8EA-4668-9972-5737EB854F7A}" type="presParOf" srcId="{0F4754B3-551B-4C09-A501-9BF3D0AC1BF9}" destId="{5531D34A-9DDF-4653-9536-248DB5747782}" srcOrd="0" destOrd="0" presId="urn:microsoft.com/office/officeart/2005/8/layout/StepDownProcess"/>
    <dgm:cxn modelId="{361641E8-28FD-4981-88E9-2863A63CF9FF}" type="presParOf" srcId="{0F4754B3-551B-4C09-A501-9BF3D0AC1BF9}" destId="{EA4AE26B-DA56-4941-A38D-FE481E6CFEDB}" srcOrd="1" destOrd="0" presId="urn:microsoft.com/office/officeart/2005/8/layout/StepDownProcess"/>
    <dgm:cxn modelId="{2B30A636-3DDE-4820-9E8C-1E99A87E6C1D}" type="presParOf" srcId="{0F4754B3-551B-4C09-A501-9BF3D0AC1BF9}" destId="{9B831CC9-203D-416A-86A3-F45CA89EC70C}" srcOrd="2" destOrd="0" presId="urn:microsoft.com/office/officeart/2005/8/layout/StepDownProcess"/>
    <dgm:cxn modelId="{1C7A4A5A-C5B3-4819-8D47-8B6E1BA431BC}" type="presParOf" srcId="{47D8C99B-AA8B-433D-8E54-5A7D54350777}" destId="{CD14D7FA-CE66-4791-823B-6E44E69D2545}" srcOrd="3" destOrd="0" presId="urn:microsoft.com/office/officeart/2005/8/layout/StepDownProcess"/>
    <dgm:cxn modelId="{5FC228CC-0CB8-42F1-B8B5-87659E423130}" type="presParOf" srcId="{47D8C99B-AA8B-433D-8E54-5A7D54350777}" destId="{4F50A6A0-BC3E-4E99-8A54-80248E8260E4}" srcOrd="4" destOrd="0" presId="urn:microsoft.com/office/officeart/2005/8/layout/StepDownProcess"/>
    <dgm:cxn modelId="{47DD81E4-46AF-46F5-A540-EE7B2EBEF3AB}" type="presParOf" srcId="{4F50A6A0-BC3E-4E99-8A54-80248E8260E4}" destId="{20C58B25-A1F5-4ADB-92B7-01FC656B0CE7}" srcOrd="0" destOrd="0" presId="urn:microsoft.com/office/officeart/2005/8/layout/StepDownProcess"/>
    <dgm:cxn modelId="{6AA3539B-1869-4190-9B4A-33E06FC53B48}" type="presParOf" srcId="{4F50A6A0-BC3E-4E99-8A54-80248E8260E4}" destId="{F370FF0C-B608-4D2F-B5D1-3037D74F4BC9}" srcOrd="1" destOrd="0" presId="urn:microsoft.com/office/officeart/2005/8/layout/StepDownProcess"/>
    <dgm:cxn modelId="{6EE9BA44-6DE2-472B-8E18-802D3E4EBA06}" type="presParOf" srcId="{4F50A6A0-BC3E-4E99-8A54-80248E8260E4}" destId="{407A3BDF-4B8D-4D2C-AB09-4817342F3B67}" srcOrd="2" destOrd="0" presId="urn:microsoft.com/office/officeart/2005/8/layout/StepDownProcess"/>
    <dgm:cxn modelId="{311BF0E5-36E5-4992-8728-0DFD771A47B0}" type="presParOf" srcId="{47D8C99B-AA8B-433D-8E54-5A7D54350777}" destId="{6A7419AD-F331-4C86-A2BD-52558D021B2A}" srcOrd="5" destOrd="0" presId="urn:microsoft.com/office/officeart/2005/8/layout/StepDownProcess"/>
    <dgm:cxn modelId="{1F79DACB-5F12-4D18-81CD-AEC75712E42B}" type="presParOf" srcId="{47D8C99B-AA8B-433D-8E54-5A7D54350777}" destId="{21F90BC9-467C-43E7-AA5D-2EE9C32B0570}" srcOrd="6" destOrd="0" presId="urn:microsoft.com/office/officeart/2005/8/layout/StepDownProcess"/>
    <dgm:cxn modelId="{E8FBD8AD-CE8E-47C0-B5A9-3D3F6EEF048E}" type="presParOf" srcId="{21F90BC9-467C-43E7-AA5D-2EE9C32B0570}" destId="{771F3894-3D39-40F7-80C6-356A17D48C7B}" srcOrd="0" destOrd="0" presId="urn:microsoft.com/office/officeart/2005/8/layout/StepDownProcess"/>
    <dgm:cxn modelId="{38D3FA59-7213-4492-BDFD-5C5969B44B67}" type="presParOf" srcId="{21F90BC9-467C-43E7-AA5D-2EE9C32B0570}" destId="{0E5810A5-DC6F-4C9F-B894-6F2FF56BC20D}" srcOrd="1" destOrd="0" presId="urn:microsoft.com/office/officeart/2005/8/layout/StepDownProcess"/>
    <dgm:cxn modelId="{B2B92DFC-7A2A-4B04-8092-7CDA74828FF2}" type="presParOf" srcId="{21F90BC9-467C-43E7-AA5D-2EE9C32B0570}" destId="{21AE4AC4-2511-4122-BE6C-AB6AC1289C2B}" srcOrd="2" destOrd="0" presId="urn:microsoft.com/office/officeart/2005/8/layout/StepDownProcess"/>
    <dgm:cxn modelId="{374FBBC7-8AE4-4DF7-B279-566512595D20}" type="presParOf" srcId="{47D8C99B-AA8B-433D-8E54-5A7D54350777}" destId="{2E46DB9B-DEE8-46DF-8849-F77056845E16}" srcOrd="7" destOrd="0" presId="urn:microsoft.com/office/officeart/2005/8/layout/StepDownProcess"/>
    <dgm:cxn modelId="{6FBEC11F-5704-42CF-B0EF-3638CC0CD011}" type="presParOf" srcId="{47D8C99B-AA8B-433D-8E54-5A7D54350777}" destId="{1AA533CF-6824-40B4-8976-2660BC533B0C}" srcOrd="8" destOrd="0" presId="urn:microsoft.com/office/officeart/2005/8/layout/StepDownProcess"/>
    <dgm:cxn modelId="{BE0930D1-3CAE-45EA-86AE-85E6EF61D2DE}" type="presParOf" srcId="{1AA533CF-6824-40B4-8976-2660BC533B0C}" destId="{A562C097-9F0B-4782-AF91-4CBFFDE28AD1}" srcOrd="0" destOrd="0" presId="urn:microsoft.com/office/officeart/2005/8/layout/StepDownProcess"/>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2A73E9B-2223-4AA3-8162-EE5775326AB7}">
      <dsp:nvSpPr>
        <dsp:cNvPr id="0" name=""/>
        <dsp:cNvSpPr/>
      </dsp:nvSpPr>
      <dsp:spPr>
        <a:xfrm>
          <a:off x="4801289" y="0"/>
          <a:ext cx="2332518" cy="3968426"/>
        </a:xfrm>
        <a:prstGeom prst="roundRect">
          <a:avLst>
            <a:gd name="adj" fmla="val 10000"/>
          </a:avLst>
        </a:prstGeom>
        <a:solidFill>
          <a:srgbClr val="D0E6B5"/>
        </a:solidFill>
        <a:ln>
          <a:noFill/>
        </a:ln>
        <a:effectLst/>
      </dsp:spPr>
      <dsp:style>
        <a:lnRef idx="0">
          <a:scrgbClr r="0" g="0" b="0"/>
        </a:lnRef>
        <a:fillRef idx="1">
          <a:scrgbClr r="0" g="0" b="0"/>
        </a:fillRef>
        <a:effectRef idx="0">
          <a:scrgbClr r="0" g="0" b="0"/>
        </a:effectRef>
        <a:fontRef idx="minor"/>
      </dsp:style>
      <dsp:txBody>
        <a:bodyPr spcFirstLastPara="0" vert="horz" wrap="square" lIns="156464" tIns="156464" rIns="156464" bIns="156464" numCol="1" spcCol="1270" anchor="ctr" anchorCtr="0">
          <a:noAutofit/>
        </a:bodyPr>
        <a:lstStyle/>
        <a:p>
          <a:pPr marL="0" lvl="0" indent="0" algn="ctr" defTabSz="977900">
            <a:lnSpc>
              <a:spcPct val="90000"/>
            </a:lnSpc>
            <a:spcBef>
              <a:spcPct val="0"/>
            </a:spcBef>
            <a:spcAft>
              <a:spcPct val="35000"/>
            </a:spcAft>
            <a:buNone/>
          </a:pPr>
          <a:r>
            <a:rPr lang="en-US" sz="2200" kern="1200">
              <a:latin typeface="Lato"/>
              <a:ea typeface="Lato"/>
              <a:cs typeface="Lato"/>
            </a:rPr>
            <a:t>Proposed V &amp; R approach</a:t>
          </a:r>
          <a:endParaRPr lang="en-GB" sz="2200" kern="1200">
            <a:latin typeface="Lato"/>
            <a:ea typeface="Lato"/>
            <a:cs typeface="Lato"/>
          </a:endParaRPr>
        </a:p>
      </dsp:txBody>
      <dsp:txXfrm>
        <a:off x="4801289" y="0"/>
        <a:ext cx="2332518" cy="1190527"/>
      </dsp:txXfrm>
    </dsp:sp>
    <dsp:sp modelId="{5C5FFF6C-75FF-4E71-889E-BB04AA805574}">
      <dsp:nvSpPr>
        <dsp:cNvPr id="0" name=""/>
        <dsp:cNvSpPr/>
      </dsp:nvSpPr>
      <dsp:spPr>
        <a:xfrm>
          <a:off x="2400644" y="0"/>
          <a:ext cx="2034593" cy="3968426"/>
        </a:xfrm>
        <a:prstGeom prst="roundRect">
          <a:avLst>
            <a:gd name="adj" fmla="val 10000"/>
          </a:avLst>
        </a:prstGeom>
        <a:solidFill>
          <a:srgbClr val="D0E6B5"/>
        </a:solidFill>
        <a:ln>
          <a:noFill/>
        </a:ln>
        <a:effectLst/>
      </dsp:spPr>
      <dsp:style>
        <a:lnRef idx="0">
          <a:scrgbClr r="0" g="0" b="0"/>
        </a:lnRef>
        <a:fillRef idx="1">
          <a:scrgbClr r="0" g="0" b="0"/>
        </a:fillRef>
        <a:effectRef idx="0">
          <a:scrgbClr r="0" g="0" b="0"/>
        </a:effectRef>
        <a:fontRef idx="minor"/>
      </dsp:style>
      <dsp:txBody>
        <a:bodyPr spcFirstLastPara="0" vert="horz" wrap="square" lIns="156464" tIns="156464" rIns="156464" bIns="156464" numCol="1" spcCol="1270" anchor="ctr" anchorCtr="0">
          <a:noAutofit/>
        </a:bodyPr>
        <a:lstStyle/>
        <a:p>
          <a:pPr marL="0" lvl="0" indent="0" algn="ctr" defTabSz="977900">
            <a:lnSpc>
              <a:spcPct val="90000"/>
            </a:lnSpc>
            <a:spcBef>
              <a:spcPct val="0"/>
            </a:spcBef>
            <a:spcAft>
              <a:spcPct val="35000"/>
            </a:spcAft>
            <a:buNone/>
          </a:pPr>
          <a:r>
            <a:rPr lang="en-US" sz="2200" kern="1200">
              <a:latin typeface="Lato"/>
              <a:ea typeface="Lato"/>
              <a:cs typeface="Lato"/>
            </a:rPr>
            <a:t>Present requirements</a:t>
          </a:r>
          <a:endParaRPr lang="en-GB" sz="2200" kern="1200">
            <a:latin typeface="Lato"/>
            <a:ea typeface="Lato"/>
            <a:cs typeface="Lato"/>
          </a:endParaRPr>
        </a:p>
      </dsp:txBody>
      <dsp:txXfrm>
        <a:off x="2400644" y="0"/>
        <a:ext cx="2034593" cy="1190527"/>
      </dsp:txXfrm>
    </dsp:sp>
    <dsp:sp modelId="{8A0D0E46-A619-4E52-B8B5-3AB7332C4D61}">
      <dsp:nvSpPr>
        <dsp:cNvPr id="0" name=""/>
        <dsp:cNvSpPr/>
      </dsp:nvSpPr>
      <dsp:spPr>
        <a:xfrm>
          <a:off x="0" y="0"/>
          <a:ext cx="2034593" cy="3968426"/>
        </a:xfrm>
        <a:prstGeom prst="roundRect">
          <a:avLst>
            <a:gd name="adj" fmla="val 10000"/>
          </a:avLst>
        </a:prstGeom>
        <a:solidFill>
          <a:srgbClr val="D0E6B5"/>
        </a:solidFill>
        <a:ln>
          <a:noFill/>
        </a:ln>
        <a:effectLst/>
      </dsp:spPr>
      <dsp:style>
        <a:lnRef idx="0">
          <a:scrgbClr r="0" g="0" b="0"/>
        </a:lnRef>
        <a:fillRef idx="1">
          <a:scrgbClr r="0" g="0" b="0"/>
        </a:fillRef>
        <a:effectRef idx="0">
          <a:scrgbClr r="0" g="0" b="0"/>
        </a:effectRef>
        <a:fontRef idx="minor"/>
      </dsp:style>
      <dsp:txBody>
        <a:bodyPr spcFirstLastPara="0" vert="horz" wrap="square" lIns="156464" tIns="156464" rIns="156464" bIns="156464" numCol="1" spcCol="1270" anchor="ctr" anchorCtr="0">
          <a:noAutofit/>
        </a:bodyPr>
        <a:lstStyle/>
        <a:p>
          <a:pPr marL="0" lvl="0" indent="0" algn="ctr" defTabSz="977900">
            <a:lnSpc>
              <a:spcPct val="90000"/>
            </a:lnSpc>
            <a:spcBef>
              <a:spcPct val="0"/>
            </a:spcBef>
            <a:spcAft>
              <a:spcPct val="35000"/>
            </a:spcAft>
            <a:buNone/>
          </a:pPr>
          <a:r>
            <a:rPr lang="en-US" sz="2200" kern="1200">
              <a:latin typeface="Lato"/>
              <a:ea typeface="Lato"/>
              <a:cs typeface="Lato"/>
            </a:rPr>
            <a:t>Past studies</a:t>
          </a:r>
          <a:endParaRPr lang="en-GB" sz="2200" kern="1200">
            <a:latin typeface="Lato"/>
            <a:ea typeface="Lato"/>
            <a:cs typeface="Lato"/>
          </a:endParaRPr>
        </a:p>
      </dsp:txBody>
      <dsp:txXfrm>
        <a:off x="0" y="0"/>
        <a:ext cx="2034593" cy="1190527"/>
      </dsp:txXfrm>
    </dsp:sp>
    <dsp:sp modelId="{FF72A309-0320-49E5-B347-19167647FAE0}">
      <dsp:nvSpPr>
        <dsp:cNvPr id="0" name=""/>
        <dsp:cNvSpPr/>
      </dsp:nvSpPr>
      <dsp:spPr>
        <a:xfrm>
          <a:off x="98451" y="2125940"/>
          <a:ext cx="1803684" cy="847747"/>
        </a:xfrm>
        <a:prstGeom prst="roundRect">
          <a:avLst>
            <a:gd name="adj" fmla="val 10000"/>
          </a:avLst>
        </a:prstGeom>
        <a:solidFill>
          <a:srgbClr val="FF84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rtl="0">
            <a:lnSpc>
              <a:spcPct val="90000"/>
            </a:lnSpc>
            <a:spcBef>
              <a:spcPct val="0"/>
            </a:spcBef>
            <a:spcAft>
              <a:spcPct val="35000"/>
            </a:spcAft>
            <a:buNone/>
          </a:pPr>
          <a:r>
            <a:rPr lang="en-GB" sz="1300" b="1" kern="1200">
              <a:latin typeface="Lato"/>
              <a:ea typeface="Lato"/>
              <a:cs typeface="Lato"/>
            </a:rPr>
            <a:t>Literature review </a:t>
          </a:r>
          <a:endParaRPr lang="en-GB" sz="1300" kern="1200">
            <a:latin typeface="Lato"/>
            <a:ea typeface="Lato"/>
            <a:cs typeface="Lato"/>
          </a:endParaRPr>
        </a:p>
      </dsp:txBody>
      <dsp:txXfrm>
        <a:off x="123281" y="2150770"/>
        <a:ext cx="1754024" cy="798087"/>
      </dsp:txXfrm>
    </dsp:sp>
    <dsp:sp modelId="{F5A025B5-F8BC-418D-A558-6379B7F73C39}">
      <dsp:nvSpPr>
        <dsp:cNvPr id="0" name=""/>
        <dsp:cNvSpPr/>
      </dsp:nvSpPr>
      <dsp:spPr>
        <a:xfrm rot="18873740">
          <a:off x="1749731" y="2166590"/>
          <a:ext cx="1021764" cy="38452"/>
        </a:xfrm>
        <a:custGeom>
          <a:avLst/>
          <a:gdLst/>
          <a:ahLst/>
          <a:cxnLst/>
          <a:rect l="0" t="0" r="0" b="0"/>
          <a:pathLst>
            <a:path>
              <a:moveTo>
                <a:pt x="0" y="19226"/>
              </a:moveTo>
              <a:lnTo>
                <a:pt x="1021764" y="19226"/>
              </a:lnTo>
            </a:path>
          </a:pathLst>
        </a:custGeom>
        <a:noFill/>
        <a:ln w="28575" cap="flat" cmpd="sng" algn="ctr">
          <a:solidFill>
            <a:schemeClr val="accent2"/>
          </a:solidFill>
          <a:prstDash val="solid"/>
          <a:miter lim="800000"/>
          <a:headEnd type="none" w="med" len="med"/>
          <a:tailEnd type="triangle" w="med" len="med"/>
        </a:ln>
        <a:effectLst/>
      </dsp:spPr>
      <dsp:style>
        <a:lnRef idx="1">
          <a:schemeClr val="accent2"/>
        </a:lnRef>
        <a:fillRef idx="0">
          <a:schemeClr val="accent2"/>
        </a:fillRef>
        <a:effectRef idx="0">
          <a:schemeClr val="accent2"/>
        </a:effectRef>
        <a:fontRef idx="minor">
          <a:schemeClr val="tx1"/>
        </a:fontRef>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p>
      </dsp:txBody>
      <dsp:txXfrm>
        <a:off x="2235069" y="2160272"/>
        <a:ext cx="51088" cy="51088"/>
      </dsp:txXfrm>
    </dsp:sp>
    <dsp:sp modelId="{06FAEA27-36C1-4F1A-B709-B0D0AA9413F7}">
      <dsp:nvSpPr>
        <dsp:cNvPr id="0" name=""/>
        <dsp:cNvSpPr/>
      </dsp:nvSpPr>
      <dsp:spPr>
        <a:xfrm>
          <a:off x="2619092" y="1384928"/>
          <a:ext cx="1695494" cy="873781"/>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GB" sz="1300" b="1" kern="1200" dirty="0">
              <a:latin typeface="Lato"/>
              <a:ea typeface="Lato"/>
              <a:cs typeface="Lato"/>
            </a:rPr>
            <a:t>Identifying stakeholder priorities and needs</a:t>
          </a:r>
          <a:endParaRPr lang="en-GB" sz="1300" kern="1200" dirty="0">
            <a:latin typeface="Lato"/>
            <a:ea typeface="Lato"/>
            <a:cs typeface="Lato"/>
          </a:endParaRPr>
        </a:p>
      </dsp:txBody>
      <dsp:txXfrm>
        <a:off x="2644684" y="1410520"/>
        <a:ext cx="1644310" cy="822597"/>
      </dsp:txXfrm>
    </dsp:sp>
    <dsp:sp modelId="{66B59FEE-C64F-47EF-956C-B852706035FF}">
      <dsp:nvSpPr>
        <dsp:cNvPr id="0" name=""/>
        <dsp:cNvSpPr/>
      </dsp:nvSpPr>
      <dsp:spPr>
        <a:xfrm rot="21323700">
          <a:off x="4313392" y="1772892"/>
          <a:ext cx="739877" cy="38452"/>
        </a:xfrm>
        <a:custGeom>
          <a:avLst/>
          <a:gdLst/>
          <a:ahLst/>
          <a:cxnLst/>
          <a:rect l="0" t="0" r="0" b="0"/>
          <a:pathLst>
            <a:path>
              <a:moveTo>
                <a:pt x="0" y="19226"/>
              </a:moveTo>
              <a:lnTo>
                <a:pt x="739877" y="19226"/>
              </a:lnTo>
            </a:path>
          </a:pathLst>
        </a:custGeom>
        <a:noFill/>
        <a:ln w="28575" cap="flat" cmpd="sng" algn="ctr">
          <a:solidFill>
            <a:schemeClr val="accent3"/>
          </a:solidFill>
          <a:prstDash val="solid"/>
          <a:miter lim="800000"/>
          <a:headEnd type="none" w="med" len="med"/>
          <a:tailEnd type="triangle" w="med" len="med"/>
        </a:ln>
        <a:effectLst/>
      </dsp:spPr>
      <dsp:style>
        <a:lnRef idx="3">
          <a:schemeClr val="accent3"/>
        </a:lnRef>
        <a:fillRef idx="0">
          <a:schemeClr val="accent3"/>
        </a:fillRef>
        <a:effectRef idx="2">
          <a:schemeClr val="accent3"/>
        </a:effectRef>
        <a:fontRef idx="minor">
          <a:schemeClr val="tx1"/>
        </a:fontRef>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p>
      </dsp:txBody>
      <dsp:txXfrm>
        <a:off x="4664834" y="1773621"/>
        <a:ext cx="36993" cy="36993"/>
      </dsp:txXfrm>
    </dsp:sp>
    <dsp:sp modelId="{4A304E52-AE84-42E3-92FE-1E60C9998A05}">
      <dsp:nvSpPr>
        <dsp:cNvPr id="0" name=""/>
        <dsp:cNvSpPr/>
      </dsp:nvSpPr>
      <dsp:spPr>
        <a:xfrm>
          <a:off x="5052075" y="1338544"/>
          <a:ext cx="1960110" cy="847747"/>
        </a:xfrm>
        <a:prstGeom prst="roundRect">
          <a:avLst>
            <a:gd name="adj" fmla="val 10000"/>
          </a:avLst>
        </a:prstGeom>
        <a:solidFill>
          <a:srgbClr val="FF84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GB" sz="1300" b="1" kern="1200">
              <a:latin typeface="Lato"/>
              <a:ea typeface="Lato"/>
              <a:cs typeface="Lato"/>
            </a:rPr>
            <a:t>Conceptual framework for vulnerability and risk assessment of SES</a:t>
          </a:r>
          <a:endParaRPr lang="en-GB" sz="1300" kern="1200">
            <a:latin typeface="Lato"/>
            <a:ea typeface="Lato"/>
            <a:cs typeface="Lato"/>
          </a:endParaRPr>
        </a:p>
      </dsp:txBody>
      <dsp:txXfrm>
        <a:off x="5076905" y="1363374"/>
        <a:ext cx="1910450" cy="798087"/>
      </dsp:txXfrm>
    </dsp:sp>
    <dsp:sp modelId="{7DC3D260-D8AA-4F67-AAA4-B1ABA821E61B}">
      <dsp:nvSpPr>
        <dsp:cNvPr id="0" name=""/>
        <dsp:cNvSpPr/>
      </dsp:nvSpPr>
      <dsp:spPr>
        <a:xfrm rot="3778686">
          <a:off x="3864949" y="2536649"/>
          <a:ext cx="1648021" cy="38452"/>
        </a:xfrm>
        <a:custGeom>
          <a:avLst/>
          <a:gdLst/>
          <a:ahLst/>
          <a:cxnLst/>
          <a:rect l="0" t="0" r="0" b="0"/>
          <a:pathLst>
            <a:path>
              <a:moveTo>
                <a:pt x="0" y="19226"/>
              </a:moveTo>
              <a:lnTo>
                <a:pt x="1648021" y="19226"/>
              </a:lnTo>
            </a:path>
          </a:pathLst>
        </a:custGeom>
        <a:noFill/>
        <a:ln w="28575" cap="flat" cmpd="sng" algn="ctr">
          <a:solidFill>
            <a:schemeClr val="accent3"/>
          </a:solidFill>
          <a:prstDash val="solid"/>
          <a:miter lim="800000"/>
          <a:headEnd type="none" w="med" len="med"/>
          <a:tailEnd type="triangle" w="med" len="med"/>
        </a:ln>
        <a:effectLst/>
      </dsp:spPr>
      <dsp:style>
        <a:lnRef idx="3">
          <a:schemeClr val="accent3"/>
        </a:lnRef>
        <a:fillRef idx="0">
          <a:schemeClr val="accent3"/>
        </a:fillRef>
        <a:effectRef idx="2">
          <a:schemeClr val="accent3"/>
        </a:effectRef>
        <a:fontRef idx="minor">
          <a:schemeClr val="tx1"/>
        </a:fontRef>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p>
      </dsp:txBody>
      <dsp:txXfrm>
        <a:off x="4647759" y="2514674"/>
        <a:ext cx="82401" cy="82401"/>
      </dsp:txXfrm>
    </dsp:sp>
    <dsp:sp modelId="{AC393350-FF44-43D4-AE09-6DB0095558DF}">
      <dsp:nvSpPr>
        <dsp:cNvPr id="0" name=""/>
        <dsp:cNvSpPr/>
      </dsp:nvSpPr>
      <dsp:spPr>
        <a:xfrm>
          <a:off x="5063333" y="2866057"/>
          <a:ext cx="1965993" cy="847747"/>
        </a:xfrm>
        <a:prstGeom prst="roundRect">
          <a:avLst>
            <a:gd name="adj" fmla="val 10000"/>
          </a:avLst>
        </a:prstGeom>
        <a:solidFill>
          <a:srgbClr val="FF84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GB" sz="1300" b="1" kern="1200">
              <a:latin typeface="Lato"/>
              <a:ea typeface="Lato"/>
              <a:cs typeface="Lato"/>
            </a:rPr>
            <a:t>Indicators for vulnerability and risk assessment</a:t>
          </a:r>
          <a:endParaRPr lang="en-GB" sz="1300" kern="1200">
            <a:latin typeface="Lato"/>
            <a:ea typeface="Lato"/>
            <a:cs typeface="Lato"/>
          </a:endParaRPr>
        </a:p>
      </dsp:txBody>
      <dsp:txXfrm>
        <a:off x="5088163" y="2890887"/>
        <a:ext cx="1916333" cy="798087"/>
      </dsp:txXfrm>
    </dsp:sp>
    <dsp:sp modelId="{9597A5C4-B531-4694-98FC-88B0AA1B14F1}">
      <dsp:nvSpPr>
        <dsp:cNvPr id="0" name=""/>
        <dsp:cNvSpPr/>
      </dsp:nvSpPr>
      <dsp:spPr>
        <a:xfrm rot="2819317">
          <a:off x="1736901" y="2910702"/>
          <a:ext cx="1039676" cy="38452"/>
        </a:xfrm>
        <a:custGeom>
          <a:avLst/>
          <a:gdLst/>
          <a:ahLst/>
          <a:cxnLst/>
          <a:rect l="0" t="0" r="0" b="0"/>
          <a:pathLst>
            <a:path>
              <a:moveTo>
                <a:pt x="0" y="19226"/>
              </a:moveTo>
              <a:lnTo>
                <a:pt x="1039676" y="19226"/>
              </a:lnTo>
            </a:path>
          </a:pathLst>
        </a:custGeom>
        <a:noFill/>
        <a:ln w="28575" cap="flat" cmpd="sng" algn="ctr">
          <a:solidFill>
            <a:schemeClr val="accent2"/>
          </a:solidFill>
          <a:prstDash val="solid"/>
          <a:miter lim="800000"/>
          <a:headEnd type="none" w="med" len="med"/>
          <a:tailEnd type="triangle" w="med" len="med"/>
        </a:ln>
        <a:effectLst/>
      </dsp:spPr>
      <dsp:style>
        <a:lnRef idx="1">
          <a:schemeClr val="accent2"/>
        </a:lnRef>
        <a:fillRef idx="0">
          <a:schemeClr val="accent2"/>
        </a:fillRef>
        <a:effectRef idx="0">
          <a:schemeClr val="accent2"/>
        </a:effectRef>
        <a:fontRef idx="minor">
          <a:schemeClr val="tx1"/>
        </a:fontRef>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a:p>
      </dsp:txBody>
      <dsp:txXfrm>
        <a:off x="2230747" y="2903937"/>
        <a:ext cx="51983" cy="51983"/>
      </dsp:txXfrm>
    </dsp:sp>
    <dsp:sp modelId="{847F1C42-A778-479F-85B8-D7488DE6E664}">
      <dsp:nvSpPr>
        <dsp:cNvPr id="0" name=""/>
        <dsp:cNvSpPr/>
      </dsp:nvSpPr>
      <dsp:spPr>
        <a:xfrm>
          <a:off x="2611343" y="2886170"/>
          <a:ext cx="1695494" cy="847747"/>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GB" sz="1300" b="1" kern="1200" dirty="0">
              <a:latin typeface="Lato"/>
              <a:ea typeface="Lato"/>
              <a:cs typeface="Lato"/>
            </a:rPr>
            <a:t>Determining impact chains</a:t>
          </a:r>
          <a:endParaRPr lang="en-GB" sz="1300" kern="1200" dirty="0">
            <a:latin typeface="Lato"/>
            <a:ea typeface="Lato"/>
            <a:cs typeface="Lato"/>
          </a:endParaRPr>
        </a:p>
      </dsp:txBody>
      <dsp:txXfrm>
        <a:off x="2636173" y="2911000"/>
        <a:ext cx="1645834" cy="79808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A363BE2-3261-4038-B1B0-1084C406BCA6}">
      <dsp:nvSpPr>
        <dsp:cNvPr id="0" name=""/>
        <dsp:cNvSpPr/>
      </dsp:nvSpPr>
      <dsp:spPr>
        <a:xfrm rot="5400000">
          <a:off x="316862" y="1264114"/>
          <a:ext cx="1133549" cy="1290506"/>
        </a:xfrm>
        <a:prstGeom prst="bentUpArrow">
          <a:avLst>
            <a:gd name="adj1" fmla="val 32840"/>
            <a:gd name="adj2" fmla="val 25000"/>
            <a:gd name="adj3" fmla="val 35780"/>
          </a:avLst>
        </a:prstGeom>
        <a:solidFill>
          <a:schemeClr val="accent5">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5B62D2D-A142-4797-93A6-E52D792FEDA8}">
      <dsp:nvSpPr>
        <dsp:cNvPr id="0" name=""/>
        <dsp:cNvSpPr/>
      </dsp:nvSpPr>
      <dsp:spPr>
        <a:xfrm>
          <a:off x="0" y="0"/>
          <a:ext cx="1908230" cy="1335699"/>
        </a:xfrm>
        <a:prstGeom prst="roundRect">
          <a:avLst>
            <a:gd name="adj" fmla="val 1667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ClrTx/>
            <a:buSzTx/>
            <a:buNone/>
          </a:pPr>
          <a:r>
            <a:rPr kumimoji="0" lang="en-GB" altLang="en-US" sz="1500" b="1" i="0" u="none" strike="noStrike" kern="1200" cap="none" normalizeH="0" baseline="0">
              <a:effectLst/>
              <a:ea typeface="Calibri" panose="020F0502020204030204" pitchFamily="34" charset="0"/>
              <a:cs typeface="Arial" panose="020B0604020202020204" pitchFamily="34" charset="0"/>
            </a:rPr>
            <a:t>Data collection for V&amp;R indicators</a:t>
          </a:r>
          <a:endParaRPr lang="en-GB" sz="1500" kern="1200"/>
        </a:p>
      </dsp:txBody>
      <dsp:txXfrm>
        <a:off x="65215" y="65215"/>
        <a:ext cx="1777800" cy="1205269"/>
      </dsp:txXfrm>
    </dsp:sp>
    <dsp:sp modelId="{445A64F6-765D-4A91-B0B9-03D05082923D}">
      <dsp:nvSpPr>
        <dsp:cNvPr id="0" name=""/>
        <dsp:cNvSpPr/>
      </dsp:nvSpPr>
      <dsp:spPr>
        <a:xfrm>
          <a:off x="1931470" y="129322"/>
          <a:ext cx="2055428" cy="10795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ctr" anchorCtr="0">
          <a:noAutofit/>
        </a:bodyPr>
        <a:lstStyle/>
        <a:p>
          <a:pPr marL="171450" lvl="1" indent="-171450" algn="l" defTabSz="711200">
            <a:lnSpc>
              <a:spcPct val="90000"/>
            </a:lnSpc>
            <a:spcBef>
              <a:spcPct val="0"/>
            </a:spcBef>
            <a:spcAft>
              <a:spcPct val="15000"/>
            </a:spcAft>
            <a:buChar char="•"/>
          </a:pPr>
          <a:r>
            <a:rPr lang="en-US" sz="1600" kern="1200"/>
            <a:t>Secondary sources</a:t>
          </a:r>
          <a:endParaRPr lang="en-GB" sz="1600" kern="1200"/>
        </a:p>
        <a:p>
          <a:pPr marL="171450" lvl="1" indent="-171450" algn="l" defTabSz="711200">
            <a:lnSpc>
              <a:spcPct val="90000"/>
            </a:lnSpc>
            <a:spcBef>
              <a:spcPct val="0"/>
            </a:spcBef>
            <a:spcAft>
              <a:spcPct val="15000"/>
            </a:spcAft>
            <a:buChar char="•"/>
          </a:pPr>
          <a:r>
            <a:rPr lang="en-US" sz="1600" kern="1200"/>
            <a:t>Primary surveys</a:t>
          </a:r>
          <a:endParaRPr lang="en-GB" sz="1200" kern="1200"/>
        </a:p>
      </dsp:txBody>
      <dsp:txXfrm>
        <a:off x="1931470" y="129322"/>
        <a:ext cx="2055428" cy="1079571"/>
      </dsp:txXfrm>
    </dsp:sp>
    <dsp:sp modelId="{DB9E18CF-72DF-40DB-AA05-069189464122}">
      <dsp:nvSpPr>
        <dsp:cNvPr id="0" name=""/>
        <dsp:cNvSpPr/>
      </dsp:nvSpPr>
      <dsp:spPr>
        <a:xfrm rot="5400000">
          <a:off x="1835107" y="2782127"/>
          <a:ext cx="1133549" cy="1290506"/>
        </a:xfrm>
        <a:prstGeom prst="bentUpArrow">
          <a:avLst>
            <a:gd name="adj1" fmla="val 32840"/>
            <a:gd name="adj2" fmla="val 25000"/>
            <a:gd name="adj3" fmla="val 35780"/>
          </a:avLst>
        </a:prstGeom>
        <a:solidFill>
          <a:schemeClr val="accent5">
            <a:tint val="50000"/>
            <a:hueOff val="-6685025"/>
            <a:satOff val="-25325"/>
            <a:lumOff val="841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54E74D4-65A4-4D2D-86FB-939F1BD17BD6}">
      <dsp:nvSpPr>
        <dsp:cNvPr id="0" name=""/>
        <dsp:cNvSpPr/>
      </dsp:nvSpPr>
      <dsp:spPr>
        <a:xfrm>
          <a:off x="1534403" y="1525564"/>
          <a:ext cx="1908230" cy="1335699"/>
        </a:xfrm>
        <a:prstGeom prst="roundRect">
          <a:avLst>
            <a:gd name="adj" fmla="val 16670"/>
          </a:avLst>
        </a:prstGeom>
        <a:solidFill>
          <a:schemeClr val="accent5">
            <a:hueOff val="-3379271"/>
            <a:satOff val="-8710"/>
            <a:lumOff val="-588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rtl="0">
            <a:lnSpc>
              <a:spcPct val="90000"/>
            </a:lnSpc>
            <a:spcBef>
              <a:spcPct val="0"/>
            </a:spcBef>
            <a:spcAft>
              <a:spcPct val="35000"/>
            </a:spcAft>
            <a:buFontTx/>
            <a:buNone/>
          </a:pPr>
          <a:r>
            <a:rPr kumimoji="0" lang="en-GB" altLang="en-US" sz="1500" b="1" i="0" u="none" strike="noStrike" kern="1200" cap="none" normalizeH="0" baseline="0">
              <a:effectLst/>
              <a:ea typeface="Calibri"/>
              <a:cs typeface="Arial"/>
            </a:rPr>
            <a:t>Normalization of indicator values</a:t>
          </a:r>
          <a:r>
            <a:rPr lang="en-GB" altLang="en-US" sz="2000" b="1" kern="1200">
              <a:latin typeface="Calibri Light" panose="020F0302020204030204"/>
              <a:ea typeface="Calibri"/>
              <a:cs typeface="Arial"/>
            </a:rPr>
            <a:t> </a:t>
          </a:r>
          <a:r>
            <a:rPr lang="en-GB" sz="2000" kern="1200"/>
            <a:t>(x</a:t>
          </a:r>
          <a:r>
            <a:rPr lang="en-GB" sz="2000" kern="1200" baseline="-25000"/>
            <a:t>i</a:t>
          </a:r>
          <a:r>
            <a:rPr lang="en-GB" sz="2000" kern="1200"/>
            <a:t>’)</a:t>
          </a:r>
        </a:p>
      </dsp:txBody>
      <dsp:txXfrm>
        <a:off x="1599618" y="1590779"/>
        <a:ext cx="1777800" cy="1205269"/>
      </dsp:txXfrm>
    </dsp:sp>
    <dsp:sp modelId="{8003C50A-9520-46D5-944D-F2F1194EF21F}">
      <dsp:nvSpPr>
        <dsp:cNvPr id="0" name=""/>
        <dsp:cNvSpPr/>
      </dsp:nvSpPr>
      <dsp:spPr>
        <a:xfrm>
          <a:off x="3548216" y="1653612"/>
          <a:ext cx="1881237" cy="10795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ctr" anchorCtr="0">
          <a:noAutofit/>
        </a:bodyPr>
        <a:lstStyle/>
        <a:p>
          <a:pPr marL="171450" lvl="1" indent="-171450" algn="l" defTabSz="711200" rtl="0">
            <a:lnSpc>
              <a:spcPct val="90000"/>
            </a:lnSpc>
            <a:spcBef>
              <a:spcPct val="0"/>
            </a:spcBef>
            <a:spcAft>
              <a:spcPct val="15000"/>
            </a:spcAft>
            <a:buChar char="•"/>
          </a:pPr>
          <a:r>
            <a:rPr lang="en-US" sz="1600" i="0" kern="1200"/>
            <a:t>Min-max linear normalization</a:t>
          </a:r>
          <a:r>
            <a:rPr lang="en-US" sz="1600" i="0" kern="1200">
              <a:latin typeface="Calibri Light" panose="020F0302020204030204"/>
            </a:rPr>
            <a:t> </a:t>
          </a:r>
          <a:endParaRPr lang="en-GB" sz="1600" i="0" kern="1200"/>
        </a:p>
      </dsp:txBody>
      <dsp:txXfrm>
        <a:off x="3548216" y="1653612"/>
        <a:ext cx="1881237" cy="1079571"/>
      </dsp:txXfrm>
    </dsp:sp>
    <dsp:sp modelId="{AB703123-4DAA-4FE4-9FCE-3476D486371D}">
      <dsp:nvSpPr>
        <dsp:cNvPr id="0" name=""/>
        <dsp:cNvSpPr/>
      </dsp:nvSpPr>
      <dsp:spPr>
        <a:xfrm>
          <a:off x="3039780" y="2986526"/>
          <a:ext cx="1908230" cy="1335699"/>
        </a:xfrm>
        <a:prstGeom prst="roundRect">
          <a:avLst>
            <a:gd name="adj" fmla="val 16670"/>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b="1" kern="1200"/>
            <a:t>Combine normalized indicators </a:t>
          </a:r>
          <a:r>
            <a:rPr lang="en-GB" sz="1500" b="1" u="sng" kern="1200"/>
            <a:t>for each</a:t>
          </a:r>
          <a:r>
            <a:rPr lang="en-GB" sz="1500" b="1" kern="1200"/>
            <a:t> vulnerability domain (VD)</a:t>
          </a:r>
          <a:endParaRPr lang="en-GB" sz="1500" kern="1200"/>
        </a:p>
      </dsp:txBody>
      <dsp:txXfrm>
        <a:off x="3104995" y="3051741"/>
        <a:ext cx="1777800" cy="1205269"/>
      </dsp:txXfrm>
    </dsp:sp>
    <dsp:sp modelId="{F6775BAF-3A45-4CD5-9B54-A25D5DAF7D0E}">
      <dsp:nvSpPr>
        <dsp:cNvPr id="0" name=""/>
        <dsp:cNvSpPr/>
      </dsp:nvSpPr>
      <dsp:spPr>
        <a:xfrm>
          <a:off x="5101620" y="3105971"/>
          <a:ext cx="3153173" cy="12808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ctr" anchorCtr="0">
          <a:noAutofit/>
        </a:bodyPr>
        <a:lstStyle/>
        <a:p>
          <a:pPr marL="171450" lvl="1" indent="-171450" algn="l" defTabSz="711200">
            <a:lnSpc>
              <a:spcPct val="90000"/>
            </a:lnSpc>
            <a:spcBef>
              <a:spcPct val="0"/>
            </a:spcBef>
            <a:spcAft>
              <a:spcPct val="15000"/>
            </a:spcAft>
            <a:buChar char="•"/>
          </a:pPr>
          <a:r>
            <a:rPr lang="en-GB" sz="1600" kern="1200"/>
            <a:t>Ecosystem susceptibility</a:t>
          </a:r>
        </a:p>
        <a:p>
          <a:pPr marL="171450" lvl="1" indent="-171450" algn="l" defTabSz="711200">
            <a:lnSpc>
              <a:spcPct val="90000"/>
            </a:lnSpc>
            <a:spcBef>
              <a:spcPct val="0"/>
            </a:spcBef>
            <a:spcAft>
              <a:spcPct val="15000"/>
            </a:spcAft>
            <a:buChar char="•"/>
          </a:pPr>
          <a:r>
            <a:rPr lang="en-GB" sz="1600" kern="1200"/>
            <a:t>Social susceptibility</a:t>
          </a:r>
        </a:p>
        <a:p>
          <a:pPr marL="171450" lvl="1" indent="-171450" algn="l" defTabSz="711200">
            <a:lnSpc>
              <a:spcPct val="90000"/>
            </a:lnSpc>
            <a:spcBef>
              <a:spcPct val="0"/>
            </a:spcBef>
            <a:spcAft>
              <a:spcPct val="15000"/>
            </a:spcAft>
            <a:buChar char="•"/>
          </a:pPr>
          <a:r>
            <a:rPr lang="en-GB" sz="1600" kern="1200"/>
            <a:t>Lack of ecosystem robustness</a:t>
          </a:r>
        </a:p>
        <a:p>
          <a:pPr marL="171450" lvl="1" indent="-171450" algn="l" defTabSz="711200">
            <a:lnSpc>
              <a:spcPct val="90000"/>
            </a:lnSpc>
            <a:spcBef>
              <a:spcPct val="0"/>
            </a:spcBef>
            <a:spcAft>
              <a:spcPct val="15000"/>
            </a:spcAft>
            <a:buChar char="•"/>
          </a:pPr>
          <a:r>
            <a:rPr lang="en-GB" sz="1600" kern="1200"/>
            <a:t>Lack of coping/adaptive capacities</a:t>
          </a:r>
        </a:p>
      </dsp:txBody>
      <dsp:txXfrm>
        <a:off x="5101620" y="3105971"/>
        <a:ext cx="3153173" cy="128085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BCC976-3278-4E98-859A-AE2A62B4FF5F}">
      <dsp:nvSpPr>
        <dsp:cNvPr id="0" name=""/>
        <dsp:cNvSpPr/>
      </dsp:nvSpPr>
      <dsp:spPr>
        <a:xfrm rot="5400000">
          <a:off x="179976" y="832904"/>
          <a:ext cx="910931" cy="1037063"/>
        </a:xfrm>
        <a:prstGeom prst="bentUpArrow">
          <a:avLst>
            <a:gd name="adj1" fmla="val 32840"/>
            <a:gd name="adj2" fmla="val 25000"/>
            <a:gd name="adj3" fmla="val 35780"/>
          </a:avLst>
        </a:prstGeom>
        <a:solidFill>
          <a:schemeClr val="accent5">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D93DE12-6DA2-45E2-A875-36DF8ED8FB15}">
      <dsp:nvSpPr>
        <dsp:cNvPr id="0" name=""/>
        <dsp:cNvSpPr/>
      </dsp:nvSpPr>
      <dsp:spPr>
        <a:xfrm>
          <a:off x="0" y="201560"/>
          <a:ext cx="1897733" cy="695990"/>
        </a:xfrm>
        <a:prstGeom prst="roundRect">
          <a:avLst>
            <a:gd name="adj" fmla="val 1667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b="1" kern="1200"/>
            <a:t>Calculate </a:t>
          </a:r>
          <a:r>
            <a:rPr lang="en-GB" sz="1400" b="1" kern="1200">
              <a:latin typeface="Calibri Light" panose="020F0302020204030204"/>
            </a:rPr>
            <a:t>susceptibility</a:t>
          </a:r>
          <a:r>
            <a:rPr lang="en-GB" sz="1400" b="1" kern="1200"/>
            <a:t> metric (VD</a:t>
          </a:r>
          <a:r>
            <a:rPr lang="en-GB" sz="1400" b="1" kern="1200" baseline="-25000"/>
            <a:t>SUS</a:t>
          </a:r>
          <a:r>
            <a:rPr lang="en-GB" sz="1400" b="1" kern="1200"/>
            <a:t>)</a:t>
          </a:r>
          <a:endParaRPr lang="en-GB" sz="1400" kern="1200"/>
        </a:p>
      </dsp:txBody>
      <dsp:txXfrm>
        <a:off x="33982" y="235542"/>
        <a:ext cx="1829769" cy="628026"/>
      </dsp:txXfrm>
    </dsp:sp>
    <dsp:sp modelId="{05D6E8CA-9EE6-49C0-A2AB-F463D94E87CE}">
      <dsp:nvSpPr>
        <dsp:cNvPr id="0" name=""/>
        <dsp:cNvSpPr/>
      </dsp:nvSpPr>
      <dsp:spPr>
        <a:xfrm>
          <a:off x="2238021" y="108634"/>
          <a:ext cx="1115301" cy="867553"/>
        </a:xfrm>
        <a:prstGeom prst="rect">
          <a:avLst/>
        </a:prstGeom>
        <a:noFill/>
        <a:ln>
          <a:noFill/>
        </a:ln>
        <a:effectLst/>
      </dsp:spPr>
      <dsp:style>
        <a:lnRef idx="0">
          <a:scrgbClr r="0" g="0" b="0"/>
        </a:lnRef>
        <a:fillRef idx="0">
          <a:scrgbClr r="0" g="0" b="0"/>
        </a:fillRef>
        <a:effectRef idx="0">
          <a:scrgbClr r="0" g="0" b="0"/>
        </a:effectRef>
        <a:fontRef idx="minor"/>
      </dsp:style>
    </dsp:sp>
    <dsp:sp modelId="{5531D34A-9DDF-4653-9536-248DB5747782}">
      <dsp:nvSpPr>
        <dsp:cNvPr id="0" name=""/>
        <dsp:cNvSpPr/>
      </dsp:nvSpPr>
      <dsp:spPr>
        <a:xfrm rot="5400000">
          <a:off x="1401877" y="1789925"/>
          <a:ext cx="910931" cy="1037063"/>
        </a:xfrm>
        <a:prstGeom prst="bentUpArrow">
          <a:avLst>
            <a:gd name="adj1" fmla="val 32840"/>
            <a:gd name="adj2" fmla="val 25000"/>
            <a:gd name="adj3" fmla="val 35780"/>
          </a:avLst>
        </a:prstGeom>
        <a:solidFill>
          <a:schemeClr val="accent5">
            <a:tint val="50000"/>
            <a:hueOff val="-2228342"/>
            <a:satOff val="-8442"/>
            <a:lumOff val="280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A4AE26B-DA56-4941-A38D-FE481E6CFEDB}">
      <dsp:nvSpPr>
        <dsp:cNvPr id="0" name=""/>
        <dsp:cNvSpPr/>
      </dsp:nvSpPr>
      <dsp:spPr>
        <a:xfrm>
          <a:off x="1153980" y="1052807"/>
          <a:ext cx="2216941" cy="792563"/>
        </a:xfrm>
        <a:prstGeom prst="roundRect">
          <a:avLst>
            <a:gd name="adj" fmla="val 16670"/>
          </a:avLst>
        </a:prstGeom>
        <a:solidFill>
          <a:schemeClr val="accent5">
            <a:hueOff val="-1689636"/>
            <a:satOff val="-4355"/>
            <a:lumOff val="-294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rtl="0">
            <a:lnSpc>
              <a:spcPct val="90000"/>
            </a:lnSpc>
            <a:spcBef>
              <a:spcPct val="0"/>
            </a:spcBef>
            <a:spcAft>
              <a:spcPct val="35000"/>
            </a:spcAft>
            <a:buNone/>
          </a:pPr>
          <a:r>
            <a:rPr lang="en-GB" sz="1400" b="1" kern="1200"/>
            <a:t>Calculate </a:t>
          </a:r>
          <a:r>
            <a:rPr lang="en-GB" sz="1400" b="1" kern="1200">
              <a:latin typeface="Calibri Light" panose="020F0302020204030204"/>
            </a:rPr>
            <a:t>lack</a:t>
          </a:r>
          <a:r>
            <a:rPr lang="en-GB" sz="1400" b="1" kern="1200"/>
            <a:t> of </a:t>
          </a:r>
          <a:r>
            <a:rPr lang="en-GB" sz="1400" b="1" kern="1200">
              <a:latin typeface="Calibri Light" panose="020F0302020204030204"/>
            </a:rPr>
            <a:t>capacities and robustness</a:t>
          </a:r>
          <a:r>
            <a:rPr lang="en-GB" sz="1400" b="1" kern="1200"/>
            <a:t> metric (VD</a:t>
          </a:r>
          <a:r>
            <a:rPr lang="en-GB" sz="1400" b="1" kern="1200" baseline="-25000"/>
            <a:t>CAR</a:t>
          </a:r>
          <a:r>
            <a:rPr lang="en-GB" sz="1400" b="1" kern="1200"/>
            <a:t>)</a:t>
          </a:r>
          <a:endParaRPr lang="en-GB" sz="1400" b="0" kern="1200">
            <a:latin typeface="Calibri Light" panose="020F0302020204030204"/>
          </a:endParaRPr>
        </a:p>
      </dsp:txBody>
      <dsp:txXfrm>
        <a:off x="1192677" y="1091504"/>
        <a:ext cx="2139547" cy="715169"/>
      </dsp:txXfrm>
    </dsp:sp>
    <dsp:sp modelId="{9B831CC9-203D-416A-86A3-F45CA89EC70C}">
      <dsp:nvSpPr>
        <dsp:cNvPr id="0" name=""/>
        <dsp:cNvSpPr/>
      </dsp:nvSpPr>
      <dsp:spPr>
        <a:xfrm>
          <a:off x="3286638" y="990788"/>
          <a:ext cx="1950974" cy="867553"/>
        </a:xfrm>
        <a:prstGeom prst="rect">
          <a:avLst/>
        </a:prstGeom>
        <a:noFill/>
        <a:ln>
          <a:noFill/>
        </a:ln>
        <a:effectLst/>
      </dsp:spPr>
      <dsp:style>
        <a:lnRef idx="0">
          <a:scrgbClr r="0" g="0" b="0"/>
        </a:lnRef>
        <a:fillRef idx="0">
          <a:scrgbClr r="0" g="0" b="0"/>
        </a:fillRef>
        <a:effectRef idx="0">
          <a:scrgbClr r="0" g="0" b="0"/>
        </a:effectRef>
        <a:fontRef idx="minor"/>
      </dsp:style>
    </dsp:sp>
    <dsp:sp modelId="{20C58B25-A1F5-4ADB-92B7-01FC656B0CE7}">
      <dsp:nvSpPr>
        <dsp:cNvPr id="0" name=""/>
        <dsp:cNvSpPr/>
      </dsp:nvSpPr>
      <dsp:spPr>
        <a:xfrm rot="5400000">
          <a:off x="3070086" y="2972247"/>
          <a:ext cx="910931" cy="1037063"/>
        </a:xfrm>
        <a:prstGeom prst="bentUpArrow">
          <a:avLst>
            <a:gd name="adj1" fmla="val 32840"/>
            <a:gd name="adj2" fmla="val 25000"/>
            <a:gd name="adj3" fmla="val 35780"/>
          </a:avLst>
        </a:prstGeom>
        <a:solidFill>
          <a:schemeClr val="accent5">
            <a:tint val="50000"/>
            <a:hueOff val="-4456683"/>
            <a:satOff val="-16883"/>
            <a:lumOff val="560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370FF0C-B608-4D2F-B5D1-3037D74F4BC9}">
      <dsp:nvSpPr>
        <dsp:cNvPr id="0" name=""/>
        <dsp:cNvSpPr/>
      </dsp:nvSpPr>
      <dsp:spPr>
        <a:xfrm>
          <a:off x="2369220" y="2152784"/>
          <a:ext cx="2222952" cy="848636"/>
        </a:xfrm>
        <a:prstGeom prst="roundRect">
          <a:avLst>
            <a:gd name="adj" fmla="val 16670"/>
          </a:avLst>
        </a:prstGeom>
        <a:solidFill>
          <a:schemeClr val="accent5">
            <a:hueOff val="-3379271"/>
            <a:satOff val="-8710"/>
            <a:lumOff val="-588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b="1" kern="1200"/>
            <a:t>Combined index score representing vulnerability of the SES (VU</a:t>
          </a:r>
          <a:r>
            <a:rPr lang="en-GB" sz="1400" b="1" kern="1200" baseline="-25000"/>
            <a:t>SES</a:t>
          </a:r>
          <a:r>
            <a:rPr lang="en-GB" sz="1400" b="1" kern="1200"/>
            <a:t>)</a:t>
          </a:r>
          <a:endParaRPr lang="en-GB" sz="1400" kern="1200"/>
        </a:p>
      </dsp:txBody>
      <dsp:txXfrm>
        <a:off x="2410654" y="2194218"/>
        <a:ext cx="2140084" cy="765768"/>
      </dsp:txXfrm>
    </dsp:sp>
    <dsp:sp modelId="{407A3BDF-4B8D-4D2C-AB09-4817342F3B67}">
      <dsp:nvSpPr>
        <dsp:cNvPr id="0" name=""/>
        <dsp:cNvSpPr/>
      </dsp:nvSpPr>
      <dsp:spPr>
        <a:xfrm>
          <a:off x="4755346" y="2155957"/>
          <a:ext cx="2334058" cy="867553"/>
        </a:xfrm>
        <a:prstGeom prst="rect">
          <a:avLst/>
        </a:prstGeom>
        <a:noFill/>
        <a:ln>
          <a:noFill/>
        </a:ln>
        <a:effectLst/>
      </dsp:spPr>
      <dsp:style>
        <a:lnRef idx="0">
          <a:scrgbClr r="0" g="0" b="0"/>
        </a:lnRef>
        <a:fillRef idx="0">
          <a:scrgbClr r="0" g="0" b="0"/>
        </a:fillRef>
        <a:effectRef idx="0">
          <a:scrgbClr r="0" g="0" b="0"/>
        </a:effectRef>
        <a:fontRef idx="minor"/>
      </dsp:style>
    </dsp:sp>
    <dsp:sp modelId="{771F3894-3D39-40F7-80C6-356A17D48C7B}">
      <dsp:nvSpPr>
        <dsp:cNvPr id="0" name=""/>
        <dsp:cNvSpPr/>
      </dsp:nvSpPr>
      <dsp:spPr>
        <a:xfrm rot="5400000">
          <a:off x="4624060" y="4035719"/>
          <a:ext cx="910931" cy="1037063"/>
        </a:xfrm>
        <a:prstGeom prst="bentUpArrow">
          <a:avLst>
            <a:gd name="adj1" fmla="val 32840"/>
            <a:gd name="adj2" fmla="val 25000"/>
            <a:gd name="adj3" fmla="val 35780"/>
          </a:avLst>
        </a:prstGeom>
        <a:solidFill>
          <a:schemeClr val="accent5">
            <a:tint val="50000"/>
            <a:hueOff val="-6685025"/>
            <a:satOff val="-25325"/>
            <a:lumOff val="841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E5810A5-DC6F-4C9F-B894-6F2FF56BC20D}">
      <dsp:nvSpPr>
        <dsp:cNvPr id="0" name=""/>
        <dsp:cNvSpPr/>
      </dsp:nvSpPr>
      <dsp:spPr>
        <a:xfrm>
          <a:off x="4042370" y="3352284"/>
          <a:ext cx="2167379" cy="719336"/>
        </a:xfrm>
        <a:prstGeom prst="roundRect">
          <a:avLst>
            <a:gd name="adj" fmla="val 16670"/>
          </a:avLst>
        </a:prstGeom>
        <a:solidFill>
          <a:schemeClr val="accent5">
            <a:hueOff val="-5068907"/>
            <a:satOff val="-13064"/>
            <a:lumOff val="-882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b="1" kern="1200"/>
            <a:t>Calculate Hazards (H) and Exposure (E</a:t>
          </a:r>
          <a:r>
            <a:rPr lang="en-GB" sz="1400" b="1" kern="1200" baseline="-25000"/>
            <a:t>SES</a:t>
          </a:r>
          <a:r>
            <a:rPr lang="en-GB" sz="1400" b="1" kern="1200"/>
            <a:t>)) of SES</a:t>
          </a:r>
          <a:endParaRPr lang="en-GB" sz="1400" kern="1200"/>
        </a:p>
      </dsp:txBody>
      <dsp:txXfrm>
        <a:off x="4077491" y="3387405"/>
        <a:ext cx="2097137" cy="649094"/>
      </dsp:txXfrm>
    </dsp:sp>
    <dsp:sp modelId="{21AE4AC4-2511-4122-BE6C-AB6AC1289C2B}">
      <dsp:nvSpPr>
        <dsp:cNvPr id="0" name=""/>
        <dsp:cNvSpPr/>
      </dsp:nvSpPr>
      <dsp:spPr>
        <a:xfrm>
          <a:off x="6565683" y="3358352"/>
          <a:ext cx="1115301" cy="867553"/>
        </a:xfrm>
        <a:prstGeom prst="rect">
          <a:avLst/>
        </a:prstGeom>
        <a:noFill/>
        <a:ln>
          <a:noFill/>
        </a:ln>
        <a:effectLst/>
      </dsp:spPr>
      <dsp:style>
        <a:lnRef idx="0">
          <a:scrgbClr r="0" g="0" b="0"/>
        </a:lnRef>
        <a:fillRef idx="0">
          <a:scrgbClr r="0" g="0" b="0"/>
        </a:fillRef>
        <a:effectRef idx="0">
          <a:scrgbClr r="0" g="0" b="0"/>
        </a:effectRef>
        <a:fontRef idx="minor"/>
      </dsp:style>
    </dsp:sp>
    <dsp:sp modelId="{A562C097-9F0B-4782-AF91-4CBFFDE28AD1}">
      <dsp:nvSpPr>
        <dsp:cNvPr id="0" name=""/>
        <dsp:cNvSpPr/>
      </dsp:nvSpPr>
      <dsp:spPr>
        <a:xfrm>
          <a:off x="5580099" y="4451233"/>
          <a:ext cx="1533472" cy="586227"/>
        </a:xfrm>
        <a:prstGeom prst="roundRect">
          <a:avLst>
            <a:gd name="adj" fmla="val 16670"/>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b="1" kern="1200"/>
            <a:t>Calculate Risk of SES</a:t>
          </a:r>
          <a:endParaRPr lang="en-GB" sz="1400" kern="1200"/>
        </a:p>
      </dsp:txBody>
      <dsp:txXfrm>
        <a:off x="5608721" y="4479855"/>
        <a:ext cx="1476228" cy="528983"/>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5">
  <dgm:title val=""/>
  <dgm:desc val=""/>
  <dgm:catLst>
    <dgm:cat type="hierarchy" pri="6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resOf/>
    <dgm:shape xmlns:r="http://schemas.openxmlformats.org/officeDocument/2006/relationships" r:blip="">
      <dgm:adjLst/>
    </dgm:shape>
    <dgm:choose name="Name0">
      <dgm:if name="Name1" axis="ch" ptType="node" func="cnt" op="gte" val="2">
        <dgm:choose name="Name2">
          <dgm:if name="Name3" func="var" arg="dir" op="equ" val="norm">
            <dgm:constrLst>
              <dgm:constr type="l" for="ch" forName="hierFlow"/>
              <dgm:constr type="t" for="ch" forName="hierFlow" refType="h" fact="0.3"/>
              <dgm:constr type="r" for="ch" forName="hierFlow" refType="w" fact="0.98"/>
              <dgm:constr type="b" for="ch" forName="hierFlow" refType="h" fact="0.96"/>
              <dgm:constr type="l" for="ch" forName="bgShapesFlow"/>
              <dgm:constr type="t" for="ch" forName="bgShapesFlow"/>
              <dgm:constr type="r" for="ch" forName="bgShapesFlow" refType="w"/>
              <dgm:constr type="b" for="ch" forName="bgShapesFlow" refType="h"/>
              <dgm:constr type="h" for="des" forName="level1Shape" refType="h"/>
              <dgm:constr type="w" for="des" forName="level1Shape" refType="h" refFor="des" refForName="level1Shape" fact="2"/>
              <dgm:constr type="w" for="des" forName="level2Shape" refType="w" refFor="des" refForName="level1Shape" op="equ"/>
              <dgm:constr type="h" for="des" forName="level2Shape" refType="h" refFor="des" refForName="level1Shape" op="equ"/>
              <dgm:constr type="sp" for="des" refType="w" refFor="des" refForName="level1Shape" op="equ" fact="0.4"/>
              <dgm:constr type="sibSp" for="des" forName="hierChild1" refType="h" refFor="des" refForName="level1Shape" op="equ" fact="0.15"/>
              <dgm:constr type="sibSp" for="des" forName="hierChild2" refType="sibSp" refFor="des" refForName="hierChild1" op="equ"/>
              <dgm:constr type="sibSp" for="des" forName="hierChild3" refType="sibSp" refFor="des" refForName="hierChild1" op="equ"/>
              <dgm:constr type="userA" for="des" refType="w" refFor="des" refForName="level1Shape" op="equ"/>
              <dgm:constr type="userB" for="des" refType="sp" refFor="des" op="equ"/>
              <dgm:constr type="w" for="des" forName="firstBuf" refType="w" refFor="des" refForName="level1Shape" fact="0.1"/>
            </dgm:constrLst>
          </dgm:if>
          <dgm:else name="Name4">
            <dgm:constrLst>
              <dgm:constr type="l" for="ch" forName="hierFlow" refType="w" fact="0.02"/>
              <dgm:constr type="t" for="ch" forName="hierFlow" refType="h" fact="0.3"/>
              <dgm:constr type="r" for="ch" forName="hierFlow" refType="w"/>
              <dgm:constr type="b" for="ch" forName="hierFlow" refType="h" fact="0.96"/>
              <dgm:constr type="l" for="ch" forName="bgShapesFlow"/>
              <dgm:constr type="t" for="ch" forName="bgShapesFlow"/>
              <dgm:constr type="r" for="ch" forName="bgShapesFlow" refType="w"/>
              <dgm:constr type="b" for="ch" forName="bgShapesFlow" refType="h"/>
              <dgm:constr type="h" for="des" forName="level1Shape" refType="h"/>
              <dgm:constr type="w" for="des" forName="level1Shape" refType="h" refFor="des" refForName="level1Shape" fact="2"/>
              <dgm:constr type="w" for="des" forName="level2Shape" refType="w" refFor="des" refForName="level1Shape" op="equ"/>
              <dgm:constr type="h" for="des" forName="level2Shape" refType="h" refFor="des" refForName="level1Shape" op="equ"/>
              <dgm:constr type="sp" for="des" refType="w" refFor="des" refForName="level1Shape" op="equ" fact="0.4"/>
              <dgm:constr type="sibSp" for="des" forName="hierChild1" refType="h" refFor="des" refForName="level1Shape" op="equ" fact="0.15"/>
              <dgm:constr type="sibSp" for="des" forName="hierChild2" refType="sibSp" refFor="des" refForName="hierChild1" op="equ"/>
              <dgm:constr type="sibSp" for="des" forName="hierChild3" refType="sibSp" refFor="des" refForName="hierChild1" op="equ"/>
              <dgm:constr type="userA" for="des" refType="w" refFor="des" refForName="level1Shape" op="equ"/>
              <dgm:constr type="userB" for="des" refType="sp" refFor="des" op="equ"/>
              <dgm:constr type="w" for="des" forName="firstBuf" refType="w"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h" for="des" forName="level1Shape" refType="h"/>
          <dgm:constr type="w" for="des" forName="level1Shape" refType="h" refFor="des" refForName="level1Shape" fact="2"/>
          <dgm:constr type="w" for="des" forName="level2Shape" refType="w" refFor="des" refForName="level1Shape" op="equ"/>
          <dgm:constr type="h" for="des" forName="level2Shape" refType="h" refFor="des" refForName="level1Shape" op="equ"/>
          <dgm:constr type="sp" for="des" refType="w" refFor="des" refForName="level1Shape" op="equ" fact="0.4"/>
          <dgm:constr type="sibSp" for="des" forName="hierChild1" refType="h" refFor="des" refForName="level1Shape" op="equ" fact="0.15"/>
          <dgm:constr type="sibSp" for="des" forName="hierChild2" refType="sibSp" refFor="des" refForName="hierChild1" op="equ"/>
          <dgm:constr type="sibSp" for="des" forName="hierChild3" refType="sibSp" refFor="des" refForName="hierChild1" op="equ"/>
          <dgm:constr type="userA" for="des" refType="w" refFor="des" refForName="level1Shape" op="equ"/>
          <dgm:constr type="userB" for="des" refType="sp" refFor="des" op="equ"/>
          <dgm:constr type="w" for="des" forName="firstBuf" refType="w" refFor="des" refForName="level1Shape" fact="0.1"/>
        </dgm:constrLst>
      </dgm:else>
    </dgm:choose>
    <dgm:ruleLst/>
    <dgm:layoutNode name="hierFlow">
      <dgm:choose name="Name6">
        <dgm:if name="Name7" func="var" arg="dir" op="equ" val="norm">
          <dgm:alg type="lin">
            <dgm:param type="linDir" val="fromL"/>
            <dgm:param type="nodeVertAlign" val="mid"/>
            <dgm:param type="vertAlign" val="mid"/>
            <dgm:param type="nodeHorzAlign" val="l"/>
            <dgm:param type="horzAlign" val="l"/>
            <dgm:param type="fallback" val="2D"/>
          </dgm:alg>
        </dgm:if>
        <dgm:else name="Name8">
          <dgm:alg type="lin">
            <dgm:param type="linDir" val="fromR"/>
            <dgm:param type="nodeVertAlign" val="mid"/>
            <dgm:param type="vertAlign" val="mid"/>
            <dgm:param type="nodeHorzAlign" val="r"/>
            <dgm:param type="horzAlign" val="r"/>
            <dgm:param type="fallback" val="2D"/>
          </dgm:alg>
        </dgm:else>
      </dgm:choose>
      <dgm:shape xmlns:r="http://schemas.openxmlformats.org/officeDocument/2006/relationships" r:blip="">
        <dgm:adjLst/>
      </dgm:shape>
      <dgm:presOf/>
      <dgm:constrLst>
        <dgm:constr type="primFontSz" for="des" ptType="node" op="equ" val="65"/>
        <dgm:constr type="primFontSz" for="des" forName="connTx" op="equ" val="55"/>
        <dgm:constr type="primFontSz" for="des" forName="connTx" refType="primFontSz" refFor="des" refPtType="node" op="lte" fact="0.8"/>
      </dgm:constrLst>
      <dgm:ruleLst/>
      <dgm:choose name="Name9">
        <dgm:if name="Name10" axis="ch" ptType="node" func="cnt" op="gte" val="2">
          <dgm:layoutNode name="firstBuf">
            <dgm:alg type="sp"/>
            <dgm:shape xmlns:r="http://schemas.openxmlformats.org/officeDocument/2006/relationships" r:blip="">
              <dgm:adjLst/>
            </dgm:shape>
            <dgm:presOf/>
            <dgm:constrLst/>
            <dgm:ruleLst/>
          </dgm:layoutNode>
        </dgm:if>
        <dgm:else name="Name11"/>
      </dgm:choose>
      <dgm:layoutNode name="hierChild1">
        <dgm:varLst>
          <dgm:chPref val="1"/>
          <dgm:animOne val="branch"/>
          <dgm:animLvl val="lvl"/>
        </dgm:varLst>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constrLst/>
        <dgm:ruleLst/>
        <dgm:forEach name="Name15" axis="ch" cnt="3">
          <dgm:forEach name="Name16" axis="self" ptType="node">
            <dgm:layoutNode name="Name17">
              <dgm:choose name="Name18">
                <dgm:if name="Name19" func="var" arg="dir" op="equ" val="norm">
                  <dgm:alg type="hierRoot">
                    <dgm:param type="hierAlign" val="lCtrCh"/>
                  </dgm:alg>
                </dgm:if>
                <dgm:else name="Name20">
                  <dgm:alg type="hierRoot">
                    <dgm:param type="hierAlign" val="rCtrCh"/>
                  </dgm:alg>
                </dgm:else>
              </dgm:choose>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hierChild2">
                <dgm:choose name="Name21">
                  <dgm:if name="Name22" func="var" arg="dir" op="equ" val="norm">
                    <dgm:alg type="hierChild">
                      <dgm:param type="linDir" val="fromT"/>
                      <dgm:param type="chAlign" val="l"/>
                    </dgm:alg>
                  </dgm:if>
                  <dgm:else name="Name23">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24" axis="self" ptType="parTrans" cnt="1">
                    <dgm:layoutNode name="Name25">
                      <dgm:choose name="Name26">
                        <dgm:if name="Name27" func="var" arg="dir" op="equ" val="norm">
                          <dgm:alg type="conn">
                            <dgm:param type="dim" val="1D"/>
                            <dgm:param type="begPts" val="midR"/>
                            <dgm:param type="endPts" val="midL"/>
                            <dgm:param type="endSty" val="noArr"/>
                          </dgm:alg>
                        </dgm:if>
                        <dgm:else name="Name28">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29" axis="self" ptType="node">
                    <dgm:layoutNode name="Name30">
                      <dgm:choose name="Name31">
                        <dgm:if name="Name32" func="var" arg="dir" op="equ" val="norm">
                          <dgm:alg type="hierRoot">
                            <dgm:param type="hierAlign" val="lCtrCh"/>
                          </dgm:alg>
                        </dgm:if>
                        <dgm:else name="Name33">
                          <dgm:alg type="hierRoot">
                            <dgm:param type="hierAlign" val="rCtrCh"/>
                          </dgm:alg>
                        </dgm:else>
                      </dgm:choose>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hierChild3">
                        <dgm:choose name="Name34">
                          <dgm:if name="Name35" func="var" arg="dir" op="equ" val="norm">
                            <dgm:alg type="hierChild">
                              <dgm:param type="linDir" val="fromT"/>
                              <dgm:param type="chAlign" val="l"/>
                            </dgm:alg>
                          </dgm:if>
                          <dgm:else name="Name36">
                            <dgm:alg type="hierChild">
                              <dgm:param type="linDir" val="fromT"/>
                              <dgm:param type="chAlign" val="r"/>
                            </dgm:alg>
                          </dgm:else>
                        </dgm:choose>
                        <dgm:shape xmlns:r="http://schemas.openxmlformats.org/officeDocument/2006/relationships" r:blip="">
                          <dgm:adjLst/>
                        </dgm:shape>
                        <dgm:presOf/>
                        <dgm:constrLst/>
                        <dgm:ruleLst/>
                        <dgm:forEach name="Name37" ref="repeat"/>
                      </dgm:layoutNode>
                    </dgm:layoutNode>
                  </dgm:forEach>
                </dgm:forEach>
              </dgm:layoutNode>
            </dgm:layoutNode>
          </dgm:forEach>
        </dgm:forEach>
      </dgm:layoutNode>
    </dgm:layoutNode>
    <dgm:layoutNode name="bgShapesFlow">
      <dgm:choose name="Name38">
        <dgm:if name="Name39" func="var" arg="dir" op="equ" val="norm">
          <dgm:alg type="lin">
            <dgm:param type="linDir" val="fromL"/>
            <dgm:param type="nodeVertAlign" val="mid"/>
            <dgm:param type="vertAlign" val="mid"/>
            <dgm:param type="nodeHorzAlign" val="l"/>
            <dgm:param type="horzAlign" val="l"/>
          </dgm:alg>
        </dgm:if>
        <dgm:else name="Name40">
          <dgm:alg type="lin">
            <dgm:param type="linDir" val="fromR"/>
            <dgm:param type="nodeVertAlign" val="mid"/>
            <dgm:param type="vertAlign" val="mid"/>
            <dgm:param type="nodeHorzAlign" val="r"/>
            <dgm:param type="horzAlign" val="r"/>
          </dgm:alg>
        </dgm:else>
      </dgm:choose>
      <dgm:shape xmlns:r="http://schemas.openxmlformats.org/officeDocument/2006/relationships" r:blip="">
        <dgm:adjLst/>
      </dgm:shape>
      <dgm:presOf/>
      <dgm:constrLst>
        <dgm:constr type="w" for="ch" forName="rectComp" refType="w"/>
        <dgm:constr type="h" for="ch" forName="rectComp" refType="h"/>
        <dgm:constr type="h" for="des" forName="bgRect" refType="h"/>
        <dgm:constr type="primFontSz" for="des" forName="bgRectTx" op="equ" val="65"/>
      </dgm:constrLst>
      <dgm:ruleLst/>
      <dgm:forEach name="Name41" axis="ch" ptType="node" st="2">
        <dgm:layoutNode name="rectComp">
          <dgm:alg type="composite"/>
          <dgm:shape xmlns:r="http://schemas.openxmlformats.org/officeDocument/2006/relationships" r:blip="">
            <dgm:adjLst/>
          </dgm:shape>
          <dgm:presOf/>
          <dgm:constrLst>
            <dgm:constr type="userA"/>
            <dgm:constr type="l" for="ch" forName="bgRect"/>
            <dgm:constr type="t" for="ch" forName="bgRect"/>
            <dgm:constr type="w" for="ch" forName="bgRect" refType="userA" fact="1.2"/>
            <dgm:constr type="l" for="ch" forName="bgRectTx"/>
            <dgm:constr type="t" for="ch" forName="bgRectTx"/>
            <dgm:constr type="h" for="ch" forName="bgRectTx" refType="h" refFor="ch" refForName="bgRect" fact="0.3"/>
            <dgm:constr type="w" for="ch" forName="bgRectTx" refType="w" refFor="ch" refForName="bgRect" op="equ"/>
          </dgm:constrLst>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shape xmlns:r="http://schemas.openxmlformats.org/officeDocument/2006/relationships" type="rect" r:blip="" zOrderOff="-999" hideGeom="1">
              <dgm:adjLst/>
            </dgm:shape>
            <dgm:presOf axis="desOrSelf" ptType="node"/>
            <dgm:constrLst/>
            <dgm:ruleLst>
              <dgm:rule type="primFontSz" val="5" fact="NaN" max="NaN"/>
            </dgm:ruleLst>
          </dgm:layoutNode>
        </dgm:layoutNode>
        <dgm:choose name="Name42">
          <dgm:if name="Name43" axis="self" ptType="node" func="revPos" op="gte" val="2">
            <dgm:layoutNode name="spComp">
              <dgm:alg type="composite"/>
              <dgm:shape xmlns:r="http://schemas.openxmlformats.org/officeDocument/2006/relationships" r:blip="">
                <dgm:adjLst/>
              </dgm:shape>
              <dgm:presOf/>
              <dgm:constrLst>
                <dgm:constr type="userA"/>
                <dgm:constr type="userB"/>
                <dgm:constr type="l" for="ch" forName="hSp"/>
                <dgm:constr type="t" for="ch" forName="hSp"/>
                <dgm:constr type="w" for="ch" forName="hSp" refType="userB"/>
                <dgm:constr type="wOff" for="ch" forName="hSp" refType="userA" fact="-0.2"/>
              </dgm:constrLst>
              <dgm:ruleLst/>
              <dgm:layoutNode name="hSp">
                <dgm:alg type="sp"/>
                <dgm:shape xmlns:r="http://schemas.openxmlformats.org/officeDocument/2006/relationships" r:blip="">
                  <dgm:adjLst/>
                </dgm:shape>
                <dgm:presOf/>
                <dgm:constrLst/>
                <dgm:ruleLst/>
              </dgm:layoutNode>
            </dgm:layoutNode>
          </dgm:if>
          <dgm:else name="Name44"/>
        </dgm:choos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StepDownProcess">
  <dgm:title val=""/>
  <dgm:desc val=""/>
  <dgm:catLst>
    <dgm:cat type="process" pri="1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tL"/>
          <dgm:param type="flowDir" val="row"/>
          <dgm:param type="off" val="off"/>
          <dgm:param type="bkpt" val="fixed"/>
          <dgm:param type="bkPtFixedVal" val="1"/>
        </dgm:alg>
      </dgm:if>
      <dgm:else name="Name2">
        <dgm:alg type="snake">
          <dgm:param type="grDir" val="tR"/>
          <dgm:param type="flowDir" val="row"/>
          <dgm:param type="off" val="off"/>
          <dgm:param type="bkpt" val="fixed"/>
          <dgm:param type="bkPtFixedVal" val="1"/>
        </dgm:alg>
      </dgm:else>
    </dgm:choose>
    <dgm:shape xmlns:r="http://schemas.openxmlformats.org/officeDocument/2006/relationships" r:blip="">
      <dgm:adjLst/>
    </dgm:shape>
    <dgm:choose name="Name3">
      <dgm:if name="Name4" func="var" arg="dir" op="equ" val="norm">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if>
      <dgm:else name="Name5">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else>
    </dgm:choose>
    <dgm:forEach name="nodesForEach" axis="ch" ptType="node">
      <dgm:layoutNode name="composite">
        <dgm:alg type="composite">
          <dgm:param type="ar" val="1.2439"/>
        </dgm:alg>
        <dgm:shape xmlns:r="http://schemas.openxmlformats.org/officeDocument/2006/relationships" r:blip="">
          <dgm:adjLst/>
        </dgm:shape>
        <dgm:choose name="Name6">
          <dgm:if name="Name7" func="var" arg="dir" op="equ" val="norm">
            <dgm:constrLst>
              <dgm:constr type="l" for="ch" forName="bentUpArrow1" refType="w" fact="0.07"/>
              <dgm:constr type="t" for="ch" forName="bentUpArrow1" refType="h" fact="0.524"/>
              <dgm:constr type="w" for="ch" forName="bentUpArrow1" refType="w" fact="0.3844"/>
              <dgm:constr type="h" for="ch" forName="bentUpArrow1" refType="h" fact="0.42"/>
              <dgm:constr type="l" for="ch" forName="ParentText" refType="w" fact="0"/>
              <dgm:constr type="t" for="ch" forName="ParentText" refType="h" fact="0"/>
              <dgm:constr type="w" for="ch" forName="ParentText" refType="w" fact="0.5684"/>
              <dgm:constr type="h" for="ch" forName="ParentText" refType="h" fact="0.4949"/>
              <dgm:constr type="l" for="ch" forName="ChildText" refType="w" refFor="ch" refForName="ParentText"/>
              <dgm:constr type="t" for="ch" forName="ChildText" refType="h" fact="0.05"/>
              <dgm:constr type="w" for="ch" forName="ChildText" refType="w" fact="0.4134"/>
              <dgm:constr type="h" for="ch" forName="ChildText" refType="h" fact="0.4"/>
              <dgm:constr type="l" for="ch" forName="FinalChildText" refType="w" refFor="ch" refForName="ParentText"/>
              <dgm:constr type="t" for="ch" forName="FinalChildText" refType="h" fact="0.05"/>
              <dgm:constr type="w" for="ch" forName="FinalChildText" refType="w" fact="0.4134"/>
              <dgm:constr type="h" for="ch" forName="FinalChildText" refType="h" fact="0.4"/>
            </dgm:constrLst>
          </dgm:if>
          <dgm:else name="Name8">
            <dgm:constrLst>
              <dgm:constr type="r" for="ch" forName="bentUpArrow1" refType="w" fact="0.97"/>
              <dgm:constr type="t" for="ch" forName="bentUpArrow1" refType="h" fact="0.524"/>
              <dgm:constr type="w" for="ch" forName="bentUpArrow1" refType="w" fact="0.3844"/>
              <dgm:constr type="h" for="ch" forName="bentUpArrow1" refType="h" fact="0.42"/>
              <dgm:constr type="l" for="ch" forName="ParentText" refType="w" fact="0.4316"/>
              <dgm:constr type="t" for="ch" forName="ParentText" refType="h" fact="0"/>
              <dgm:constr type="w" for="ch" forName="ParentText" refType="w" fact="0.5684"/>
              <dgm:constr type="h" for="ch" forName="ParentText" refType="h" fact="0.4949"/>
              <dgm:constr type="l" for="ch" forName="ChildText" refType="w" fact="0"/>
              <dgm:constr type="t" for="ch" forName="ChildText" refType="h" fact="0.05"/>
              <dgm:constr type="w" for="ch" forName="ChildText" refType="w" fact="0.4134"/>
              <dgm:constr type="h" for="ch" forName="ChildText" refType="h" fact="0.4"/>
              <dgm:constr type="l" for="ch" forName="FinalChildText" refType="w" fact="0"/>
              <dgm:constr type="t" for="ch" forName="FinalChildText" refType="h" fact="0.05"/>
              <dgm:constr type="w" for="ch" forName="FinalChildText" refType="w" fact="0.4134"/>
              <dgm:constr type="h" for="ch" forName="FinalChildText" refType="h" fact="0.4"/>
            </dgm:constrLst>
          </dgm:else>
        </dgm:choose>
        <dgm:choose name="Name9">
          <dgm:if name="Name10" axis="followSib" ptType="node" func="cnt" op="gte" val="1">
            <dgm:layoutNode name="bentUpArrow1" styleLbl="alignImgPlace1">
              <dgm:alg type="sp"/>
              <dgm:choose name="Name11">
                <dgm:if name="Name12" func="var" arg="dir" op="equ" val="norm">
                  <dgm:shape xmlns:r="http://schemas.openxmlformats.org/officeDocument/2006/relationships" rot="90" type="bentUpArrow" r:blip="">
                    <dgm:adjLst>
                      <dgm:adj idx="1" val="0.3284"/>
                      <dgm:adj idx="2" val="0.25"/>
                      <dgm:adj idx="3" val="0.3578"/>
                    </dgm:adjLst>
                  </dgm:shape>
                </dgm:if>
                <dgm:else name="Name13">
                  <dgm:shape xmlns:r="http://schemas.openxmlformats.org/officeDocument/2006/relationships" rot="180" type="bentArrow" r:blip="">
                    <dgm:adjLst>
                      <dgm:adj idx="1" val="0.3284"/>
                      <dgm:adj idx="2" val="0.25"/>
                      <dgm:adj idx="3" val="0.3578"/>
                      <dgm:adj idx="4" val="0"/>
                    </dgm:adjLst>
                  </dgm:shape>
                </dgm:else>
              </dgm:choose>
              <dgm:presOf/>
            </dgm:layoutNode>
          </dgm:if>
          <dgm:else name="Name14"/>
        </dgm:choose>
        <dgm:layoutNode name="ParentText" styleLbl="node1">
          <dgm:varLst>
            <dgm:chMax val="1"/>
            <dgm:chPref val="1"/>
            <dgm:bulletEnabled val="1"/>
          </dgm:varLst>
          <dgm:alg type="tx"/>
          <dgm:shape xmlns:r="http://schemas.openxmlformats.org/officeDocument/2006/relationships" type="roundRect" r:blip="">
            <dgm:adjLst>
              <dgm:adj idx="1" val="0.166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15">
          <dgm:if name="Name16" axis="followSib" ptType="node" func="cnt" op="equ" val="0">
            <dgm:choose name="Name17">
              <dgm:if name="Name18" axis="ch" ptType="node" func="cnt" op="gte" val="1">
                <dgm:layoutNode name="Final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9"/>
            </dgm:choose>
          </dgm:if>
          <dgm:else name="Name20">
            <dgm:layoutNode name="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StepDownProcess">
  <dgm:title val=""/>
  <dgm:desc val=""/>
  <dgm:catLst>
    <dgm:cat type="process" pri="1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tL"/>
          <dgm:param type="flowDir" val="row"/>
          <dgm:param type="off" val="off"/>
          <dgm:param type="bkpt" val="fixed"/>
          <dgm:param type="bkPtFixedVal" val="1"/>
        </dgm:alg>
      </dgm:if>
      <dgm:else name="Name2">
        <dgm:alg type="snake">
          <dgm:param type="grDir" val="tR"/>
          <dgm:param type="flowDir" val="row"/>
          <dgm:param type="off" val="off"/>
          <dgm:param type="bkpt" val="fixed"/>
          <dgm:param type="bkPtFixedVal" val="1"/>
        </dgm:alg>
      </dgm:else>
    </dgm:choose>
    <dgm:shape xmlns:r="http://schemas.openxmlformats.org/officeDocument/2006/relationships" r:blip="">
      <dgm:adjLst/>
    </dgm:shape>
    <dgm:choose name="Name3">
      <dgm:if name="Name4" func="var" arg="dir" op="equ" val="norm">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if>
      <dgm:else name="Name5">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else>
    </dgm:choose>
    <dgm:forEach name="nodesForEach" axis="ch" ptType="node">
      <dgm:layoutNode name="composite">
        <dgm:alg type="composite">
          <dgm:param type="ar" val="1.2439"/>
        </dgm:alg>
        <dgm:shape xmlns:r="http://schemas.openxmlformats.org/officeDocument/2006/relationships" r:blip="">
          <dgm:adjLst/>
        </dgm:shape>
        <dgm:choose name="Name6">
          <dgm:if name="Name7" func="var" arg="dir" op="equ" val="norm">
            <dgm:constrLst>
              <dgm:constr type="l" for="ch" forName="bentUpArrow1" refType="w" fact="0.07"/>
              <dgm:constr type="t" for="ch" forName="bentUpArrow1" refType="h" fact="0.524"/>
              <dgm:constr type="w" for="ch" forName="bentUpArrow1" refType="w" fact="0.3844"/>
              <dgm:constr type="h" for="ch" forName="bentUpArrow1" refType="h" fact="0.42"/>
              <dgm:constr type="l" for="ch" forName="ParentText" refType="w" fact="0"/>
              <dgm:constr type="t" for="ch" forName="ParentText" refType="h" fact="0"/>
              <dgm:constr type="w" for="ch" forName="ParentText" refType="w" fact="0.5684"/>
              <dgm:constr type="h" for="ch" forName="ParentText" refType="h" fact="0.4949"/>
              <dgm:constr type="l" for="ch" forName="ChildText" refType="w" refFor="ch" refForName="ParentText"/>
              <dgm:constr type="t" for="ch" forName="ChildText" refType="h" fact="0.05"/>
              <dgm:constr type="w" for="ch" forName="ChildText" refType="w" fact="0.4134"/>
              <dgm:constr type="h" for="ch" forName="ChildText" refType="h" fact="0.4"/>
              <dgm:constr type="l" for="ch" forName="FinalChildText" refType="w" refFor="ch" refForName="ParentText"/>
              <dgm:constr type="t" for="ch" forName="FinalChildText" refType="h" fact="0.05"/>
              <dgm:constr type="w" for="ch" forName="FinalChildText" refType="w" fact="0.4134"/>
              <dgm:constr type="h" for="ch" forName="FinalChildText" refType="h" fact="0.4"/>
            </dgm:constrLst>
          </dgm:if>
          <dgm:else name="Name8">
            <dgm:constrLst>
              <dgm:constr type="r" for="ch" forName="bentUpArrow1" refType="w" fact="0.97"/>
              <dgm:constr type="t" for="ch" forName="bentUpArrow1" refType="h" fact="0.524"/>
              <dgm:constr type="w" for="ch" forName="bentUpArrow1" refType="w" fact="0.3844"/>
              <dgm:constr type="h" for="ch" forName="bentUpArrow1" refType="h" fact="0.42"/>
              <dgm:constr type="l" for="ch" forName="ParentText" refType="w" fact="0.4316"/>
              <dgm:constr type="t" for="ch" forName="ParentText" refType="h" fact="0"/>
              <dgm:constr type="w" for="ch" forName="ParentText" refType="w" fact="0.5684"/>
              <dgm:constr type="h" for="ch" forName="ParentText" refType="h" fact="0.4949"/>
              <dgm:constr type="l" for="ch" forName="ChildText" refType="w" fact="0"/>
              <dgm:constr type="t" for="ch" forName="ChildText" refType="h" fact="0.05"/>
              <dgm:constr type="w" for="ch" forName="ChildText" refType="w" fact="0.4134"/>
              <dgm:constr type="h" for="ch" forName="ChildText" refType="h" fact="0.4"/>
              <dgm:constr type="l" for="ch" forName="FinalChildText" refType="w" fact="0"/>
              <dgm:constr type="t" for="ch" forName="FinalChildText" refType="h" fact="0.05"/>
              <dgm:constr type="w" for="ch" forName="FinalChildText" refType="w" fact="0.4134"/>
              <dgm:constr type="h" for="ch" forName="FinalChildText" refType="h" fact="0.4"/>
            </dgm:constrLst>
          </dgm:else>
        </dgm:choose>
        <dgm:choose name="Name9">
          <dgm:if name="Name10" axis="followSib" ptType="node" func="cnt" op="gte" val="1">
            <dgm:layoutNode name="bentUpArrow1" styleLbl="alignImgPlace1">
              <dgm:alg type="sp"/>
              <dgm:choose name="Name11">
                <dgm:if name="Name12" func="var" arg="dir" op="equ" val="norm">
                  <dgm:shape xmlns:r="http://schemas.openxmlformats.org/officeDocument/2006/relationships" rot="90" type="bentUpArrow" r:blip="">
                    <dgm:adjLst>
                      <dgm:adj idx="1" val="0.3284"/>
                      <dgm:adj idx="2" val="0.25"/>
                      <dgm:adj idx="3" val="0.3578"/>
                    </dgm:adjLst>
                  </dgm:shape>
                </dgm:if>
                <dgm:else name="Name13">
                  <dgm:shape xmlns:r="http://schemas.openxmlformats.org/officeDocument/2006/relationships" rot="180" type="bentArrow" r:blip="">
                    <dgm:adjLst>
                      <dgm:adj idx="1" val="0.3284"/>
                      <dgm:adj idx="2" val="0.25"/>
                      <dgm:adj idx="3" val="0.3578"/>
                      <dgm:adj idx="4" val="0"/>
                    </dgm:adjLst>
                  </dgm:shape>
                </dgm:else>
              </dgm:choose>
              <dgm:presOf/>
            </dgm:layoutNode>
          </dgm:if>
          <dgm:else name="Name14"/>
        </dgm:choose>
        <dgm:layoutNode name="ParentText" styleLbl="node1">
          <dgm:varLst>
            <dgm:chMax val="1"/>
            <dgm:chPref val="1"/>
            <dgm:bulletEnabled val="1"/>
          </dgm:varLst>
          <dgm:alg type="tx"/>
          <dgm:shape xmlns:r="http://schemas.openxmlformats.org/officeDocument/2006/relationships" type="roundRect" r:blip="">
            <dgm:adjLst>
              <dgm:adj idx="1" val="0.166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15">
          <dgm:if name="Name16" axis="followSib" ptType="node" func="cnt" op="equ" val="0">
            <dgm:choose name="Name17">
              <dgm:if name="Name18" axis="ch" ptType="node" func="cnt" op="gte" val="1">
                <dgm:layoutNode name="Final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9"/>
            </dgm:choose>
          </dgm:if>
          <dgm:else name="Name20">
            <dgm:layoutNode name="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A751DA7-2874-1213-A972-799037FD52FC}"/>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41ACC0E5-58CA-6220-B106-F9030D62679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DCDA22B-4D9C-0B44-A0E7-C089FA75421C}" type="datetimeFigureOut">
              <a:rPr lang="en-US" smtClean="0"/>
              <a:t>11/3/22</a:t>
            </a:fld>
            <a:endParaRPr lang="en-US"/>
          </a:p>
        </p:txBody>
      </p:sp>
      <p:sp>
        <p:nvSpPr>
          <p:cNvPr id="4" name="Footer Placeholder 3">
            <a:extLst>
              <a:ext uri="{FF2B5EF4-FFF2-40B4-BE49-F238E27FC236}">
                <a16:creationId xmlns:a16="http://schemas.microsoft.com/office/drawing/2014/main" id="{E7BA4FAB-6881-8323-0407-4D3232B49A2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814F9D9D-AA8E-2A5B-C578-72FAE25E9CD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D7A86E9-210B-4943-8DAC-5C2D72FBBB55}" type="slidenum">
              <a:rPr lang="en-US" smtClean="0"/>
              <a:t>‹#›</a:t>
            </a:fld>
            <a:endParaRPr lang="en-US"/>
          </a:p>
        </p:txBody>
      </p:sp>
    </p:spTree>
    <p:extLst>
      <p:ext uri="{BB962C8B-B14F-4D97-AF65-F5344CB8AC3E}">
        <p14:creationId xmlns:p14="http://schemas.microsoft.com/office/powerpoint/2010/main" val="257010124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C866F71-EEE8-469E-9DC3-5F10EF053E08}" type="datetimeFigureOut">
              <a:t>11/3/22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5E79B1B-EC0D-4C76-81FD-7AAED1DE532C}" type="slidenum">
              <a:t>‹#›</a:t>
            </a:fld>
            <a:endParaRPr lang="en-US"/>
          </a:p>
        </p:txBody>
      </p:sp>
    </p:spTree>
    <p:extLst>
      <p:ext uri="{BB962C8B-B14F-4D97-AF65-F5344CB8AC3E}">
        <p14:creationId xmlns:p14="http://schemas.microsoft.com/office/powerpoint/2010/main" val="7120394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i="1" dirty="0"/>
              <a:t>Disclaimers: </a:t>
            </a:r>
            <a:endParaRPr lang="en-US" dirty="0"/>
          </a:p>
          <a:p>
            <a:pPr>
              <a:defRPr/>
            </a:pPr>
            <a:r>
              <a:rPr lang="en-US" i="1" dirty="0"/>
              <a:t>- The information, photos, figures and data used are created in the OPERANDUM project, unless another source is mentioned. </a:t>
            </a:r>
            <a:endParaRPr lang="en-US" dirty="0"/>
          </a:p>
          <a:p>
            <a:pPr>
              <a:defRPr/>
            </a:pPr>
            <a:r>
              <a:rPr lang="en-US" i="1" dirty="0"/>
              <a:t>- Editable versions of all training units are available upon request. Please contact OPERANDUM by filling out the contact form on the website: https://</a:t>
            </a:r>
            <a:r>
              <a:rPr lang="en-US" i="1" dirty="0" err="1"/>
              <a:t>www.operandum-project.eu</a:t>
            </a:r>
            <a:r>
              <a:rPr lang="en-US" i="1"/>
              <a:t>/contact/ </a:t>
            </a:r>
          </a:p>
          <a:p>
            <a:endParaRPr lang="en-US" dirty="0"/>
          </a:p>
        </p:txBody>
      </p:sp>
      <p:sp>
        <p:nvSpPr>
          <p:cNvPr id="4" name="Slide Number Placeholder 3"/>
          <p:cNvSpPr>
            <a:spLocks noGrp="1"/>
          </p:cNvSpPr>
          <p:nvPr>
            <p:ph type="sldNum" sz="quarter" idx="5"/>
          </p:nvPr>
        </p:nvSpPr>
        <p:spPr/>
        <p:txBody>
          <a:bodyPr/>
          <a:lstStyle/>
          <a:p>
            <a:fld id="{55E79B1B-EC0D-4C76-81FD-7AAED1DE532C}" type="slidenum">
              <a:rPr lang="en-IE" smtClean="0"/>
              <a:t>1</a:t>
            </a:fld>
            <a:endParaRPr lang="en-IE"/>
          </a:p>
        </p:txBody>
      </p:sp>
    </p:spTree>
    <p:extLst>
      <p:ext uri="{BB962C8B-B14F-4D97-AF65-F5344CB8AC3E}">
        <p14:creationId xmlns:p14="http://schemas.microsoft.com/office/powerpoint/2010/main" val="23772784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altLang="en-US" dirty="0">
                <a:latin typeface="Times New Roman"/>
                <a:cs typeface="Times New Roman"/>
              </a:rPr>
              <a:t>This figure is from the IPCC and it show how risk is composed, the link to socio-economic processes and to the climate and how all this is interlinked.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altLang="en-US" dirty="0">
                <a:latin typeface="Times New Roman"/>
                <a:cs typeface="Times New Roman"/>
              </a:rPr>
              <a:t>Note that this is climate change focused, but many hazards have no connection to climate change (earthquakes, volcanic eruptions, tsunamis, for example) and this needs to be noted.</a:t>
            </a:r>
            <a:endParaRPr lang="en-GB" altLang="en-US" dirty="0">
              <a:latin typeface="Times New Roman" panose="02020603050405020304" pitchFamily="18" charset="0"/>
              <a:cs typeface="Times New Roman"/>
            </a:endParaRPr>
          </a:p>
          <a:p>
            <a:pPr marL="171450" indent="-171450">
              <a:buFont typeface="Arial" panose="020B0604020202020204" pitchFamily="34" charset="0"/>
              <a:buChar char="•"/>
            </a:pPr>
            <a:endParaRPr lang="en-US" i="1" dirty="0">
              <a:cs typeface="Calibri"/>
            </a:endParaRPr>
          </a:p>
        </p:txBody>
      </p:sp>
      <p:sp>
        <p:nvSpPr>
          <p:cNvPr id="4" name="Slide Number Placeholder 3"/>
          <p:cNvSpPr>
            <a:spLocks noGrp="1"/>
          </p:cNvSpPr>
          <p:nvPr>
            <p:ph type="sldNum" sz="quarter" idx="5"/>
          </p:nvPr>
        </p:nvSpPr>
        <p:spPr/>
        <p:txBody>
          <a:bodyPr/>
          <a:lstStyle/>
          <a:p>
            <a:fld id="{55E79B1B-EC0D-4C76-81FD-7AAED1DE532C}" type="slidenum">
              <a:rPr lang="en-US"/>
              <a:t>10</a:t>
            </a:fld>
            <a:endParaRPr lang="en-US"/>
          </a:p>
        </p:txBody>
      </p:sp>
    </p:spTree>
    <p:extLst>
      <p:ext uri="{BB962C8B-B14F-4D97-AF65-F5344CB8AC3E}">
        <p14:creationId xmlns:p14="http://schemas.microsoft.com/office/powerpoint/2010/main" val="24197841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50000"/>
              </a:lnSpc>
              <a:buClr>
                <a:srgbClr val="00A7E2"/>
              </a:buClr>
            </a:pPr>
            <a:r>
              <a:rPr lang="en-IE" sz="1200" dirty="0">
                <a:latin typeface="Lato"/>
                <a:ea typeface="Lato"/>
                <a:cs typeface="Lato"/>
              </a:rPr>
              <a:t>Nature-based Solutions could: </a:t>
            </a:r>
          </a:p>
          <a:p>
            <a:pPr marL="285750" indent="-285750">
              <a:lnSpc>
                <a:spcPct val="150000"/>
              </a:lnSpc>
              <a:buClr>
                <a:srgbClr val="00A7E2"/>
              </a:buClr>
              <a:buFont typeface="Arial"/>
              <a:buChar char="•"/>
            </a:pPr>
            <a:r>
              <a:rPr lang="en-US" sz="1200" dirty="0">
                <a:latin typeface="Lato"/>
                <a:ea typeface="Lato"/>
                <a:cs typeface="Lato"/>
              </a:rPr>
              <a:t>Reduce the magnitude and extent of hazards (e.g., floodplain restoration)</a:t>
            </a:r>
            <a:endParaRPr lang="en-IE" sz="1200" dirty="0">
              <a:latin typeface="Lato"/>
              <a:ea typeface="Lato"/>
              <a:cs typeface="Lato"/>
            </a:endParaRPr>
          </a:p>
          <a:p>
            <a:pPr marL="285750" indent="-285750">
              <a:lnSpc>
                <a:spcPct val="150000"/>
              </a:lnSpc>
              <a:buClr>
                <a:srgbClr val="00A7E2"/>
              </a:buClr>
              <a:buFont typeface="Arial"/>
              <a:buChar char="•"/>
            </a:pPr>
            <a:r>
              <a:rPr lang="en-US" sz="1200" dirty="0">
                <a:latin typeface="Lato"/>
                <a:ea typeface="Lato"/>
                <a:cs typeface="Lato"/>
              </a:rPr>
              <a:t>Reduce the exposure of SESs (e.g., buffer zone with marshes)</a:t>
            </a:r>
            <a:r>
              <a:rPr lang="en-IE" sz="1200" dirty="0">
                <a:latin typeface="Lato"/>
                <a:ea typeface="Lato"/>
                <a:cs typeface="Lato"/>
              </a:rPr>
              <a:t>  </a:t>
            </a:r>
            <a:endParaRPr lang="en-GB" sz="1200" dirty="0">
              <a:latin typeface="Lato"/>
              <a:ea typeface="Lato"/>
              <a:cs typeface="Lato"/>
            </a:endParaRPr>
          </a:p>
          <a:p>
            <a:pPr marL="285750" indent="-285750">
              <a:lnSpc>
                <a:spcPct val="150000"/>
              </a:lnSpc>
              <a:buClr>
                <a:srgbClr val="00A7E2"/>
              </a:buClr>
              <a:buFont typeface="Arial"/>
              <a:buChar char="•"/>
            </a:pPr>
            <a:r>
              <a:rPr lang="en-US" sz="1200" dirty="0">
                <a:latin typeface="Lato"/>
                <a:ea typeface="Lato"/>
                <a:cs typeface="Lato"/>
              </a:rPr>
              <a:t>Reduce vulnerability of SESs (e.g., protected area, afforestation, adaptation policies)</a:t>
            </a:r>
          </a:p>
          <a:p>
            <a:pPr marL="285750" indent="-285750">
              <a:lnSpc>
                <a:spcPct val="150000"/>
              </a:lnSpc>
              <a:buClr>
                <a:srgbClr val="00A7E2"/>
              </a:buClr>
              <a:buFont typeface="Arial,Sans-Serif"/>
              <a:buChar char="•"/>
            </a:pPr>
            <a:endParaRPr lang="en-IE" sz="1200" dirty="0">
              <a:latin typeface="Lato" panose="020F0502020204030203" pitchFamily="34" charset="0"/>
              <a:ea typeface="Lato" panose="020F0502020204030203" pitchFamily="34" charset="0"/>
              <a:cs typeface="Lato" panose="020F0502020204030203" pitchFamily="34" charset="0"/>
            </a:endParaRPr>
          </a:p>
          <a:p>
            <a:endParaRPr lang="en-IE" sz="1200" dirty="0">
              <a:solidFill>
                <a:srgbClr val="000000"/>
              </a:solidFill>
              <a:latin typeface="Lato" panose="020F0502020204030203" pitchFamily="34" charset="0"/>
              <a:ea typeface="Lato" panose="020F0502020204030203" pitchFamily="34" charset="0"/>
              <a:cs typeface="Lato" panose="020F0502020204030203" pitchFamily="34" charset="0"/>
            </a:endParaRPr>
          </a:p>
          <a:p>
            <a:endParaRPr lang="en-IE" sz="1200" b="1" dirty="0">
              <a:solidFill>
                <a:srgbClr val="00A7E2"/>
              </a:solidFill>
              <a:latin typeface="Lato" panose="020F0502020204030203" pitchFamily="34" charset="0"/>
              <a:ea typeface="Lato" panose="020F0502020204030203" pitchFamily="34" charset="0"/>
              <a:cs typeface="Lato" panose="020F0502020204030203" pitchFamily="34" charset="0"/>
            </a:endParaRPr>
          </a:p>
          <a:p>
            <a:endParaRPr lang="en-US" dirty="0">
              <a:cs typeface="Calibri"/>
            </a:endParaRPr>
          </a:p>
        </p:txBody>
      </p:sp>
      <p:sp>
        <p:nvSpPr>
          <p:cNvPr id="4" name="Slide Number Placeholder 3"/>
          <p:cNvSpPr>
            <a:spLocks noGrp="1"/>
          </p:cNvSpPr>
          <p:nvPr>
            <p:ph type="sldNum" sz="quarter" idx="5"/>
          </p:nvPr>
        </p:nvSpPr>
        <p:spPr/>
        <p:txBody>
          <a:bodyPr/>
          <a:lstStyle/>
          <a:p>
            <a:fld id="{55E79B1B-EC0D-4C76-81FD-7AAED1DE532C}" type="slidenum">
              <a:rPr lang="en-US"/>
              <a:t>11</a:t>
            </a:fld>
            <a:endParaRPr lang="en-US"/>
          </a:p>
        </p:txBody>
      </p:sp>
    </p:spTree>
    <p:extLst>
      <p:ext uri="{BB962C8B-B14F-4D97-AF65-F5344CB8AC3E}">
        <p14:creationId xmlns:p14="http://schemas.microsoft.com/office/powerpoint/2010/main" val="38174012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0" dirty="0"/>
              <a:t>There are different types of approaches that can be taken in terms of interventions for natural hazards: grey, natural (green/blue), and hybrid </a:t>
            </a:r>
          </a:p>
          <a:p>
            <a:pPr marL="171450" indent="-171450">
              <a:buFont typeface="Arial" panose="020B0604020202020204" pitchFamily="34" charset="0"/>
              <a:buChar char="•"/>
            </a:pPr>
            <a:r>
              <a:rPr lang="en-US" i="0" dirty="0"/>
              <a:t>This slide </a:t>
            </a:r>
            <a:r>
              <a:rPr lang="en-US" i="0" dirty="0" err="1"/>
              <a:t>summarises</a:t>
            </a:r>
            <a:r>
              <a:rPr lang="en-US" i="0" dirty="0"/>
              <a:t> some of the advantages why green/blue and hybrid solutions may have over gray approaches. </a:t>
            </a:r>
          </a:p>
          <a:p>
            <a:pPr marL="628650" lvl="1" indent="-171450">
              <a:buFont typeface="Arial" panose="020B0604020202020204" pitchFamily="34" charset="0"/>
              <a:buChar char="•"/>
            </a:pPr>
            <a:r>
              <a:rPr lang="en-US" i="1" dirty="0"/>
              <a:t>See slide</a:t>
            </a:r>
          </a:p>
          <a:p>
            <a:pPr marL="171450" indent="-171450">
              <a:buFont typeface="Arial" panose="020B0604020202020204" pitchFamily="34" charset="0"/>
              <a:buChar char="•"/>
            </a:pPr>
            <a:r>
              <a:rPr lang="en-US" i="0" dirty="0"/>
              <a:t>Of course, decisions on DRR solutions need to be done individually to each case.</a:t>
            </a:r>
          </a:p>
          <a:p>
            <a:endParaRPr lang="en-US" dirty="0">
              <a:cs typeface="Calibri"/>
            </a:endParaRPr>
          </a:p>
          <a:p>
            <a:endParaRPr lang="en-US" dirty="0">
              <a:cs typeface="Calibri"/>
            </a:endParaRPr>
          </a:p>
          <a:p>
            <a:endParaRPr lang="en-US" dirty="0">
              <a:cs typeface="Calibri"/>
            </a:endParaRPr>
          </a:p>
          <a:p>
            <a:endParaRPr lang="en-US" dirty="0">
              <a:cs typeface="Calibri"/>
            </a:endParaRPr>
          </a:p>
        </p:txBody>
      </p:sp>
      <p:sp>
        <p:nvSpPr>
          <p:cNvPr id="4" name="Slide Number Placeholder 3"/>
          <p:cNvSpPr>
            <a:spLocks noGrp="1"/>
          </p:cNvSpPr>
          <p:nvPr>
            <p:ph type="sldNum" sz="quarter" idx="5"/>
          </p:nvPr>
        </p:nvSpPr>
        <p:spPr/>
        <p:txBody>
          <a:bodyPr/>
          <a:lstStyle/>
          <a:p>
            <a:fld id="{55E79B1B-EC0D-4C76-81FD-7AAED1DE532C}" type="slidenum">
              <a:rPr lang="en-US"/>
              <a:t>12</a:t>
            </a:fld>
            <a:endParaRPr lang="en-US"/>
          </a:p>
        </p:txBody>
      </p:sp>
    </p:spTree>
    <p:extLst>
      <p:ext uri="{BB962C8B-B14F-4D97-AF65-F5344CB8AC3E}">
        <p14:creationId xmlns:p14="http://schemas.microsoft.com/office/powerpoint/2010/main" val="10815003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latin typeface="Lato" panose="020F0502020204030203" pitchFamily="34" charset="0"/>
                <a:ea typeface="Lato" panose="020F0502020204030203" pitchFamily="34" charset="0"/>
                <a:cs typeface="Lato" panose="020F0502020204030203" pitchFamily="34" charset="0"/>
              </a:rPr>
              <a:t>When the aim is to </a:t>
            </a:r>
            <a:r>
              <a:rPr lang="en-GB" sz="1200" b="0" dirty="0">
                <a:solidFill>
                  <a:schemeClr val="bg1"/>
                </a:solidFill>
                <a:latin typeface="Lato" panose="020F0502020204030203" pitchFamily="34" charset="0"/>
                <a:ea typeface="Lato" panose="020F0502020204030203" pitchFamily="34" charset="0"/>
                <a:cs typeface="Lato" panose="020F0502020204030203" pitchFamily="34" charset="0"/>
              </a:rPr>
              <a:t>protect from natural hazards, these 3 approaches could look like this (see slide)</a:t>
            </a:r>
          </a:p>
          <a:p>
            <a:endParaRPr lang="en-GB" sz="1200" b="0" dirty="0">
              <a:solidFill>
                <a:schemeClr val="bg1"/>
              </a:solidFill>
              <a:latin typeface="Lato" panose="020F0502020204030203" pitchFamily="34" charset="0"/>
              <a:ea typeface="Lato" panose="020F0502020204030203" pitchFamily="34" charset="0"/>
              <a:cs typeface="Lato" panose="020F0502020204030203" pitchFamily="34" charset="0"/>
            </a:endParaRPr>
          </a:p>
          <a:p>
            <a:endParaRPr lang="en-US" b="0" dirty="0">
              <a:latin typeface="Lato" panose="020F0502020204030203" pitchFamily="34" charset="0"/>
              <a:ea typeface="Lato" panose="020F0502020204030203" pitchFamily="34" charset="0"/>
              <a:cs typeface="Lato" panose="020F0502020204030203" pitchFamily="34" charset="0"/>
            </a:endParaRPr>
          </a:p>
        </p:txBody>
      </p:sp>
      <p:sp>
        <p:nvSpPr>
          <p:cNvPr id="4" name="Slide Number Placeholder 3"/>
          <p:cNvSpPr>
            <a:spLocks noGrp="1"/>
          </p:cNvSpPr>
          <p:nvPr>
            <p:ph type="sldNum" sz="quarter" idx="5"/>
          </p:nvPr>
        </p:nvSpPr>
        <p:spPr/>
        <p:txBody>
          <a:bodyPr/>
          <a:lstStyle/>
          <a:p>
            <a:fld id="{55E79B1B-EC0D-4C76-81FD-7AAED1DE532C}" type="slidenum">
              <a:rPr lang="en-US"/>
              <a:t>13</a:t>
            </a:fld>
            <a:endParaRPr lang="en-US"/>
          </a:p>
        </p:txBody>
      </p:sp>
    </p:spTree>
    <p:extLst>
      <p:ext uri="{BB962C8B-B14F-4D97-AF65-F5344CB8AC3E}">
        <p14:creationId xmlns:p14="http://schemas.microsoft.com/office/powerpoint/2010/main" val="25479187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sz="1200" b="0" dirty="0">
                <a:solidFill>
                  <a:schemeClr val="bg1"/>
                </a:solidFill>
                <a:latin typeface="Lato"/>
                <a:ea typeface="Lato"/>
                <a:cs typeface="Lato"/>
              </a:rPr>
              <a:t>When conserving or restoring natural features, a natural approach is often used (green/blue) approach</a:t>
            </a:r>
          </a:p>
          <a:p>
            <a:pPr marL="171450" indent="-171450">
              <a:buFont typeface="Arial" panose="020B0604020202020204" pitchFamily="34" charset="0"/>
              <a:buChar char="•"/>
            </a:pPr>
            <a:r>
              <a:rPr lang="en-GB" sz="1200" b="0" dirty="0">
                <a:solidFill>
                  <a:schemeClr val="bg1"/>
                </a:solidFill>
                <a:latin typeface="Lato"/>
                <a:ea typeface="Lato"/>
                <a:cs typeface="Lato"/>
              </a:rPr>
              <a:t>For example: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dirty="0">
                <a:latin typeface="Lato"/>
                <a:ea typeface="Lato"/>
                <a:cs typeface="Lato"/>
              </a:rPr>
              <a:t>Artificial sand dune, </a:t>
            </a:r>
            <a:r>
              <a:rPr lang="en-GB" sz="1200" b="0" dirty="0" err="1">
                <a:latin typeface="Lato"/>
                <a:ea typeface="Lato"/>
                <a:cs typeface="Lato"/>
              </a:rPr>
              <a:t>Bellochio</a:t>
            </a:r>
            <a:r>
              <a:rPr lang="en-GB" sz="1200" b="0" dirty="0">
                <a:latin typeface="Lato"/>
                <a:ea typeface="Lato"/>
                <a:cs typeface="Lato"/>
              </a:rPr>
              <a:t> Beach, Italy</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dirty="0" err="1">
                <a:latin typeface="Lato" panose="020F0502020204030203" pitchFamily="34" charset="0"/>
                <a:ea typeface="Lato" panose="020F0502020204030203" pitchFamily="34" charset="0"/>
                <a:cs typeface="Lato" panose="020F0502020204030203" pitchFamily="34" charset="0"/>
              </a:rPr>
              <a:t>Guincho-Cresmina</a:t>
            </a:r>
            <a:r>
              <a:rPr lang="en-GB" b="0" dirty="0">
                <a:latin typeface="Lato" panose="020F0502020204030203" pitchFamily="34" charset="0"/>
                <a:ea typeface="Lato" panose="020F0502020204030203" pitchFamily="34" charset="0"/>
                <a:cs typeface="Lato" panose="020F0502020204030203" pitchFamily="34" charset="0"/>
              </a:rPr>
              <a:t> Dune System, Portugal</a:t>
            </a:r>
          </a:p>
          <a:p>
            <a:endParaRPr lang="en-GB" sz="1200" b="1" dirty="0">
              <a:solidFill>
                <a:schemeClr val="bg1"/>
              </a:solidFill>
              <a:latin typeface="Lato"/>
              <a:ea typeface="Lato"/>
              <a:cs typeface="Lato"/>
            </a:endParaRPr>
          </a:p>
          <a:p>
            <a:endParaRPr lang="en-GB" sz="1200" b="1" dirty="0">
              <a:solidFill>
                <a:schemeClr val="bg1"/>
              </a:solidFill>
              <a:latin typeface="Lato"/>
              <a:ea typeface="Lato"/>
              <a:cs typeface="Lato"/>
            </a:endParaRPr>
          </a:p>
          <a:p>
            <a:endParaRPr lang="en-GB" sz="1200" b="1" dirty="0">
              <a:solidFill>
                <a:schemeClr val="bg1"/>
              </a:solidFill>
              <a:latin typeface="Lato"/>
              <a:ea typeface="Lato"/>
              <a:cs typeface="Lato"/>
            </a:endParaRPr>
          </a:p>
          <a:p>
            <a:endParaRPr lang="en-US" dirty="0">
              <a:cs typeface="Calibri"/>
            </a:endParaRPr>
          </a:p>
        </p:txBody>
      </p:sp>
      <p:sp>
        <p:nvSpPr>
          <p:cNvPr id="4" name="Slide Number Placeholder 3"/>
          <p:cNvSpPr>
            <a:spLocks noGrp="1"/>
          </p:cNvSpPr>
          <p:nvPr>
            <p:ph type="sldNum" sz="quarter" idx="5"/>
          </p:nvPr>
        </p:nvSpPr>
        <p:spPr/>
        <p:txBody>
          <a:bodyPr/>
          <a:lstStyle/>
          <a:p>
            <a:fld id="{55E79B1B-EC0D-4C76-81FD-7AAED1DE532C}" type="slidenum">
              <a:rPr lang="en-US"/>
              <a:t>14</a:t>
            </a:fld>
            <a:endParaRPr lang="en-US"/>
          </a:p>
        </p:txBody>
      </p:sp>
    </p:spTree>
    <p:extLst>
      <p:ext uri="{BB962C8B-B14F-4D97-AF65-F5344CB8AC3E}">
        <p14:creationId xmlns:p14="http://schemas.microsoft.com/office/powerpoint/2010/main" val="22428795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sz="1200" b="0" dirty="0">
                <a:solidFill>
                  <a:schemeClr val="bg1"/>
                </a:solidFill>
                <a:latin typeface="Lato"/>
                <a:ea typeface="Lato"/>
                <a:cs typeface="Lato"/>
              </a:rPr>
              <a:t>When creating natural features in urban environments, a natural approach  (green/blue) is often used in combination with grey elements – these are hybrid approaches</a:t>
            </a:r>
          </a:p>
          <a:p>
            <a:pPr marL="171450" indent="-171450">
              <a:buFont typeface="Arial" panose="020B0604020202020204" pitchFamily="34" charset="0"/>
              <a:buChar char="•"/>
            </a:pPr>
            <a:r>
              <a:rPr lang="en-GB" sz="1200" b="0" dirty="0">
                <a:solidFill>
                  <a:schemeClr val="bg1"/>
                </a:solidFill>
                <a:latin typeface="Lato"/>
                <a:ea typeface="Lato"/>
                <a:cs typeface="Lato"/>
              </a:rPr>
              <a:t>For example: </a:t>
            </a:r>
          </a:p>
          <a:p>
            <a:pPr marL="628650" lvl="1" indent="-171450">
              <a:buFont typeface="Arial" panose="020B0604020202020204" pitchFamily="34" charset="0"/>
              <a:buChar char="•"/>
            </a:pPr>
            <a:r>
              <a:rPr lang="en-GB" sz="1200" b="0" dirty="0">
                <a:solidFill>
                  <a:schemeClr val="bg1"/>
                </a:solidFill>
                <a:latin typeface="Lato"/>
                <a:ea typeface="Lato"/>
                <a:cs typeface="Lato"/>
              </a:rPr>
              <a:t>Urban vegetation</a:t>
            </a:r>
          </a:p>
          <a:p>
            <a:pPr marL="628650" lvl="1" indent="-171450">
              <a:buFont typeface="Arial" panose="020B0604020202020204" pitchFamily="34" charset="0"/>
              <a:buChar char="•"/>
            </a:pPr>
            <a:r>
              <a:rPr lang="en-GB" sz="1200" b="0" dirty="0">
                <a:solidFill>
                  <a:schemeClr val="bg1"/>
                </a:solidFill>
                <a:latin typeface="Lato"/>
                <a:ea typeface="Lato"/>
                <a:cs typeface="Lato"/>
              </a:rPr>
              <a:t>Transformation of urban parks</a:t>
            </a:r>
          </a:p>
          <a:p>
            <a:pPr marL="1085850" lvl="2" indent="-171450">
              <a:buFont typeface="Arial" panose="020B0604020202020204" pitchFamily="34" charset="0"/>
              <a:buChar char="•"/>
            </a:pPr>
            <a:r>
              <a:rPr lang="en-US" dirty="0">
                <a:cs typeface="Calibri"/>
              </a:rPr>
              <a:t>The river is given more space to meander </a:t>
            </a:r>
          </a:p>
          <a:p>
            <a:pPr marL="1085850" lvl="2" indent="-171450">
              <a:buFont typeface="Arial" panose="020B0604020202020204" pitchFamily="34" charset="0"/>
              <a:buChar char="•"/>
            </a:pPr>
            <a:r>
              <a:rPr lang="en-US" dirty="0">
                <a:cs typeface="Calibri"/>
              </a:rPr>
              <a:t>Flooding can now take place in the park and minimizes impact on inhabited areas</a:t>
            </a:r>
          </a:p>
          <a:p>
            <a:endParaRPr lang="en-US" dirty="0">
              <a:cs typeface="Calibri"/>
            </a:endParaRPr>
          </a:p>
        </p:txBody>
      </p:sp>
      <p:sp>
        <p:nvSpPr>
          <p:cNvPr id="4" name="Slide Number Placeholder 3"/>
          <p:cNvSpPr>
            <a:spLocks noGrp="1"/>
          </p:cNvSpPr>
          <p:nvPr>
            <p:ph type="sldNum" sz="quarter" idx="5"/>
          </p:nvPr>
        </p:nvSpPr>
        <p:spPr/>
        <p:txBody>
          <a:bodyPr/>
          <a:lstStyle/>
          <a:p>
            <a:fld id="{55E79B1B-EC0D-4C76-81FD-7AAED1DE532C}" type="slidenum">
              <a:rPr lang="en-US"/>
              <a:t>15</a:t>
            </a:fld>
            <a:endParaRPr lang="en-US"/>
          </a:p>
        </p:txBody>
      </p:sp>
    </p:spTree>
    <p:extLst>
      <p:ext uri="{BB962C8B-B14F-4D97-AF65-F5344CB8AC3E}">
        <p14:creationId xmlns:p14="http://schemas.microsoft.com/office/powerpoint/2010/main" val="13625046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0" dirty="0">
                <a:ea typeface="Calibri"/>
                <a:cs typeface="Calibri"/>
              </a:rPr>
              <a:t>This figure shows risk levels on the y axis and time on the x axis. The aim of an </a:t>
            </a:r>
            <a:r>
              <a:rPr lang="en-US" i="0" dirty="0" err="1">
                <a:ea typeface="Calibri"/>
                <a:cs typeface="Calibri"/>
              </a:rPr>
              <a:t>NbS</a:t>
            </a:r>
            <a:r>
              <a:rPr lang="en-US" i="0" dirty="0">
                <a:ea typeface="Calibri"/>
                <a:cs typeface="Calibri"/>
              </a:rPr>
              <a:t> is to reduce risk to a given level (horizontal dashed line called "Max DRR capacity of </a:t>
            </a:r>
            <a:r>
              <a:rPr lang="en-US" i="0" dirty="0" err="1">
                <a:ea typeface="Calibri"/>
                <a:cs typeface="Calibri"/>
              </a:rPr>
              <a:t>NbS</a:t>
            </a:r>
            <a:r>
              <a:rPr lang="en-US" i="0" dirty="0">
                <a:ea typeface="Calibri"/>
                <a:cs typeface="Calibri"/>
              </a:rPr>
              <a:t>").</a:t>
            </a:r>
            <a:endParaRPr lang="en-US" i="0" dirty="0">
              <a:cs typeface="Calibri"/>
            </a:endParaRPr>
          </a:p>
          <a:p>
            <a:pPr marL="171450" indent="-171450">
              <a:buFont typeface="Arial" panose="020B0604020202020204" pitchFamily="34" charset="0"/>
              <a:buChar char="•"/>
            </a:pPr>
            <a:r>
              <a:rPr lang="en-US" i="0" dirty="0">
                <a:cs typeface="Calibri"/>
              </a:rPr>
              <a:t>During the planning phase, there will obviously be no risk reduction. Once the </a:t>
            </a:r>
            <a:r>
              <a:rPr lang="en-US" i="0" dirty="0" err="1">
                <a:cs typeface="Calibri"/>
              </a:rPr>
              <a:t>NbS</a:t>
            </a:r>
            <a:r>
              <a:rPr lang="en-US" i="0" dirty="0">
                <a:cs typeface="Calibri"/>
              </a:rPr>
              <a:t> is implemented and depending on the nature of the NBS, risk will start reducing, first slowly, then more rapidly until it reaches full maturity and max DRR capacity. This is one of the factors that has to be considered when developing </a:t>
            </a:r>
            <a:r>
              <a:rPr lang="en-US" i="0" dirty="0" err="1">
                <a:cs typeface="Calibri"/>
              </a:rPr>
              <a:t>NbS</a:t>
            </a:r>
            <a:r>
              <a:rPr lang="en-US" i="0" dirty="0">
                <a:cs typeface="Calibri"/>
              </a:rPr>
              <a:t>, i.e. the time lag that might be much reduced with e.g. engineered structures.</a:t>
            </a:r>
          </a:p>
          <a:p>
            <a:pPr marL="171450" indent="-171450">
              <a:buFont typeface="Arial" panose="020B0604020202020204" pitchFamily="34" charset="0"/>
              <a:buChar char="•"/>
            </a:pPr>
            <a:r>
              <a:rPr lang="en-US" i="0" dirty="0">
                <a:cs typeface="Calibri"/>
              </a:rPr>
              <a:t>The oscillations can be due to shorter term variability in the capacity of the </a:t>
            </a:r>
            <a:r>
              <a:rPr lang="en-US" i="0" dirty="0" err="1">
                <a:cs typeface="Calibri"/>
              </a:rPr>
              <a:t>NbS</a:t>
            </a:r>
            <a:r>
              <a:rPr lang="en-US" i="0" dirty="0">
                <a:cs typeface="Calibri"/>
              </a:rPr>
              <a:t> to reduce risks. For example, in temperate climate, vegetation cover may be less in winter and trees might also lose their leaves.</a:t>
            </a:r>
          </a:p>
          <a:p>
            <a:pPr marL="171450" indent="-171450">
              <a:buFont typeface="Arial" panose="020B0604020202020204" pitchFamily="34" charset="0"/>
              <a:buChar char="•"/>
            </a:pPr>
            <a:r>
              <a:rPr lang="en-US" i="0" dirty="0">
                <a:cs typeface="Calibri"/>
              </a:rPr>
              <a:t>The two tail-ends of the graph show that with sustained monitoring and maintenance of the </a:t>
            </a:r>
            <a:r>
              <a:rPr lang="en-US" i="0" dirty="0" err="1">
                <a:cs typeface="Calibri"/>
              </a:rPr>
              <a:t>NbS</a:t>
            </a:r>
            <a:r>
              <a:rPr lang="en-US" i="0" dirty="0">
                <a:cs typeface="Calibri"/>
              </a:rPr>
              <a:t> with can keep the Max DRR function but without it, the </a:t>
            </a:r>
            <a:r>
              <a:rPr lang="en-US" i="0" dirty="0" err="1">
                <a:cs typeface="Calibri"/>
              </a:rPr>
              <a:t>NbS</a:t>
            </a:r>
            <a:r>
              <a:rPr lang="en-US" i="0" dirty="0">
                <a:cs typeface="Calibri"/>
              </a:rPr>
              <a:t> performance might degrade and cause problems in terms of DRR function.</a:t>
            </a:r>
          </a:p>
        </p:txBody>
      </p:sp>
      <p:sp>
        <p:nvSpPr>
          <p:cNvPr id="4" name="Slide Number Placeholder 3"/>
          <p:cNvSpPr>
            <a:spLocks noGrp="1"/>
          </p:cNvSpPr>
          <p:nvPr>
            <p:ph type="sldNum" sz="quarter" idx="5"/>
          </p:nvPr>
        </p:nvSpPr>
        <p:spPr/>
        <p:txBody>
          <a:bodyPr/>
          <a:lstStyle/>
          <a:p>
            <a:fld id="{55E79B1B-EC0D-4C76-81FD-7AAED1DE532C}" type="slidenum">
              <a:rPr lang="en-US"/>
              <a:t>16</a:t>
            </a:fld>
            <a:endParaRPr lang="en-US"/>
          </a:p>
        </p:txBody>
      </p:sp>
    </p:spTree>
    <p:extLst>
      <p:ext uri="{BB962C8B-B14F-4D97-AF65-F5344CB8AC3E}">
        <p14:creationId xmlns:p14="http://schemas.microsoft.com/office/powerpoint/2010/main" val="41006401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indent="-457200">
              <a:buFont typeface="+mj-lt"/>
              <a:buAutoNum type="arabicParenR"/>
            </a:pPr>
            <a:r>
              <a:rPr lang="en-GB" sz="2000" dirty="0">
                <a:solidFill>
                  <a:schemeClr val="bg1"/>
                </a:solidFill>
                <a:latin typeface="Lato"/>
                <a:ea typeface="Lato"/>
                <a:cs typeface="Lato"/>
              </a:rPr>
              <a:t>Social-ecological Systems (SES) are complex systems of people and nature, emphasizing that humans must be seen as a part of, not apart from, nature.</a:t>
            </a:r>
          </a:p>
          <a:p>
            <a:pPr marL="457200" indent="-457200">
              <a:buFont typeface="+mj-lt"/>
              <a:buAutoNum type="arabicParenR"/>
            </a:pPr>
            <a:endParaRPr lang="en-GB" sz="2000" dirty="0">
              <a:solidFill>
                <a:schemeClr val="bg1"/>
              </a:solidFill>
              <a:latin typeface="Lato"/>
              <a:ea typeface="Lato"/>
              <a:cs typeface="Lato"/>
            </a:endParaRPr>
          </a:p>
          <a:p>
            <a:pPr marL="457200" indent="-457200">
              <a:buFont typeface="+mj-lt"/>
              <a:buAutoNum type="arabicParenR"/>
            </a:pPr>
            <a:r>
              <a:rPr lang="en-GB" sz="2000" dirty="0">
                <a:solidFill>
                  <a:schemeClr val="bg1"/>
                </a:solidFill>
                <a:latin typeface="Lato"/>
                <a:ea typeface="Lato"/>
                <a:cs typeface="Lato"/>
              </a:rPr>
              <a:t>Risks are the potential for adverse consequences resulting from the interaction of one or multiple (socio-) </a:t>
            </a:r>
            <a:r>
              <a:rPr lang="en-GB" sz="2000" b="1" dirty="0">
                <a:solidFill>
                  <a:schemeClr val="bg1"/>
                </a:solidFill>
                <a:latin typeface="Lato"/>
                <a:ea typeface="Lato"/>
                <a:cs typeface="Lato"/>
              </a:rPr>
              <a:t>natural</a:t>
            </a:r>
            <a:r>
              <a:rPr lang="en-GB" sz="2000" dirty="0">
                <a:solidFill>
                  <a:schemeClr val="bg1"/>
                </a:solidFill>
                <a:latin typeface="Lato"/>
                <a:ea typeface="Lato"/>
                <a:cs typeface="Lato"/>
              </a:rPr>
              <a:t> </a:t>
            </a:r>
            <a:r>
              <a:rPr lang="en-GB" sz="2000" b="1" dirty="0">
                <a:solidFill>
                  <a:schemeClr val="bg1"/>
                </a:solidFill>
                <a:latin typeface="Lato"/>
                <a:ea typeface="Lato"/>
                <a:cs typeface="Lato"/>
              </a:rPr>
              <a:t>hazards</a:t>
            </a:r>
            <a:r>
              <a:rPr lang="en-GB" sz="2000" dirty="0">
                <a:solidFill>
                  <a:schemeClr val="bg1"/>
                </a:solidFill>
                <a:latin typeface="Lato"/>
                <a:ea typeface="Lato"/>
                <a:cs typeface="Lato"/>
              </a:rPr>
              <a:t> with </a:t>
            </a:r>
            <a:r>
              <a:rPr lang="en-GB" sz="2000" b="1" dirty="0">
                <a:solidFill>
                  <a:schemeClr val="bg1"/>
                </a:solidFill>
                <a:latin typeface="Lato"/>
                <a:ea typeface="Lato"/>
                <a:cs typeface="Lato"/>
              </a:rPr>
              <a:t>vulnerable elements </a:t>
            </a:r>
            <a:r>
              <a:rPr lang="en-GB" sz="2000" dirty="0">
                <a:solidFill>
                  <a:schemeClr val="bg1"/>
                </a:solidFill>
                <a:latin typeface="Lato"/>
                <a:ea typeface="Lato"/>
                <a:cs typeface="Lato"/>
              </a:rPr>
              <a:t>of the SES (Social, Environmental, Economic, Institutional) </a:t>
            </a:r>
            <a:r>
              <a:rPr lang="en-GB" sz="2000" b="1" dirty="0">
                <a:solidFill>
                  <a:schemeClr val="bg1"/>
                </a:solidFill>
                <a:latin typeface="Lato"/>
                <a:ea typeface="Lato"/>
                <a:cs typeface="Lato"/>
              </a:rPr>
              <a:t>exposed</a:t>
            </a:r>
            <a:r>
              <a:rPr lang="en-GB" sz="2000" dirty="0">
                <a:solidFill>
                  <a:schemeClr val="bg1"/>
                </a:solidFill>
                <a:latin typeface="Lato"/>
                <a:ea typeface="Lato"/>
                <a:cs typeface="Lato"/>
              </a:rPr>
              <a:t> to these hazards. Impacts are the consequences of realized risks on natural and human systems. </a:t>
            </a:r>
            <a:br>
              <a:rPr lang="en-GB" sz="2000" dirty="0">
                <a:solidFill>
                  <a:schemeClr val="bg1"/>
                </a:solidFill>
                <a:latin typeface="Lato"/>
                <a:ea typeface="Lato"/>
                <a:cs typeface="Lato"/>
              </a:rPr>
            </a:br>
            <a:endParaRPr lang="en-GB" sz="2000" dirty="0">
              <a:solidFill>
                <a:schemeClr val="bg1"/>
              </a:solidFill>
              <a:latin typeface="Lato"/>
              <a:ea typeface="Lato"/>
              <a:cs typeface="Lato"/>
            </a:endParaRPr>
          </a:p>
          <a:p>
            <a:pPr marL="457200" indent="-457200">
              <a:buFont typeface="+mj-lt"/>
              <a:buAutoNum type="arabicParenR"/>
            </a:pPr>
            <a:r>
              <a:rPr lang="en-GB" sz="2000" dirty="0">
                <a:solidFill>
                  <a:schemeClr val="bg1"/>
                </a:solidFill>
                <a:latin typeface="Lato"/>
                <a:ea typeface="Lato"/>
                <a:cs typeface="Lato"/>
              </a:rPr>
              <a:t>Nature-based Solutions for hydro-meteorological hazards can decrease intensity and frequency of hazards, thus, lowering probability of realisation of risks, by:</a:t>
            </a:r>
          </a:p>
          <a:p>
            <a:pPr marL="914400" lvl="1" indent="-457200">
              <a:buFont typeface="Arial" panose="020B0604020202020204" pitchFamily="34" charset="0"/>
              <a:buChar char="•"/>
            </a:pPr>
            <a:r>
              <a:rPr lang="en-GB" sz="2000" dirty="0">
                <a:solidFill>
                  <a:schemeClr val="bg1"/>
                </a:solidFill>
                <a:latin typeface="Lato"/>
                <a:ea typeface="Lato"/>
                <a:cs typeface="Lato"/>
              </a:rPr>
              <a:t>Protection from natural hazards</a:t>
            </a:r>
          </a:p>
          <a:p>
            <a:pPr marL="914400" lvl="1" indent="-457200">
              <a:buFont typeface="Arial" panose="020B0604020202020204" pitchFamily="34" charset="0"/>
              <a:buChar char="•"/>
            </a:pPr>
            <a:r>
              <a:rPr lang="en-GB" sz="2000" dirty="0">
                <a:solidFill>
                  <a:schemeClr val="bg1"/>
                </a:solidFill>
                <a:latin typeface="Lato"/>
                <a:ea typeface="Lato"/>
                <a:cs typeface="Lato"/>
              </a:rPr>
              <a:t>Conserving or restoring natural features</a:t>
            </a:r>
          </a:p>
          <a:p>
            <a:pPr marL="914400" lvl="1" indent="-457200">
              <a:buFont typeface="Arial" panose="020B0604020202020204" pitchFamily="34" charset="0"/>
              <a:buChar char="•"/>
            </a:pPr>
            <a:r>
              <a:rPr lang="en-GB" sz="2000" dirty="0">
                <a:solidFill>
                  <a:schemeClr val="bg1"/>
                </a:solidFill>
                <a:latin typeface="Lato"/>
                <a:ea typeface="Lato"/>
                <a:cs typeface="Lato"/>
              </a:rPr>
              <a:t>Creating natural features</a:t>
            </a:r>
          </a:p>
          <a:p>
            <a:pPr marL="457200" indent="-457200">
              <a:buFont typeface="+mj-lt"/>
              <a:buAutoNum type="arabicParenR"/>
            </a:pPr>
            <a:endParaRPr lang="en-GB" sz="2000" dirty="0">
              <a:solidFill>
                <a:schemeClr val="bg1"/>
              </a:solidFill>
              <a:latin typeface="Lato"/>
              <a:ea typeface="Lato"/>
              <a:cs typeface="Lato"/>
            </a:endParaRPr>
          </a:p>
          <a:p>
            <a:pPr marL="457200" indent="-457200">
              <a:buFont typeface="+mj-lt"/>
              <a:buAutoNum type="arabicParenR"/>
            </a:pPr>
            <a:endParaRPr lang="en-GB" sz="2000" dirty="0">
              <a:solidFill>
                <a:schemeClr val="bg1"/>
              </a:solidFill>
              <a:latin typeface="Lato"/>
              <a:ea typeface="Lato"/>
              <a:cs typeface="Lato"/>
            </a:endParaRPr>
          </a:p>
          <a:p>
            <a:pPr marL="457200" indent="-457200">
              <a:buFont typeface="+mj-lt"/>
              <a:buAutoNum type="arabicParenR"/>
            </a:pPr>
            <a:endParaRPr lang="en-GB" sz="3200" dirty="0">
              <a:solidFill>
                <a:schemeClr val="bg1"/>
              </a:solidFill>
              <a:latin typeface="Lato" panose="020F0502020204030203" pitchFamily="34" charset="0"/>
              <a:ea typeface="Lato" panose="020F0502020204030203" pitchFamily="34" charset="0"/>
              <a:cs typeface="Lato" panose="020F0502020204030203" pitchFamily="34" charset="0"/>
            </a:endParaRPr>
          </a:p>
          <a:p>
            <a:endParaRPr lang="en-GB" sz="3200" dirty="0">
              <a:solidFill>
                <a:schemeClr val="bg1"/>
              </a:solidFill>
              <a:latin typeface="Lato" panose="020F0502020204030203" pitchFamily="34" charset="0"/>
              <a:ea typeface="Lato" panose="020F0502020204030203" pitchFamily="34" charset="0"/>
              <a:cs typeface="Lato" panose="020F0502020204030203" pitchFamily="34" charset="0"/>
            </a:endParaRPr>
          </a:p>
          <a:p>
            <a:endParaRPr lang="en-US" dirty="0"/>
          </a:p>
        </p:txBody>
      </p:sp>
      <p:sp>
        <p:nvSpPr>
          <p:cNvPr id="4" name="Slide Number Placeholder 3"/>
          <p:cNvSpPr>
            <a:spLocks noGrp="1"/>
          </p:cNvSpPr>
          <p:nvPr>
            <p:ph type="sldNum" sz="quarter" idx="5"/>
          </p:nvPr>
        </p:nvSpPr>
        <p:spPr/>
        <p:txBody>
          <a:bodyPr/>
          <a:lstStyle/>
          <a:p>
            <a:fld id="{55E79B1B-EC0D-4C76-81FD-7AAED1DE532C}" type="slidenum">
              <a:rPr lang="en-IE" smtClean="0"/>
              <a:t>17</a:t>
            </a:fld>
            <a:endParaRPr lang="en-IE"/>
          </a:p>
        </p:txBody>
      </p:sp>
    </p:spTree>
    <p:extLst>
      <p:ext uri="{BB962C8B-B14F-4D97-AF65-F5344CB8AC3E}">
        <p14:creationId xmlns:p14="http://schemas.microsoft.com/office/powerpoint/2010/main" val="8514205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nSpc>
                <a:spcPct val="150000"/>
              </a:lnSpc>
              <a:buFont typeface="Arial" panose="020B0604020202020204" pitchFamily="34" charset="0"/>
              <a:buChar char="•"/>
            </a:pPr>
            <a:r>
              <a:rPr lang="en-IE" sz="1200" dirty="0">
                <a:latin typeface="Lato"/>
                <a:ea typeface="Lato"/>
                <a:cs typeface="Lato"/>
              </a:rPr>
              <a:t>A conceptual framework for vulnerability and risk (V&amp;R) assessment of SES in the co</a:t>
            </a:r>
            <a:r>
              <a:rPr lang="en-IE" sz="1200" dirty="0">
                <a:latin typeface="Lato"/>
                <a:ea typeface="+mn-lt"/>
                <a:cs typeface="+mn-lt"/>
              </a:rPr>
              <a:t>ntext of </a:t>
            </a:r>
            <a:r>
              <a:rPr lang="en-IE" sz="1200" dirty="0" err="1">
                <a:latin typeface="Lato"/>
                <a:ea typeface="+mn-lt"/>
                <a:cs typeface="+mn-lt"/>
              </a:rPr>
              <a:t>NbS</a:t>
            </a:r>
            <a:r>
              <a:rPr lang="en-IE" sz="1200" dirty="0">
                <a:latin typeface="Lato"/>
                <a:ea typeface="+mn-lt"/>
                <a:cs typeface="+mn-lt"/>
              </a:rPr>
              <a:t> was developed, by:</a:t>
            </a:r>
          </a:p>
          <a:p>
            <a:pPr marL="628650" lvl="1" indent="-171450">
              <a:lnSpc>
                <a:spcPct val="150000"/>
              </a:lnSpc>
              <a:buFont typeface="Arial" panose="020B0604020202020204" pitchFamily="34" charset="0"/>
              <a:buChar char="•"/>
            </a:pPr>
            <a:r>
              <a:rPr lang="en-IE" sz="1200" dirty="0">
                <a:latin typeface="Lato"/>
                <a:ea typeface="+mn-lt"/>
                <a:cs typeface="+mn-lt"/>
              </a:rPr>
              <a:t>Considering past studies, through a literature review</a:t>
            </a:r>
          </a:p>
          <a:p>
            <a:pPr marL="628650" lvl="1" indent="-171450">
              <a:lnSpc>
                <a:spcPct val="150000"/>
              </a:lnSpc>
              <a:buFont typeface="Arial" panose="020B0604020202020204" pitchFamily="34" charset="0"/>
              <a:buChar char="•"/>
            </a:pPr>
            <a:r>
              <a:rPr lang="en-IE" sz="1200" dirty="0">
                <a:latin typeface="Lato"/>
                <a:ea typeface="+mn-lt"/>
                <a:cs typeface="+mn-lt"/>
              </a:rPr>
              <a:t>Considering present requirements, including</a:t>
            </a:r>
          </a:p>
          <a:p>
            <a:pPr marL="1085850" lvl="2" indent="-171450">
              <a:lnSpc>
                <a:spcPct val="150000"/>
              </a:lnSpc>
              <a:buFontTx/>
              <a:buChar char="-"/>
            </a:pPr>
            <a:r>
              <a:rPr lang="en-IE" sz="1200" dirty="0">
                <a:latin typeface="Lato"/>
                <a:ea typeface="+mn-lt"/>
                <a:cs typeface="+mn-lt"/>
              </a:rPr>
              <a:t>Identifying stakeholder priorities and needs</a:t>
            </a:r>
          </a:p>
          <a:p>
            <a:pPr marL="1085850" lvl="2" indent="-171450">
              <a:lnSpc>
                <a:spcPct val="150000"/>
              </a:lnSpc>
              <a:buFontTx/>
              <a:buChar char="-"/>
            </a:pPr>
            <a:r>
              <a:rPr lang="en-IE" sz="1200" dirty="0">
                <a:latin typeface="Lato"/>
                <a:ea typeface="+mn-lt"/>
                <a:cs typeface="+mn-lt"/>
              </a:rPr>
              <a:t>Determining impact chains</a:t>
            </a:r>
          </a:p>
          <a:p>
            <a:pPr marL="1085850" lvl="2" indent="-171450">
              <a:lnSpc>
                <a:spcPct val="150000"/>
              </a:lnSpc>
              <a:buFontTx/>
              <a:buChar char="-"/>
            </a:pPr>
            <a:r>
              <a:rPr lang="en-IE" sz="1200" i="1" dirty="0">
                <a:latin typeface="Lato"/>
                <a:ea typeface="+mn-lt"/>
                <a:cs typeface="+mn-lt"/>
              </a:rPr>
              <a:t>This was done using</a:t>
            </a:r>
            <a:r>
              <a:rPr lang="en-US" dirty="0"/>
              <a:t> focus group discussions and surveys.</a:t>
            </a:r>
          </a:p>
          <a:p>
            <a:pPr marL="171450" lvl="0" indent="-171450">
              <a:lnSpc>
                <a:spcPct val="150000"/>
              </a:lnSpc>
              <a:buFont typeface="Arial" panose="020B0604020202020204" pitchFamily="34" charset="0"/>
              <a:buChar char="•"/>
            </a:pPr>
            <a:r>
              <a:rPr lang="en-US" dirty="0"/>
              <a:t>The proposed </a:t>
            </a:r>
            <a:r>
              <a:rPr lang="en-IE" sz="1200" dirty="0">
                <a:latin typeface="Lato"/>
                <a:ea typeface="Lato"/>
                <a:cs typeface="Lato"/>
              </a:rPr>
              <a:t>vulnerability and risk (V&amp;R) approach consists of a conceptual framework and indicators</a:t>
            </a:r>
            <a:endParaRPr lang="en-GB" dirty="0">
              <a:cs typeface="Calibri"/>
            </a:endParaRPr>
          </a:p>
        </p:txBody>
      </p:sp>
      <p:sp>
        <p:nvSpPr>
          <p:cNvPr id="4" name="Slide Number Placeholder 3"/>
          <p:cNvSpPr>
            <a:spLocks noGrp="1"/>
          </p:cNvSpPr>
          <p:nvPr>
            <p:ph type="sldNum" sz="quarter" idx="5"/>
          </p:nvPr>
        </p:nvSpPr>
        <p:spPr/>
        <p:txBody>
          <a:bodyPr/>
          <a:lstStyle/>
          <a:p>
            <a:fld id="{55E79B1B-EC0D-4C76-81FD-7AAED1DE532C}" type="slidenum">
              <a:rPr lang="en-US"/>
              <a:t>18</a:t>
            </a:fld>
            <a:endParaRPr lang="en-US"/>
          </a:p>
        </p:txBody>
      </p:sp>
    </p:spTree>
    <p:extLst>
      <p:ext uri="{BB962C8B-B14F-4D97-AF65-F5344CB8AC3E}">
        <p14:creationId xmlns:p14="http://schemas.microsoft.com/office/powerpoint/2010/main" val="91324161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lnSpc>
                <a:spcPct val="150000"/>
              </a:lnSpc>
              <a:buClr>
                <a:srgbClr val="00A7E2"/>
              </a:buClr>
              <a:buFont typeface="Arial,Sans-Serif"/>
              <a:buChar char="•"/>
            </a:pPr>
            <a:r>
              <a:rPr lang="en-IE" sz="1600" dirty="0">
                <a:latin typeface="Lato" panose="020F0502020204030203" pitchFamily="34" charset="0"/>
                <a:ea typeface="Lato" panose="020F0502020204030203" pitchFamily="34" charset="0"/>
                <a:cs typeface="Lato" panose="020F0502020204030203" pitchFamily="34" charset="0"/>
              </a:rPr>
              <a:t>Most vulnerability and risk assessment frameworks that have used indicator-based approaches rely predominantly on social indicators</a:t>
            </a:r>
          </a:p>
          <a:p>
            <a:pPr marL="285750" indent="-285750">
              <a:lnSpc>
                <a:spcPct val="150000"/>
              </a:lnSpc>
              <a:buClr>
                <a:srgbClr val="00A7E2"/>
              </a:buClr>
              <a:buFont typeface="Arial,Sans-Serif"/>
              <a:buChar char="•"/>
            </a:pPr>
            <a:r>
              <a:rPr lang="en-IE" sz="1600" dirty="0">
                <a:solidFill>
                  <a:srgbClr val="000000"/>
                </a:solidFill>
                <a:effectLst/>
                <a:latin typeface="Helvetica" pitchFamily="2" charset="0"/>
              </a:rPr>
              <a:t>This is logical in many ways, but as we know that we are dealing with social-ecological systems, a better representation of the latter is required.</a:t>
            </a:r>
            <a:r>
              <a:rPr lang="en-IE" sz="1600" dirty="0">
                <a:latin typeface="Lato" panose="020F0502020204030203" pitchFamily="34" charset="0"/>
                <a:ea typeface="Lato" panose="020F0502020204030203" pitchFamily="34" charset="0"/>
                <a:cs typeface="Lato" panose="020F0502020204030203" pitchFamily="34" charset="0"/>
              </a:rPr>
              <a:t> </a:t>
            </a:r>
          </a:p>
          <a:p>
            <a:pPr marL="285750" indent="-285750">
              <a:lnSpc>
                <a:spcPct val="150000"/>
              </a:lnSpc>
              <a:buClr>
                <a:srgbClr val="00A7E2"/>
              </a:buClr>
              <a:buFont typeface="Arial,Sans-Serif"/>
              <a:buChar char="•"/>
            </a:pPr>
            <a:r>
              <a:rPr lang="en-IE" sz="1600" dirty="0">
                <a:latin typeface="Lato" panose="020F0502020204030203" pitchFamily="34" charset="0"/>
                <a:ea typeface="Lato" panose="020F0502020204030203" pitchFamily="34" charset="0"/>
                <a:cs typeface="Lato" panose="020F0502020204030203" pitchFamily="34" charset="0"/>
              </a:rPr>
              <a:t>The role of ecosystems is thus underrepresented: </a:t>
            </a:r>
            <a:endParaRPr lang="en-GB" sz="1600" dirty="0">
              <a:latin typeface="Lato" panose="020F0502020204030203" pitchFamily="34" charset="0"/>
              <a:ea typeface="Lato" panose="020F0502020204030203" pitchFamily="34" charset="0"/>
              <a:cs typeface="Lato" panose="020F0502020204030203" pitchFamily="34" charset="0"/>
            </a:endParaRPr>
          </a:p>
          <a:p>
            <a:pPr marL="742950" lvl="1" indent="-285750">
              <a:lnSpc>
                <a:spcPct val="150000"/>
              </a:lnSpc>
              <a:buClr>
                <a:srgbClr val="00A7E2"/>
              </a:buClr>
              <a:buFont typeface="Arial,Sans-Serif"/>
              <a:buChar char="•"/>
            </a:pPr>
            <a:r>
              <a:rPr lang="en-GB" sz="1600" i="1" dirty="0">
                <a:latin typeface="Lato" panose="020F0502020204030203" pitchFamily="34" charset="0"/>
                <a:ea typeface="Lato" panose="020F0502020204030203" pitchFamily="34" charset="0"/>
                <a:cs typeface="Lato" panose="020F0502020204030203" pitchFamily="34" charset="0"/>
              </a:rPr>
              <a:t>Of the 62 dimensions considered for drought vulnerability and risk assessments only 9 were related to the environment*</a:t>
            </a:r>
          </a:p>
          <a:p>
            <a:pPr marL="742950" lvl="1" indent="-285750">
              <a:lnSpc>
                <a:spcPct val="150000"/>
              </a:lnSpc>
              <a:buClr>
                <a:srgbClr val="00A7E2"/>
              </a:buClr>
              <a:buFont typeface="Arial,Sans-Serif"/>
              <a:buChar char="•"/>
            </a:pPr>
            <a:r>
              <a:rPr lang="en-GB" sz="1600" i="1" dirty="0">
                <a:latin typeface="Lato" panose="020F0502020204030203" pitchFamily="34" charset="0"/>
                <a:ea typeface="Lato" panose="020F0502020204030203" pitchFamily="34" charset="0"/>
                <a:cs typeface="Lato" panose="020F0502020204030203" pitchFamily="34" charset="0"/>
              </a:rPr>
              <a:t>39% of reviewed indicators for </a:t>
            </a:r>
            <a:r>
              <a:rPr lang="en-GB" sz="1600" i="1" dirty="0" err="1">
                <a:latin typeface="Lato" panose="020F0502020204030203" pitchFamily="34" charset="0"/>
                <a:ea typeface="Lato" panose="020F0502020204030203" pitchFamily="34" charset="0"/>
                <a:cs typeface="Lato" panose="020F0502020204030203" pitchFamily="34" charset="0"/>
              </a:rPr>
              <a:t>NbS</a:t>
            </a:r>
            <a:r>
              <a:rPr lang="en-GB" sz="1600" i="1" dirty="0">
                <a:latin typeface="Lato" panose="020F0502020204030203" pitchFamily="34" charset="0"/>
                <a:ea typeface="Lato" panose="020F0502020204030203" pitchFamily="34" charset="0"/>
                <a:cs typeface="Lato" panose="020F0502020204030203" pitchFamily="34" charset="0"/>
              </a:rPr>
              <a:t> focus on ecological sub-systems **</a:t>
            </a:r>
          </a:p>
          <a:p>
            <a:pPr marL="285750" indent="-285750">
              <a:lnSpc>
                <a:spcPct val="150000"/>
              </a:lnSpc>
              <a:buClr>
                <a:srgbClr val="00A7E2"/>
              </a:buClr>
              <a:buFont typeface="Arial,Sans-Serif"/>
              <a:buChar char="•"/>
            </a:pPr>
            <a:r>
              <a:rPr lang="en-IE" sz="1600" dirty="0">
                <a:latin typeface="Lato" panose="020F0502020204030203" pitchFamily="34" charset="0"/>
                <a:ea typeface="Lato" panose="020F0502020204030203" pitchFamily="34" charset="0"/>
                <a:cs typeface="Lato" panose="020F0502020204030203" pitchFamily="34" charset="0"/>
              </a:rPr>
              <a:t>There is no frameworks specifically developed in the context of NBS to reduce hydro-meteorological risks </a:t>
            </a:r>
          </a:p>
        </p:txBody>
      </p:sp>
      <p:sp>
        <p:nvSpPr>
          <p:cNvPr id="4" name="Slide Number Placeholder 3"/>
          <p:cNvSpPr>
            <a:spLocks noGrp="1"/>
          </p:cNvSpPr>
          <p:nvPr>
            <p:ph type="sldNum" sz="quarter" idx="5"/>
          </p:nvPr>
        </p:nvSpPr>
        <p:spPr/>
        <p:txBody>
          <a:bodyPr/>
          <a:lstStyle/>
          <a:p>
            <a:fld id="{55E79B1B-EC0D-4C76-81FD-7AAED1DE532C}" type="slidenum">
              <a:rPr lang="en-US"/>
              <a:t>19</a:t>
            </a:fld>
            <a:endParaRPr lang="en-US"/>
          </a:p>
        </p:txBody>
      </p:sp>
    </p:spTree>
    <p:extLst>
      <p:ext uri="{BB962C8B-B14F-4D97-AF65-F5344CB8AC3E}">
        <p14:creationId xmlns:p14="http://schemas.microsoft.com/office/powerpoint/2010/main" val="34338449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a:cs typeface="Calibri"/>
              </a:rPr>
              <a:t>OPERANDUM is a European project that researches sustainable solutions based on nature to adapt to extreme weather events. We call these type of solutions 'nature-based solutions’.</a:t>
            </a:r>
          </a:p>
          <a:p>
            <a:pPr marL="171450" indent="-171450">
              <a:buFont typeface="Arial" panose="020B0604020202020204" pitchFamily="34" charset="0"/>
              <a:buChar char="•"/>
            </a:pPr>
            <a:r>
              <a:rPr lang="en-US">
                <a:cs typeface="Calibri"/>
              </a:rPr>
              <a:t>In the project, solutions are demonstrated for different types of hydro-meteorological hazards in 10 open air laboratories. </a:t>
            </a:r>
          </a:p>
          <a:p>
            <a:pPr marL="171450" indent="-171450">
              <a:buFont typeface="Arial" panose="020B0604020202020204" pitchFamily="34" charset="0"/>
              <a:buChar char="•"/>
            </a:pPr>
            <a:r>
              <a:rPr lang="en-US">
                <a:cs typeface="Calibri"/>
              </a:rPr>
              <a:t>The project is a collaboration between 26 partners in 14 countries – covering universities, NGOs, and SMEs – over 4 years. </a:t>
            </a:r>
          </a:p>
          <a:p>
            <a:endParaRPr lang="en-US">
              <a:cs typeface="Calibri"/>
            </a:endParaRPr>
          </a:p>
        </p:txBody>
      </p:sp>
      <p:sp>
        <p:nvSpPr>
          <p:cNvPr id="4" name="Slide Number Placeholder 3"/>
          <p:cNvSpPr>
            <a:spLocks noGrp="1"/>
          </p:cNvSpPr>
          <p:nvPr>
            <p:ph type="sldNum" sz="quarter" idx="5"/>
          </p:nvPr>
        </p:nvSpPr>
        <p:spPr/>
        <p:txBody>
          <a:bodyPr/>
          <a:lstStyle/>
          <a:p>
            <a:fld id="{55E79B1B-EC0D-4C76-81FD-7AAED1DE532C}" type="slidenum">
              <a:rPr lang="en-US"/>
              <a:t>2</a:t>
            </a:fld>
            <a:endParaRPr lang="en-US"/>
          </a:p>
        </p:txBody>
      </p:sp>
    </p:spTree>
    <p:extLst>
      <p:ext uri="{BB962C8B-B14F-4D97-AF65-F5344CB8AC3E}">
        <p14:creationId xmlns:p14="http://schemas.microsoft.com/office/powerpoint/2010/main" val="11603506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38188" indent="-284163">
              <a:spcBef>
                <a:spcPct val="30000"/>
              </a:spcBef>
              <a:defRPr sz="1200">
                <a:solidFill>
                  <a:schemeClr val="tx1"/>
                </a:solidFill>
                <a:latin typeface="Times New Roman" panose="02020603050405020304" pitchFamily="18" charset="0"/>
              </a:defRPr>
            </a:lvl2pPr>
            <a:lvl3pPr marL="1136650" indent="-225425">
              <a:spcBef>
                <a:spcPct val="30000"/>
              </a:spcBef>
              <a:defRPr sz="1200">
                <a:solidFill>
                  <a:schemeClr val="tx1"/>
                </a:solidFill>
                <a:latin typeface="Times New Roman" panose="02020603050405020304" pitchFamily="18" charset="0"/>
              </a:defRPr>
            </a:lvl3pPr>
            <a:lvl4pPr marL="1593850" indent="-225425">
              <a:spcBef>
                <a:spcPct val="30000"/>
              </a:spcBef>
              <a:defRPr sz="1200">
                <a:solidFill>
                  <a:schemeClr val="tx1"/>
                </a:solidFill>
                <a:latin typeface="Times New Roman" panose="02020603050405020304" pitchFamily="18" charset="0"/>
              </a:defRPr>
            </a:lvl4pPr>
            <a:lvl5pPr marL="2049463" indent="-225425">
              <a:spcBef>
                <a:spcPct val="30000"/>
              </a:spcBef>
              <a:defRPr sz="1200">
                <a:solidFill>
                  <a:schemeClr val="tx1"/>
                </a:solidFill>
                <a:latin typeface="Times New Roman" panose="02020603050405020304" pitchFamily="18" charset="0"/>
              </a:defRPr>
            </a:lvl5pPr>
            <a:lvl6pPr marL="2506663" indent="-225425" eaLnBrk="0" fontAlgn="base" hangingPunct="0">
              <a:spcBef>
                <a:spcPct val="30000"/>
              </a:spcBef>
              <a:spcAft>
                <a:spcPct val="0"/>
              </a:spcAft>
              <a:defRPr sz="1200">
                <a:solidFill>
                  <a:schemeClr val="tx1"/>
                </a:solidFill>
                <a:latin typeface="Times New Roman" panose="02020603050405020304" pitchFamily="18" charset="0"/>
              </a:defRPr>
            </a:lvl6pPr>
            <a:lvl7pPr marL="2963863" indent="-225425" eaLnBrk="0" fontAlgn="base" hangingPunct="0">
              <a:spcBef>
                <a:spcPct val="30000"/>
              </a:spcBef>
              <a:spcAft>
                <a:spcPct val="0"/>
              </a:spcAft>
              <a:defRPr sz="1200">
                <a:solidFill>
                  <a:schemeClr val="tx1"/>
                </a:solidFill>
                <a:latin typeface="Times New Roman" panose="02020603050405020304" pitchFamily="18" charset="0"/>
              </a:defRPr>
            </a:lvl7pPr>
            <a:lvl8pPr marL="3421063" indent="-225425" eaLnBrk="0" fontAlgn="base" hangingPunct="0">
              <a:spcBef>
                <a:spcPct val="30000"/>
              </a:spcBef>
              <a:spcAft>
                <a:spcPct val="0"/>
              </a:spcAft>
              <a:defRPr sz="1200">
                <a:solidFill>
                  <a:schemeClr val="tx1"/>
                </a:solidFill>
                <a:latin typeface="Times New Roman" panose="02020603050405020304" pitchFamily="18" charset="0"/>
              </a:defRPr>
            </a:lvl8pPr>
            <a:lvl9pPr marL="3878263" indent="-22542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266643FE-9621-430A-B296-234579923122}" type="slidenum">
              <a:rPr lang="en-GB" altLang="en-US" smtClean="0">
                <a:solidFill>
                  <a:srgbClr val="000000"/>
                </a:solidFill>
              </a:rPr>
              <a:pPr>
                <a:spcBef>
                  <a:spcPct val="0"/>
                </a:spcBef>
              </a:pPr>
              <a:t>20</a:t>
            </a:fld>
            <a:endParaRPr lang="en-GB" altLang="en-US">
              <a:solidFill>
                <a:srgbClr val="000000"/>
              </a:solidFill>
            </a:endParaRPr>
          </a:p>
        </p:txBody>
      </p:sp>
      <p:sp>
        <p:nvSpPr>
          <p:cNvPr id="29699" name="Rectangle 2"/>
          <p:cNvSpPr>
            <a:spLocks noGrp="1" noRot="1" noChangeAspect="1" noChangeArrowheads="1" noTextEdit="1"/>
          </p:cNvSpPr>
          <p:nvPr>
            <p:ph type="sldImg"/>
          </p:nvPr>
        </p:nvSpPr>
        <p:spPr>
          <a:xfrm>
            <a:off x="100013" y="741363"/>
            <a:ext cx="5800725" cy="3263900"/>
          </a:xfrm>
          <a:ln/>
        </p:spPr>
      </p:sp>
      <p:sp>
        <p:nvSpPr>
          <p:cNvPr id="29700" name="Notes Placeholder 2"/>
          <p:cNvSpPr>
            <a:spLocks noGrp="1" noChangeArrowheads="1"/>
          </p:cNvSpPr>
          <p:nvPr>
            <p:ph type="body" sz="quarter" idx="3"/>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IE" b="0" dirty="0">
                <a:solidFill>
                  <a:srgbClr val="000000"/>
                </a:solidFill>
                <a:effectLst/>
                <a:latin typeface="Helvetica" pitchFamily="2" charset="0"/>
              </a:rPr>
              <a:t>This slide shows the new framework developed within OPERANDUM and that aims to better capture the contribution of </a:t>
            </a:r>
            <a:r>
              <a:rPr lang="en-IE" b="0" dirty="0" err="1">
                <a:solidFill>
                  <a:srgbClr val="000000"/>
                </a:solidFill>
                <a:effectLst/>
                <a:latin typeface="Helvetica" pitchFamily="2" charset="0"/>
              </a:rPr>
              <a:t>NbS</a:t>
            </a:r>
            <a:r>
              <a:rPr lang="en-IE" b="0" dirty="0">
                <a:solidFill>
                  <a:srgbClr val="000000"/>
                </a:solidFill>
                <a:effectLst/>
                <a:latin typeface="Helvetica" pitchFamily="2" charset="0"/>
              </a:rPr>
              <a:t> to reduce risks. </a:t>
            </a:r>
            <a:r>
              <a:rPr lang="en-IE" b="0" dirty="0" err="1">
                <a:solidFill>
                  <a:srgbClr val="000000"/>
                </a:solidFill>
                <a:effectLst/>
                <a:latin typeface="Helvetica" pitchFamily="2" charset="0"/>
              </a:rPr>
              <a:t>NbS</a:t>
            </a:r>
            <a:r>
              <a:rPr lang="en-IE" b="0" dirty="0">
                <a:solidFill>
                  <a:srgbClr val="000000"/>
                </a:solidFill>
                <a:effectLst/>
                <a:latin typeface="Helvetica" pitchFamily="2" charset="0"/>
              </a:rPr>
              <a:t> can play that role by reducing hazard characteristics, exposure and the multiple dimensions of vulnerability, and on different scales. The framework is informed by the IUCN </a:t>
            </a:r>
            <a:r>
              <a:rPr lang="en-IE" b="0" dirty="0" err="1">
                <a:solidFill>
                  <a:srgbClr val="000000"/>
                </a:solidFill>
                <a:effectLst/>
                <a:latin typeface="Helvetica" pitchFamily="2" charset="0"/>
              </a:rPr>
              <a:t>NbS</a:t>
            </a:r>
            <a:r>
              <a:rPr lang="en-IE" b="0" dirty="0">
                <a:solidFill>
                  <a:srgbClr val="000000"/>
                </a:solidFill>
                <a:effectLst/>
                <a:latin typeface="Helvetica" pitchFamily="2" charset="0"/>
              </a:rPr>
              <a:t> principles.</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IE" b="0" dirty="0">
              <a:solidFill>
                <a:srgbClr val="000000"/>
              </a:solidFill>
              <a:effectLst/>
              <a:latin typeface="Helvetica" pitchFamily="2" charset="0"/>
            </a:endParaRPr>
          </a:p>
          <a:p>
            <a:pPr marL="171450" indent="-171450">
              <a:buFont typeface="Arial" panose="020B0604020202020204" pitchFamily="34" charset="0"/>
              <a:buChar char="•"/>
            </a:pPr>
            <a:r>
              <a:rPr lang="en-GB" sz="1200" b="0" kern="1200" dirty="0">
                <a:solidFill>
                  <a:schemeClr val="tx1"/>
                </a:solidFill>
                <a:effectLst/>
                <a:latin typeface="Times New Roman" charset="0"/>
                <a:ea typeface="+mn-ea"/>
                <a:cs typeface="+mn-cs"/>
              </a:rPr>
              <a:t>We already looked at the definitions of hazards, exposure and vulnerability. </a:t>
            </a:r>
          </a:p>
          <a:p>
            <a:pPr marL="171450" indent="-171450">
              <a:buFont typeface="Arial" panose="020B0604020202020204" pitchFamily="34" charset="0"/>
              <a:buChar char="•"/>
            </a:pPr>
            <a:r>
              <a:rPr lang="en-GB" sz="1200" b="0" kern="1200" dirty="0">
                <a:solidFill>
                  <a:schemeClr val="tx1"/>
                </a:solidFill>
                <a:effectLst/>
                <a:latin typeface="Times New Roman" charset="0"/>
                <a:ea typeface="+mn-ea"/>
                <a:cs typeface="+mn-cs"/>
              </a:rPr>
              <a:t>Important to note is that exposure considers both ecosystems and social systems.</a:t>
            </a:r>
          </a:p>
          <a:p>
            <a:pPr marL="171450" indent="-171450">
              <a:buFont typeface="Arial" panose="020B0604020202020204" pitchFamily="34" charset="0"/>
              <a:buChar char="•"/>
            </a:pPr>
            <a:r>
              <a:rPr lang="en-GB" sz="1200" b="0" kern="1200" dirty="0">
                <a:solidFill>
                  <a:schemeClr val="tx1"/>
                </a:solidFill>
                <a:effectLst/>
                <a:latin typeface="Times New Roman" charset="0"/>
                <a:ea typeface="+mn-ea"/>
                <a:cs typeface="+mn-cs"/>
              </a:rPr>
              <a:t>Vulnerability of a SES includes the following: </a:t>
            </a:r>
          </a:p>
          <a:p>
            <a:pPr marL="628650" lvl="1" indent="-171450">
              <a:buFont typeface="Arial" panose="020B0604020202020204" pitchFamily="34" charset="0"/>
              <a:buChar char="•"/>
            </a:pPr>
            <a:r>
              <a:rPr lang="en-GB" sz="1200" b="1" kern="1200" dirty="0">
                <a:solidFill>
                  <a:schemeClr val="tx1"/>
                </a:solidFill>
                <a:effectLst/>
                <a:latin typeface="Times New Roman" charset="0"/>
                <a:ea typeface="+mn-ea"/>
                <a:cs typeface="+mn-cs"/>
              </a:rPr>
              <a:t>Susceptibility of ecosystems and social systems </a:t>
            </a:r>
            <a:r>
              <a:rPr lang="en-GB" sz="1200" b="0" kern="1200" dirty="0">
                <a:solidFill>
                  <a:schemeClr val="tx1"/>
                </a:solidFill>
                <a:effectLst/>
                <a:latin typeface="Times New Roman" charset="0"/>
                <a:ea typeface="+mn-ea"/>
                <a:cs typeface="+mn-cs"/>
              </a:rPr>
              <a:t>refers to the internal predisposition to suffer a certain degree of harm when exposed to a hazard (</a:t>
            </a:r>
            <a:r>
              <a:rPr lang="en-GB" sz="1200" b="0" kern="1200" dirty="0" err="1">
                <a:solidFill>
                  <a:schemeClr val="tx1"/>
                </a:solidFill>
                <a:effectLst/>
                <a:latin typeface="Times New Roman" charset="0"/>
                <a:ea typeface="+mn-ea"/>
                <a:cs typeface="+mn-cs"/>
              </a:rPr>
              <a:t>Sebesvari</a:t>
            </a:r>
            <a:r>
              <a:rPr lang="en-GB" sz="1200" b="0" kern="1200" dirty="0">
                <a:solidFill>
                  <a:schemeClr val="tx1"/>
                </a:solidFill>
                <a:effectLst/>
                <a:latin typeface="Times New Roman" charset="0"/>
                <a:ea typeface="+mn-ea"/>
                <a:cs typeface="+mn-cs"/>
              </a:rPr>
              <a:t> et al. 2016).</a:t>
            </a:r>
          </a:p>
          <a:p>
            <a:pPr marL="628650" lvl="1" indent="-171450">
              <a:buFont typeface="Arial" panose="020B0604020202020204" pitchFamily="34" charset="0"/>
              <a:buChar char="•"/>
            </a:pPr>
            <a:r>
              <a:rPr lang="en-GB" sz="1200" b="1" kern="1200" dirty="0">
                <a:solidFill>
                  <a:schemeClr val="tx1"/>
                </a:solidFill>
                <a:effectLst/>
                <a:latin typeface="Times New Roman" charset="0"/>
                <a:ea typeface="+mn-ea"/>
                <a:cs typeface="+mn-cs"/>
              </a:rPr>
              <a:t>Coping capacity </a:t>
            </a:r>
            <a:r>
              <a:rPr lang="en-GB" sz="1200" b="0" kern="1200" dirty="0">
                <a:solidFill>
                  <a:schemeClr val="tx1"/>
                </a:solidFill>
                <a:effectLst/>
                <a:latin typeface="Times New Roman" charset="0"/>
                <a:ea typeface="+mn-ea"/>
                <a:cs typeface="+mn-cs"/>
              </a:rPr>
              <a:t>is the ability </a:t>
            </a:r>
            <a:r>
              <a:rPr lang="en-GB" sz="1200" kern="1200" dirty="0">
                <a:solidFill>
                  <a:schemeClr val="tx1"/>
                </a:solidFill>
                <a:effectLst/>
                <a:latin typeface="Times New Roman" charset="0"/>
                <a:ea typeface="+mn-ea"/>
                <a:cs typeface="+mn-cs"/>
              </a:rPr>
              <a:t>of people, organizations, and systems, using available skills, resources, and opportunities, to address, manage, and overcome adverse conditions with the aim of achieving basic functioning in the short to medium term (</a:t>
            </a:r>
            <a:r>
              <a:rPr lang="en-GB" sz="1200" kern="1200" dirty="0" err="1">
                <a:solidFill>
                  <a:schemeClr val="tx1"/>
                </a:solidFill>
                <a:effectLst/>
                <a:latin typeface="Times New Roman" charset="0"/>
                <a:ea typeface="+mn-ea"/>
                <a:cs typeface="+mn-cs"/>
              </a:rPr>
              <a:t>Sebesvari</a:t>
            </a:r>
            <a:r>
              <a:rPr lang="en-GB" sz="1200" kern="1200" dirty="0">
                <a:solidFill>
                  <a:schemeClr val="tx1"/>
                </a:solidFill>
                <a:effectLst/>
                <a:latin typeface="Times New Roman" charset="0"/>
                <a:ea typeface="+mn-ea"/>
                <a:cs typeface="+mn-cs"/>
              </a:rPr>
              <a:t> et al. 2016).</a:t>
            </a:r>
          </a:p>
          <a:p>
            <a:pPr marL="628650" lvl="1" indent="-171450">
              <a:buFont typeface="Arial" panose="020B0604020202020204" pitchFamily="34" charset="0"/>
              <a:buChar char="•"/>
            </a:pPr>
            <a:r>
              <a:rPr lang="en-GB" sz="1200" b="1" kern="1200" dirty="0">
                <a:solidFill>
                  <a:schemeClr val="tx1"/>
                </a:solidFill>
                <a:effectLst/>
                <a:latin typeface="Times New Roman" charset="0"/>
                <a:ea typeface="+mn-ea"/>
                <a:cs typeface="+mn-cs"/>
              </a:rPr>
              <a:t>Adaptive </a:t>
            </a:r>
            <a:r>
              <a:rPr lang="en-GB" sz="1200" b="0" kern="1200" dirty="0">
                <a:solidFill>
                  <a:schemeClr val="tx1"/>
                </a:solidFill>
                <a:effectLst/>
                <a:latin typeface="Times New Roman" charset="0"/>
                <a:ea typeface="+mn-ea"/>
                <a:cs typeface="+mn-cs"/>
              </a:rPr>
              <a:t>capacity is the</a:t>
            </a:r>
            <a:r>
              <a:rPr lang="en-GB" sz="1200" kern="1200" dirty="0">
                <a:solidFill>
                  <a:schemeClr val="tx1"/>
                </a:solidFill>
                <a:effectLst/>
                <a:latin typeface="Times New Roman" charset="0"/>
                <a:ea typeface="+mn-ea"/>
                <a:cs typeface="+mn-cs"/>
              </a:rPr>
              <a:t> strengths, attributes, structures, resources available to an individual, community, society, or organization that can be used to prepare for and undertake actions to strategically reduce exposure, susceptibility and adverse impacts as well as enhance capacities in the long run (</a:t>
            </a:r>
            <a:r>
              <a:rPr lang="en-GB" sz="1200" kern="1200" dirty="0" err="1">
                <a:solidFill>
                  <a:schemeClr val="tx1"/>
                </a:solidFill>
                <a:effectLst/>
                <a:latin typeface="Times New Roman" charset="0"/>
                <a:ea typeface="+mn-ea"/>
                <a:cs typeface="+mn-cs"/>
              </a:rPr>
              <a:t>Sebesvari</a:t>
            </a:r>
            <a:r>
              <a:rPr lang="en-GB" sz="1200" kern="1200" dirty="0">
                <a:solidFill>
                  <a:schemeClr val="tx1"/>
                </a:solidFill>
                <a:effectLst/>
                <a:latin typeface="Times New Roman" charset="0"/>
                <a:ea typeface="+mn-ea"/>
                <a:cs typeface="+mn-cs"/>
              </a:rPr>
              <a:t> et al. 2016).</a:t>
            </a:r>
          </a:p>
          <a:p>
            <a:pPr marL="628650" lvl="1" indent="-171450">
              <a:buFont typeface="Arial" panose="020B0604020202020204" pitchFamily="34" charset="0"/>
              <a:buChar char="•"/>
            </a:pPr>
            <a:r>
              <a:rPr lang="en-GB" sz="1200" b="1" kern="1200" dirty="0">
                <a:solidFill>
                  <a:schemeClr val="tx1"/>
                </a:solidFill>
                <a:effectLst/>
                <a:latin typeface="Times New Roman" charset="0"/>
                <a:ea typeface="+mn-ea"/>
                <a:cs typeface="+mn-cs"/>
              </a:rPr>
              <a:t>Ecosystem robustness:</a:t>
            </a:r>
            <a:r>
              <a:rPr lang="en-GB" sz="1200" kern="1200" dirty="0">
                <a:solidFill>
                  <a:schemeClr val="tx1"/>
                </a:solidFill>
                <a:effectLst/>
                <a:latin typeface="Times New Roman" charset="0"/>
                <a:ea typeface="+mn-ea"/>
                <a:cs typeface="+mn-cs"/>
              </a:rPr>
              <a:t> The existence of a set of “strategic options" open to the ecosystem and the capability of the ecosystem to switch among multiple functionalities (</a:t>
            </a:r>
            <a:r>
              <a:rPr lang="en-GB" sz="1200" kern="1200" dirty="0" err="1">
                <a:solidFill>
                  <a:schemeClr val="tx1"/>
                </a:solidFill>
                <a:effectLst/>
                <a:latin typeface="Times New Roman" charset="0"/>
                <a:ea typeface="+mn-ea"/>
                <a:cs typeface="+mn-cs"/>
              </a:rPr>
              <a:t>Sebesvari</a:t>
            </a:r>
            <a:r>
              <a:rPr lang="en-GB" sz="1200" kern="1200" dirty="0">
                <a:solidFill>
                  <a:schemeClr val="tx1"/>
                </a:solidFill>
                <a:effectLst/>
                <a:latin typeface="Times New Roman" charset="0"/>
                <a:ea typeface="+mn-ea"/>
                <a:cs typeface="+mn-cs"/>
              </a:rPr>
              <a:t> et al. 2016).</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IE" dirty="0">
                <a:solidFill>
                  <a:srgbClr val="000000"/>
                </a:solidFill>
                <a:effectLst/>
                <a:latin typeface="Helvetica" pitchFamily="2" charset="0"/>
              </a:rPr>
              <a:t>Impact chains show how a risk assessment can be carried out and how all the dimensions (exposure, hazards, vulnerability, impact) are interrelated</a:t>
            </a:r>
          </a:p>
          <a:p>
            <a:endParaRPr lang="en-US" i="1" dirty="0">
              <a:cs typeface="Calibri"/>
            </a:endParaRPr>
          </a:p>
        </p:txBody>
      </p:sp>
      <p:sp>
        <p:nvSpPr>
          <p:cNvPr id="4" name="Slide Number Placeholder 3"/>
          <p:cNvSpPr>
            <a:spLocks noGrp="1"/>
          </p:cNvSpPr>
          <p:nvPr>
            <p:ph type="sldNum" sz="quarter" idx="5"/>
          </p:nvPr>
        </p:nvSpPr>
        <p:spPr/>
        <p:txBody>
          <a:bodyPr/>
          <a:lstStyle/>
          <a:p>
            <a:fld id="{55E79B1B-EC0D-4C76-81FD-7AAED1DE532C}" type="slidenum">
              <a:rPr lang="en-US"/>
              <a:t>21</a:t>
            </a:fld>
            <a:endParaRPr lang="en-US"/>
          </a:p>
        </p:txBody>
      </p:sp>
    </p:spTree>
    <p:extLst>
      <p:ext uri="{BB962C8B-B14F-4D97-AF65-F5344CB8AC3E}">
        <p14:creationId xmlns:p14="http://schemas.microsoft.com/office/powerpoint/2010/main" val="16398311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marR="0" lvl="0" indent="-285750" algn="l" defTabSz="914400" rtl="0" eaLnBrk="1" fontAlgn="auto" latinLnBrk="0" hangingPunct="1">
              <a:lnSpc>
                <a:spcPct val="150000"/>
              </a:lnSpc>
              <a:spcBef>
                <a:spcPct val="0"/>
              </a:spcBef>
              <a:spcAft>
                <a:spcPts val="0"/>
              </a:spcAft>
              <a:buClrTx/>
              <a:buSzTx/>
              <a:buFont typeface="Arial,Sans-Serif"/>
              <a:buChar char="•"/>
              <a:tabLst/>
              <a:defRPr/>
            </a:pPr>
            <a:r>
              <a:rPr lang="en-IE" dirty="0">
                <a:solidFill>
                  <a:srgbClr val="000000"/>
                </a:solidFill>
                <a:effectLst/>
                <a:latin typeface="Helvetica" pitchFamily="2" charset="0"/>
              </a:rPr>
              <a:t>This example of OAL Greece is using the impact chain method in a simplified way</a:t>
            </a:r>
          </a:p>
          <a:p>
            <a:pPr marL="285750" marR="0" lvl="0" indent="-285750" algn="l" defTabSz="914400" rtl="0" eaLnBrk="1" fontAlgn="auto" latinLnBrk="0" hangingPunct="1">
              <a:lnSpc>
                <a:spcPct val="150000"/>
              </a:lnSpc>
              <a:spcBef>
                <a:spcPct val="0"/>
              </a:spcBef>
              <a:spcAft>
                <a:spcPts val="0"/>
              </a:spcAft>
              <a:buClrTx/>
              <a:buSzTx/>
              <a:buFont typeface="Arial,Sans-Serif"/>
              <a:buChar char="•"/>
              <a:tabLst/>
              <a:defRPr/>
            </a:pPr>
            <a:r>
              <a:rPr lang="en-US" dirty="0"/>
              <a:t>OALs are the selected hazard prone areas where </a:t>
            </a:r>
            <a:r>
              <a:rPr lang="en-US" dirty="0" err="1"/>
              <a:t>NbS</a:t>
            </a:r>
            <a:r>
              <a:rPr lang="en-US" dirty="0"/>
              <a:t> are implemented</a:t>
            </a:r>
          </a:p>
          <a:p>
            <a:pPr marL="285750" marR="0" lvl="0" indent="-285750" algn="l" defTabSz="914400" rtl="0" eaLnBrk="1" fontAlgn="auto" latinLnBrk="0" hangingPunct="1">
              <a:lnSpc>
                <a:spcPct val="150000"/>
              </a:lnSpc>
              <a:spcBef>
                <a:spcPct val="0"/>
              </a:spcBef>
              <a:spcAft>
                <a:spcPts val="0"/>
              </a:spcAft>
              <a:buClrTx/>
              <a:buSzTx/>
              <a:buFont typeface="Arial,Sans-Serif"/>
              <a:buChar char="•"/>
              <a:tabLst/>
              <a:defRPr/>
            </a:pPr>
            <a:endParaRPr lang="en-IE" dirty="0">
              <a:solidFill>
                <a:srgbClr val="000000"/>
              </a:solidFill>
              <a:effectLst/>
              <a:latin typeface="Helvetica" pitchFamily="2" charset="0"/>
            </a:endParaRPr>
          </a:p>
          <a:p>
            <a:pPr marL="285750" marR="0" lvl="0" indent="-285750" algn="l" defTabSz="914400" rtl="0" eaLnBrk="1" fontAlgn="auto" latinLnBrk="0" hangingPunct="1">
              <a:lnSpc>
                <a:spcPct val="150000"/>
              </a:lnSpc>
              <a:spcBef>
                <a:spcPct val="0"/>
              </a:spcBef>
              <a:spcAft>
                <a:spcPts val="0"/>
              </a:spcAft>
              <a:buClrTx/>
              <a:buSzTx/>
              <a:buFont typeface="Arial,Sans-Serif"/>
              <a:buChar char="•"/>
              <a:tabLst/>
              <a:defRPr/>
            </a:pPr>
            <a:r>
              <a:rPr lang="en-IE" dirty="0">
                <a:solidFill>
                  <a:srgbClr val="000000"/>
                </a:solidFill>
                <a:effectLst/>
                <a:latin typeface="Helvetica" pitchFamily="2" charset="0"/>
              </a:rPr>
              <a:t>Important to note is to always start with the risk: what risk are we trying to reduce and how is this risk generated?</a:t>
            </a:r>
          </a:p>
          <a:p>
            <a:pPr marL="285750" marR="0" lvl="0" indent="-285750" algn="l" defTabSz="914400" rtl="0" eaLnBrk="1" fontAlgn="auto" latinLnBrk="0" hangingPunct="1">
              <a:lnSpc>
                <a:spcPct val="150000"/>
              </a:lnSpc>
              <a:spcBef>
                <a:spcPct val="0"/>
              </a:spcBef>
              <a:spcAft>
                <a:spcPts val="0"/>
              </a:spcAft>
              <a:buClrTx/>
              <a:buSzTx/>
              <a:buFont typeface="Arial,Sans-Serif"/>
              <a:buChar char="•"/>
              <a:tabLst/>
              <a:defRPr/>
            </a:pPr>
            <a:r>
              <a:rPr lang="en-IE" dirty="0">
                <a:solidFill>
                  <a:srgbClr val="000000"/>
                </a:solidFill>
                <a:effectLst/>
                <a:latin typeface="Helvetica" pitchFamily="2" charset="0"/>
              </a:rPr>
              <a:t>Then the hazard and then the other components.</a:t>
            </a:r>
          </a:p>
          <a:p>
            <a:pPr marL="285750" marR="0" lvl="0" indent="-285750" algn="l" defTabSz="914400" rtl="0" eaLnBrk="1" fontAlgn="auto" latinLnBrk="0" hangingPunct="1">
              <a:lnSpc>
                <a:spcPct val="150000"/>
              </a:lnSpc>
              <a:spcBef>
                <a:spcPct val="0"/>
              </a:spcBef>
              <a:spcAft>
                <a:spcPts val="0"/>
              </a:spcAft>
              <a:buClrTx/>
              <a:buSzTx/>
              <a:buFont typeface="Arial,Sans-Serif"/>
              <a:buChar char="•"/>
              <a:tabLst/>
              <a:defRPr/>
            </a:pPr>
            <a:r>
              <a:rPr lang="en-IE" i="1" dirty="0">
                <a:solidFill>
                  <a:srgbClr val="000000"/>
                </a:solidFill>
                <a:effectLst/>
                <a:latin typeface="Helvetica" pitchFamily="2" charset="0"/>
              </a:rPr>
              <a:t>See slide for examples</a:t>
            </a:r>
          </a:p>
          <a:p>
            <a:pPr marL="285750" marR="0" lvl="0" indent="-285750" algn="l" defTabSz="914400" rtl="0" eaLnBrk="1" fontAlgn="auto" latinLnBrk="0" hangingPunct="1">
              <a:lnSpc>
                <a:spcPct val="150000"/>
              </a:lnSpc>
              <a:spcBef>
                <a:spcPct val="0"/>
              </a:spcBef>
              <a:spcAft>
                <a:spcPts val="0"/>
              </a:spcAft>
              <a:buClrTx/>
              <a:buSzTx/>
              <a:buFont typeface="Arial,Sans-Serif"/>
              <a:buChar char="•"/>
              <a:tabLst/>
              <a:defRPr/>
            </a:pPr>
            <a:endParaRPr lang="en-US" dirty="0"/>
          </a:p>
          <a:p>
            <a:pPr marL="285750" indent="-285750">
              <a:lnSpc>
                <a:spcPct val="150000"/>
              </a:lnSpc>
              <a:spcBef>
                <a:spcPct val="0"/>
              </a:spcBef>
              <a:buFont typeface="Arial,Sans-Serif"/>
              <a:buChar char="•"/>
            </a:pPr>
            <a:r>
              <a:rPr lang="en-US" dirty="0"/>
              <a:t>This method thus shows the relationship between hazard, exposure, vulnerability and risks</a:t>
            </a:r>
          </a:p>
        </p:txBody>
      </p:sp>
      <p:sp>
        <p:nvSpPr>
          <p:cNvPr id="4" name="Slide Number Placeholder 3"/>
          <p:cNvSpPr>
            <a:spLocks noGrp="1"/>
          </p:cNvSpPr>
          <p:nvPr>
            <p:ph type="sldNum" sz="quarter" idx="5"/>
          </p:nvPr>
        </p:nvSpPr>
        <p:spPr/>
        <p:txBody>
          <a:bodyPr/>
          <a:lstStyle/>
          <a:p>
            <a:fld id="{55E79B1B-EC0D-4C76-81FD-7AAED1DE532C}" type="slidenum">
              <a:rPr lang="en-US"/>
              <a:t>22</a:t>
            </a:fld>
            <a:endParaRPr lang="en-US"/>
          </a:p>
        </p:txBody>
      </p:sp>
    </p:spTree>
    <p:extLst>
      <p:ext uri="{BB962C8B-B14F-4D97-AF65-F5344CB8AC3E}">
        <p14:creationId xmlns:p14="http://schemas.microsoft.com/office/powerpoint/2010/main" val="167230495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0" dirty="0">
                <a:latin typeface="+mn-lt"/>
                <a:cs typeface="Calibri"/>
              </a:rPr>
              <a:t>However, in order to get more insight into the real vulnerability risks, we need to use indicators</a:t>
            </a:r>
          </a:p>
          <a:p>
            <a:pPr marL="171450" indent="-171450" algn="just" defTabSz="457200">
              <a:lnSpc>
                <a:spcPct val="100000"/>
              </a:lnSpc>
              <a:spcBef>
                <a:spcPct val="0"/>
              </a:spcBef>
              <a:buClr>
                <a:srgbClr val="00A7E2"/>
              </a:buClr>
              <a:buFont typeface="Arial" panose="020B0604020202020204" pitchFamily="34" charset="0"/>
              <a:buChar char="•"/>
              <a:defRPr/>
            </a:pPr>
            <a:r>
              <a:rPr lang="en-US" i="0" dirty="0">
                <a:latin typeface="+mn-lt"/>
                <a:cs typeface="Calibri"/>
              </a:rPr>
              <a:t>In OPERANDUM, </a:t>
            </a:r>
            <a:r>
              <a:rPr lang="en-US" sz="1200" i="0" dirty="0">
                <a:latin typeface="+mn-lt"/>
                <a:ea typeface="Lato" panose="020F0502020204030203" pitchFamily="34" charset="0"/>
                <a:cs typeface="Lato" panose="020F0502020204030203" pitchFamily="34" charset="0"/>
              </a:rPr>
              <a:t>135 indicators in total were identified</a:t>
            </a:r>
          </a:p>
          <a:p>
            <a:pPr marL="171450" indent="-171450" algn="just" defTabSz="457200">
              <a:lnSpc>
                <a:spcPct val="100000"/>
              </a:lnSpc>
              <a:spcBef>
                <a:spcPct val="0"/>
              </a:spcBef>
              <a:buClr>
                <a:srgbClr val="00A7E2"/>
              </a:buClr>
              <a:buFont typeface="Arial" panose="020B0604020202020204" pitchFamily="34" charset="0"/>
              <a:buChar char="•"/>
              <a:defRPr/>
            </a:pPr>
            <a:r>
              <a:rPr lang="en-US" sz="1200" i="0" dirty="0">
                <a:latin typeface="+mn-lt"/>
                <a:ea typeface="Lato" panose="020F0502020204030203" pitchFamily="34" charset="0"/>
                <a:cs typeface="Lato" panose="020F0502020204030203" pitchFamily="34" charset="0"/>
              </a:rPr>
              <a:t>These indicators are classified by risk components that should be selected according to SES context of OAL: </a:t>
            </a:r>
          </a:p>
          <a:p>
            <a:pPr marL="628650" lvl="1" indent="-171450" algn="just" defTabSz="457200">
              <a:lnSpc>
                <a:spcPct val="100000"/>
              </a:lnSpc>
              <a:spcBef>
                <a:spcPct val="0"/>
              </a:spcBef>
              <a:buClr>
                <a:srgbClr val="00A7E2"/>
              </a:buClr>
              <a:buFont typeface="Arial" panose="020B0604020202020204" pitchFamily="34" charset="0"/>
              <a:buChar char="•"/>
              <a:defRPr/>
            </a:pPr>
            <a:r>
              <a:rPr lang="en-US" sz="1200" i="0" dirty="0">
                <a:latin typeface="+mn-lt"/>
                <a:ea typeface="Lato" panose="020F0502020204030203" pitchFamily="34" charset="0"/>
                <a:cs typeface="Lato" panose="020F0502020204030203" pitchFamily="34" charset="0"/>
              </a:rPr>
              <a:t>Hazards </a:t>
            </a:r>
          </a:p>
          <a:p>
            <a:pPr marL="628650" lvl="1" indent="-171450" algn="just" defTabSz="457200">
              <a:lnSpc>
                <a:spcPct val="100000"/>
              </a:lnSpc>
              <a:spcBef>
                <a:spcPct val="0"/>
              </a:spcBef>
              <a:buClr>
                <a:srgbClr val="00A7E2"/>
              </a:buClr>
              <a:buFont typeface="Arial" panose="020B0604020202020204" pitchFamily="34" charset="0"/>
              <a:buChar char="•"/>
              <a:defRPr/>
            </a:pPr>
            <a:r>
              <a:rPr lang="en-US" sz="1200" i="0" dirty="0">
                <a:latin typeface="+mn-lt"/>
                <a:ea typeface="Lato" panose="020F0502020204030203" pitchFamily="34" charset="0"/>
                <a:cs typeface="Lato" panose="020F0502020204030203" pitchFamily="34" charset="0"/>
              </a:rPr>
              <a:t>Exposure</a:t>
            </a:r>
          </a:p>
          <a:p>
            <a:pPr marL="628650" lvl="1" indent="-171450" algn="just" defTabSz="457200">
              <a:lnSpc>
                <a:spcPct val="100000"/>
              </a:lnSpc>
              <a:spcBef>
                <a:spcPct val="0"/>
              </a:spcBef>
              <a:buClr>
                <a:srgbClr val="00A7E2"/>
              </a:buClr>
              <a:buFont typeface="Arial" panose="020B0604020202020204" pitchFamily="34" charset="0"/>
              <a:buChar char="•"/>
              <a:defRPr/>
            </a:pPr>
            <a:r>
              <a:rPr lang="en-US" sz="1200" i="0" dirty="0">
                <a:latin typeface="+mn-lt"/>
                <a:ea typeface="Lato" panose="020F0502020204030203" pitchFamily="34" charset="0"/>
                <a:cs typeface="Lato" panose="020F0502020204030203" pitchFamily="34" charset="0"/>
              </a:rPr>
              <a:t>Vulnerability </a:t>
            </a:r>
          </a:p>
          <a:p>
            <a:pPr marL="628650" lvl="1" indent="-171450" algn="just" defTabSz="457200">
              <a:lnSpc>
                <a:spcPct val="100000"/>
              </a:lnSpc>
              <a:spcBef>
                <a:spcPct val="0"/>
              </a:spcBef>
              <a:buClr>
                <a:srgbClr val="00A7E2"/>
              </a:buClr>
              <a:buFont typeface="Arial" panose="020B0604020202020204" pitchFamily="34" charset="0"/>
              <a:buChar char="•"/>
              <a:defRPr/>
            </a:pPr>
            <a:endParaRPr lang="en-US" sz="1200" i="0" dirty="0">
              <a:latin typeface="+mn-lt"/>
              <a:ea typeface="Lato" panose="020F0502020204030203" pitchFamily="34" charset="0"/>
              <a:cs typeface="Lato" panose="020F0502020204030203" pitchFamily="34" charset="0"/>
            </a:endParaRPr>
          </a:p>
          <a:p>
            <a:pPr marL="0" lvl="0" indent="0" algn="just" defTabSz="457200">
              <a:lnSpc>
                <a:spcPct val="100000"/>
              </a:lnSpc>
              <a:spcBef>
                <a:spcPct val="0"/>
              </a:spcBef>
              <a:buClr>
                <a:srgbClr val="00A7E2"/>
              </a:buClr>
              <a:buFont typeface="Arial" panose="020B0604020202020204" pitchFamily="34" charset="0"/>
              <a:buNone/>
              <a:defRPr/>
            </a:pPr>
            <a:r>
              <a:rPr lang="en-US" sz="1200" i="1" dirty="0">
                <a:latin typeface="+mn-lt"/>
                <a:ea typeface="Lato" panose="020F0502020204030203" pitchFamily="34" charset="0"/>
                <a:cs typeface="Lato" panose="020F0502020204030203" pitchFamily="34" charset="0"/>
              </a:rPr>
              <a:t>See slide for examples</a:t>
            </a:r>
            <a:endParaRPr lang="en-GB" sz="1200" i="1" dirty="0">
              <a:latin typeface="+mn-lt"/>
              <a:ea typeface="Lato" panose="020F0502020204030203" pitchFamily="34" charset="0"/>
              <a:cs typeface="Lato" panose="020F0502020204030203" pitchFamily="34" charset="0"/>
            </a:endParaRPr>
          </a:p>
          <a:p>
            <a:pPr marL="0" indent="0" defTabSz="457200">
              <a:lnSpc>
                <a:spcPct val="150000"/>
              </a:lnSpc>
              <a:spcBef>
                <a:spcPct val="0"/>
              </a:spcBef>
              <a:buClr>
                <a:srgbClr val="00A7E2"/>
              </a:buClr>
              <a:buNone/>
              <a:defRPr/>
            </a:pPr>
            <a:endParaRPr lang="en-GB" sz="1200" dirty="0">
              <a:latin typeface="Lato" panose="020F0502020204030203" pitchFamily="34" charset="0"/>
              <a:ea typeface="Lato" panose="020F0502020204030203" pitchFamily="34" charset="0"/>
              <a:cs typeface="Lato" panose="020F0502020204030203" pitchFamily="34" charset="0"/>
            </a:endParaRPr>
          </a:p>
          <a:p>
            <a:endParaRPr lang="en-US" i="1" dirty="0">
              <a:cs typeface="Calibri"/>
            </a:endParaRPr>
          </a:p>
          <a:p>
            <a:endParaRPr lang="en-US" i="1" dirty="0">
              <a:cs typeface="Calibri"/>
            </a:endParaRPr>
          </a:p>
        </p:txBody>
      </p:sp>
      <p:sp>
        <p:nvSpPr>
          <p:cNvPr id="4" name="Slide Number Placeholder 3"/>
          <p:cNvSpPr>
            <a:spLocks noGrp="1"/>
          </p:cNvSpPr>
          <p:nvPr>
            <p:ph type="sldNum" sz="quarter" idx="5"/>
          </p:nvPr>
        </p:nvSpPr>
        <p:spPr/>
        <p:txBody>
          <a:bodyPr/>
          <a:lstStyle/>
          <a:p>
            <a:fld id="{55E79B1B-EC0D-4C76-81FD-7AAED1DE532C}" type="slidenum">
              <a:rPr lang="en-US"/>
              <a:t>23</a:t>
            </a:fld>
            <a:endParaRPr lang="en-US"/>
          </a:p>
        </p:txBody>
      </p:sp>
    </p:spTree>
    <p:extLst>
      <p:ext uri="{BB962C8B-B14F-4D97-AF65-F5344CB8AC3E}">
        <p14:creationId xmlns:p14="http://schemas.microsoft.com/office/powerpoint/2010/main" val="155539409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b="0" dirty="0">
                <a:solidFill>
                  <a:schemeClr val="bg1"/>
                </a:solidFill>
                <a:latin typeface="+mn-lt"/>
                <a:ea typeface="Lato"/>
                <a:cs typeface="Arial"/>
              </a:rPr>
              <a:t>Data collection for different indicators </a:t>
            </a:r>
          </a:p>
          <a:p>
            <a:pPr marL="628650" lvl="1" indent="-171450">
              <a:buFont typeface="Arial" panose="020B0604020202020204" pitchFamily="34" charset="0"/>
              <a:buChar char="•"/>
            </a:pPr>
            <a:r>
              <a:rPr lang="en-GB" sz="1200" b="0" u="none" dirty="0">
                <a:latin typeface="+mn-lt"/>
                <a:ea typeface="Lato"/>
                <a:cs typeface="Segoe UI"/>
              </a:rPr>
              <a:t>Primary data</a:t>
            </a:r>
            <a:r>
              <a:rPr lang="en-US" sz="1200" b="0" i="0" u="none" dirty="0">
                <a:latin typeface="+mn-lt"/>
                <a:ea typeface="Lato"/>
                <a:cs typeface="Calibri" panose="020F0502020204030204"/>
              </a:rPr>
              <a:t> is </a:t>
            </a:r>
            <a:r>
              <a:rPr lang="en-GB" sz="1200" b="0" i="0" u="none" dirty="0">
                <a:latin typeface="+mn-lt"/>
                <a:ea typeface="Lato"/>
                <a:cs typeface="Arial"/>
              </a:rPr>
              <a:t>c</a:t>
            </a:r>
            <a:r>
              <a:rPr lang="en-GB" sz="1200" b="0" i="0" dirty="0">
                <a:latin typeface="+mn-lt"/>
                <a:ea typeface="Calibri"/>
                <a:cs typeface="Arial"/>
              </a:rPr>
              <a:t>ollected by the researcher through surveys, interviews, etc.  </a:t>
            </a:r>
            <a:endParaRPr lang="en-US" sz="1200" b="0" i="0" dirty="0">
              <a:solidFill>
                <a:schemeClr val="bg1"/>
              </a:solidFill>
              <a:latin typeface="+mn-lt"/>
              <a:ea typeface="Lato"/>
              <a:cs typeface="Arial"/>
            </a:endParaRPr>
          </a:p>
          <a:p>
            <a:pPr marL="628650" lvl="1" indent="-171450">
              <a:buFont typeface="Arial" panose="020B0604020202020204" pitchFamily="34" charset="0"/>
              <a:buChar char="•"/>
            </a:pPr>
            <a:r>
              <a:rPr lang="en-US" sz="1200" b="0" i="0" dirty="0">
                <a:solidFill>
                  <a:schemeClr val="bg1"/>
                </a:solidFill>
                <a:latin typeface="+mn-lt"/>
                <a:ea typeface="Lato"/>
                <a:cs typeface="Arial"/>
              </a:rPr>
              <a:t>For example: </a:t>
            </a:r>
          </a:p>
          <a:p>
            <a:pPr marL="1200150" lvl="2" indent="-285750">
              <a:lnSpc>
                <a:spcPct val="150000"/>
              </a:lnSpc>
              <a:spcBef>
                <a:spcPct val="0"/>
              </a:spcBef>
              <a:spcAft>
                <a:spcPts val="600"/>
              </a:spcAft>
              <a:buClr>
                <a:srgbClr val="00A7E2"/>
              </a:buClr>
              <a:buFont typeface="Arial"/>
              <a:buChar char="•"/>
              <a:defRPr/>
            </a:pPr>
            <a:r>
              <a:rPr lang="en-GB" sz="1200" b="0" dirty="0">
                <a:latin typeface="+mn-lt"/>
                <a:ea typeface="Lato"/>
                <a:cs typeface="Lato"/>
              </a:rPr>
              <a:t>Number of income-generating activities per household</a:t>
            </a:r>
            <a:r>
              <a:rPr lang="en-US" sz="1200" b="0" dirty="0">
                <a:latin typeface="+mn-lt"/>
                <a:ea typeface="Lato"/>
                <a:cs typeface="Lato"/>
              </a:rPr>
              <a:t>​</a:t>
            </a:r>
          </a:p>
          <a:p>
            <a:pPr marL="1200150" lvl="3" indent="-285750">
              <a:lnSpc>
                <a:spcPct val="150000"/>
              </a:lnSpc>
              <a:spcBef>
                <a:spcPct val="0"/>
              </a:spcBef>
              <a:spcAft>
                <a:spcPts val="600"/>
              </a:spcAft>
              <a:buClr>
                <a:srgbClr val="00A7E2"/>
              </a:buClr>
              <a:buFont typeface="Arial"/>
              <a:buChar char="•"/>
              <a:defRPr/>
            </a:pPr>
            <a:r>
              <a:rPr lang="en-GB" sz="1200" b="0" dirty="0">
                <a:latin typeface="+mn-lt"/>
                <a:ea typeface="Lato"/>
                <a:cs typeface="Lato"/>
              </a:rPr>
              <a:t>Insurance coverage</a:t>
            </a:r>
            <a:r>
              <a:rPr lang="en-US" sz="1200" b="0" dirty="0">
                <a:latin typeface="+mn-lt"/>
                <a:ea typeface="Lato"/>
                <a:cs typeface="Lato"/>
              </a:rPr>
              <a:t>​</a:t>
            </a:r>
          </a:p>
          <a:p>
            <a:pPr marL="1200150" lvl="3" indent="-285750">
              <a:lnSpc>
                <a:spcPct val="150000"/>
              </a:lnSpc>
              <a:spcBef>
                <a:spcPct val="0"/>
              </a:spcBef>
              <a:spcAft>
                <a:spcPts val="600"/>
              </a:spcAft>
              <a:buClr>
                <a:srgbClr val="00A7E2"/>
              </a:buClr>
              <a:buFont typeface="Arial"/>
              <a:buChar char="•"/>
              <a:defRPr/>
            </a:pPr>
            <a:r>
              <a:rPr lang="en-GB" sz="1200" b="0" dirty="0">
                <a:latin typeface="+mn-lt"/>
                <a:ea typeface="Lato"/>
                <a:cs typeface="Lato"/>
              </a:rPr>
              <a:t>Dependency on road communication</a:t>
            </a:r>
            <a:r>
              <a:rPr lang="en-US" sz="1200" b="0" dirty="0">
                <a:latin typeface="+mn-lt"/>
                <a:ea typeface="Lato"/>
                <a:cs typeface="Lato"/>
              </a:rPr>
              <a:t>​</a:t>
            </a:r>
          </a:p>
          <a:p>
            <a:pPr marL="1200150" lvl="3" indent="-285750">
              <a:lnSpc>
                <a:spcPct val="150000"/>
              </a:lnSpc>
              <a:spcBef>
                <a:spcPct val="0"/>
              </a:spcBef>
              <a:spcAft>
                <a:spcPts val="600"/>
              </a:spcAft>
              <a:buClr>
                <a:srgbClr val="00A7E2"/>
              </a:buClr>
              <a:buFont typeface="Arial"/>
              <a:buChar char="•"/>
              <a:defRPr/>
            </a:pPr>
            <a:r>
              <a:rPr lang="en-GB" sz="1200" b="0" dirty="0">
                <a:latin typeface="+mn-lt"/>
                <a:ea typeface="Lato"/>
                <a:cs typeface="Lato"/>
              </a:rPr>
              <a:t>Participation in decision making </a:t>
            </a:r>
            <a:r>
              <a:rPr lang="en-US" sz="1200" b="0" dirty="0">
                <a:latin typeface="+mn-lt"/>
                <a:ea typeface="Lato"/>
                <a:cs typeface="Lato"/>
              </a:rPr>
              <a:t>​</a:t>
            </a:r>
          </a:p>
          <a:p>
            <a:pPr marL="1200150" lvl="3" indent="-285750">
              <a:lnSpc>
                <a:spcPct val="150000"/>
              </a:lnSpc>
              <a:spcBef>
                <a:spcPct val="0"/>
              </a:spcBef>
              <a:spcAft>
                <a:spcPts val="600"/>
              </a:spcAft>
              <a:buClr>
                <a:srgbClr val="00A7E2"/>
              </a:buClr>
              <a:buFont typeface="Arial"/>
              <a:buChar char="•"/>
              <a:defRPr/>
            </a:pPr>
            <a:r>
              <a:rPr lang="en-GB" sz="1200" b="0" dirty="0">
                <a:latin typeface="+mn-lt"/>
                <a:ea typeface="Lato"/>
                <a:cs typeface="Lato"/>
              </a:rPr>
              <a:t>Knowledge on climate / risks </a:t>
            </a:r>
          </a:p>
          <a:p>
            <a:pPr>
              <a:lnSpc>
                <a:spcPct val="150000"/>
              </a:lnSpc>
            </a:pPr>
            <a:endParaRPr lang="en-US" sz="1200" b="0" i="1" dirty="0">
              <a:solidFill>
                <a:schemeClr val="bg1"/>
              </a:solidFill>
              <a:latin typeface="+mn-lt"/>
              <a:ea typeface="Lato"/>
              <a:cs typeface="Arial"/>
            </a:endParaRPr>
          </a:p>
          <a:p>
            <a:pPr marL="628650" lvl="1" indent="-171450">
              <a:lnSpc>
                <a:spcPct val="150000"/>
              </a:lnSpc>
              <a:buFont typeface="Arial" panose="020B0604020202020204" pitchFamily="34" charset="0"/>
              <a:buChar char="•"/>
            </a:pPr>
            <a:r>
              <a:rPr lang="en-GB" sz="1200" b="0" u="sng" dirty="0">
                <a:latin typeface="+mn-lt"/>
                <a:ea typeface="Lato"/>
                <a:cs typeface="Segoe UI"/>
              </a:rPr>
              <a:t>Secondary data </a:t>
            </a:r>
            <a:r>
              <a:rPr lang="en-GB" sz="1200" b="0" i="0" u="none" dirty="0">
                <a:latin typeface="+mn-lt"/>
                <a:ea typeface="Lato"/>
                <a:cs typeface="Segoe UI"/>
              </a:rPr>
              <a:t>is e</a:t>
            </a:r>
            <a:r>
              <a:rPr lang="en-GB" sz="1200" b="0" i="0" u="none" dirty="0">
                <a:latin typeface="+mn-lt"/>
                <a:ea typeface="+mn-lt"/>
                <a:cs typeface="+mn-lt"/>
              </a:rPr>
              <a:t>xisting information in databases, publications, books, government websites, etc. </a:t>
            </a:r>
            <a:endParaRPr lang="en-GB" sz="1200" b="0" i="1" u="none" dirty="0">
              <a:latin typeface="+mn-lt"/>
              <a:ea typeface="+mn-lt"/>
              <a:cs typeface="+mn-lt"/>
            </a:endParaRPr>
          </a:p>
          <a:p>
            <a:pPr marL="628650" lvl="1" indent="-171450">
              <a:lnSpc>
                <a:spcPct val="150000"/>
              </a:lnSpc>
              <a:buFont typeface="Arial" panose="020B0604020202020204" pitchFamily="34" charset="0"/>
              <a:buChar char="•"/>
            </a:pPr>
            <a:r>
              <a:rPr lang="en-GB" sz="1200" b="0" dirty="0">
                <a:latin typeface="+mn-lt"/>
                <a:ea typeface="+mn-lt"/>
                <a:cs typeface="+mn-lt"/>
              </a:rPr>
              <a:t>For example:</a:t>
            </a:r>
            <a:endParaRPr lang="en-US" sz="1200" b="0" dirty="0">
              <a:latin typeface="+mn-lt"/>
              <a:ea typeface="Calibri"/>
              <a:cs typeface="Calibri"/>
            </a:endParaRPr>
          </a:p>
          <a:p>
            <a:pPr marL="1200150" lvl="2" indent="-285750">
              <a:lnSpc>
                <a:spcPct val="150000"/>
              </a:lnSpc>
              <a:spcBef>
                <a:spcPct val="0"/>
              </a:spcBef>
              <a:spcAft>
                <a:spcPts val="600"/>
              </a:spcAft>
              <a:buClr>
                <a:srgbClr val="00A7E2"/>
              </a:buClr>
              <a:buFont typeface="Arial"/>
              <a:buChar char="•"/>
              <a:defRPr/>
            </a:pPr>
            <a:r>
              <a:rPr lang="en-GB" sz="1200" b="0" dirty="0">
                <a:latin typeface="+mn-lt"/>
                <a:ea typeface="Lato"/>
                <a:cs typeface="Lato"/>
              </a:rPr>
              <a:t>Land use</a:t>
            </a:r>
            <a:endParaRPr lang="en-US" sz="1200" b="0" dirty="0">
              <a:latin typeface="+mn-lt"/>
              <a:ea typeface="Lato"/>
              <a:cs typeface="Lato"/>
            </a:endParaRPr>
          </a:p>
          <a:p>
            <a:pPr marL="1200150" lvl="2" indent="-285750">
              <a:lnSpc>
                <a:spcPct val="150000"/>
              </a:lnSpc>
              <a:spcBef>
                <a:spcPct val="0"/>
              </a:spcBef>
              <a:spcAft>
                <a:spcPts val="600"/>
              </a:spcAft>
              <a:buClr>
                <a:srgbClr val="00A7E2"/>
              </a:buClr>
              <a:buFont typeface="Arial"/>
              <a:buChar char="•"/>
              <a:defRPr/>
            </a:pPr>
            <a:r>
              <a:rPr lang="en-GB" sz="1200" b="0" dirty="0">
                <a:latin typeface="+mn-lt"/>
                <a:ea typeface="Lato"/>
                <a:cs typeface="Lato"/>
              </a:rPr>
              <a:t>Land exposed to hazards (e.g., flooding, landslide)</a:t>
            </a:r>
            <a:endParaRPr lang="en-US" sz="1200" b="0" dirty="0">
              <a:latin typeface="+mn-lt"/>
              <a:ea typeface="Lato"/>
              <a:cs typeface="Lato"/>
            </a:endParaRPr>
          </a:p>
          <a:p>
            <a:pPr marL="1200150" lvl="2" indent="-285750">
              <a:lnSpc>
                <a:spcPct val="150000"/>
              </a:lnSpc>
              <a:spcBef>
                <a:spcPct val="0"/>
              </a:spcBef>
              <a:spcAft>
                <a:spcPts val="600"/>
              </a:spcAft>
              <a:buClr>
                <a:srgbClr val="00A7E2"/>
              </a:buClr>
              <a:buFont typeface="Arial"/>
              <a:buChar char="•"/>
              <a:defRPr/>
            </a:pPr>
            <a:r>
              <a:rPr lang="en-GB" sz="1200" b="0" dirty="0">
                <a:latin typeface="+mn-lt"/>
                <a:ea typeface="Lato"/>
                <a:cs typeface="Lato"/>
              </a:rPr>
              <a:t>Buildings</a:t>
            </a:r>
            <a:endParaRPr lang="en-US" sz="1200" b="0" dirty="0">
              <a:latin typeface="+mn-lt"/>
              <a:ea typeface="Lato"/>
              <a:cs typeface="Lato"/>
            </a:endParaRPr>
          </a:p>
          <a:p>
            <a:pPr marL="1200150" lvl="2" indent="-285750">
              <a:lnSpc>
                <a:spcPct val="150000"/>
              </a:lnSpc>
              <a:spcBef>
                <a:spcPct val="0"/>
              </a:spcBef>
              <a:spcAft>
                <a:spcPts val="600"/>
              </a:spcAft>
              <a:buClr>
                <a:srgbClr val="00A7E2"/>
              </a:buClr>
              <a:buFont typeface="Arial"/>
              <a:buChar char="•"/>
              <a:defRPr/>
            </a:pPr>
            <a:r>
              <a:rPr lang="en-GB" sz="1200" b="0" dirty="0">
                <a:latin typeface="+mn-lt"/>
                <a:ea typeface="Lato"/>
                <a:cs typeface="Lato"/>
              </a:rPr>
              <a:t>Agricultural crop production</a:t>
            </a:r>
            <a:endParaRPr lang="en-US" sz="1200" b="0" dirty="0">
              <a:latin typeface="+mn-lt"/>
              <a:ea typeface="Lato"/>
              <a:cs typeface="Lato"/>
            </a:endParaRPr>
          </a:p>
          <a:p>
            <a:pPr marL="1200150" lvl="2" indent="-285750">
              <a:lnSpc>
                <a:spcPct val="150000"/>
              </a:lnSpc>
              <a:spcBef>
                <a:spcPct val="0"/>
              </a:spcBef>
              <a:spcAft>
                <a:spcPts val="600"/>
              </a:spcAft>
              <a:buClr>
                <a:srgbClr val="00A7E2"/>
              </a:buClr>
              <a:buFont typeface="Arial"/>
              <a:buChar char="•"/>
              <a:defRPr/>
            </a:pPr>
            <a:r>
              <a:rPr lang="en-GB" sz="1200" b="0" dirty="0">
                <a:latin typeface="+mn-lt"/>
                <a:ea typeface="Lato"/>
                <a:cs typeface="Lato"/>
              </a:rPr>
              <a:t>Road and rail network</a:t>
            </a:r>
            <a:endParaRPr lang="en-US" sz="1200" b="0" dirty="0">
              <a:latin typeface="+mn-lt"/>
              <a:ea typeface="Lato"/>
              <a:cs typeface="Lato"/>
            </a:endParaRPr>
          </a:p>
          <a:p>
            <a:pPr marL="1200150" lvl="2" indent="-285750">
              <a:lnSpc>
                <a:spcPct val="150000"/>
              </a:lnSpc>
              <a:spcBef>
                <a:spcPct val="0"/>
              </a:spcBef>
              <a:spcAft>
                <a:spcPts val="600"/>
              </a:spcAft>
              <a:buClr>
                <a:srgbClr val="00A7E2"/>
              </a:buClr>
              <a:buFont typeface="Arial"/>
              <a:buChar char="•"/>
              <a:defRPr/>
            </a:pPr>
            <a:r>
              <a:rPr lang="en-GB" sz="1200" b="0" dirty="0">
                <a:latin typeface="+mn-lt"/>
                <a:ea typeface="Lato"/>
                <a:cs typeface="Lato"/>
              </a:rPr>
              <a:t>NDVI (Normalized Difference Vegetation Index)</a:t>
            </a:r>
            <a:endParaRPr lang="en-US" sz="1200" b="0" dirty="0">
              <a:latin typeface="+mn-lt"/>
              <a:ea typeface="Lato"/>
              <a:cs typeface="Lato"/>
            </a:endParaRPr>
          </a:p>
          <a:p>
            <a:pPr marL="1200150" lvl="2" indent="-285750">
              <a:lnSpc>
                <a:spcPct val="150000"/>
              </a:lnSpc>
              <a:spcBef>
                <a:spcPct val="0"/>
              </a:spcBef>
              <a:spcAft>
                <a:spcPts val="600"/>
              </a:spcAft>
              <a:buClr>
                <a:srgbClr val="00A7E2"/>
              </a:buClr>
              <a:buFont typeface="Arial"/>
              <a:buChar char="•"/>
              <a:defRPr/>
            </a:pPr>
            <a:r>
              <a:rPr lang="en-GB" sz="1200" b="0" dirty="0">
                <a:latin typeface="+mn-lt"/>
                <a:ea typeface="Lato"/>
                <a:cs typeface="Lato"/>
              </a:rPr>
              <a:t>Policies related to conservation, adaptations, etc</a:t>
            </a:r>
            <a:endParaRPr lang="en-US" sz="1200" b="0" dirty="0">
              <a:solidFill>
                <a:schemeClr val="bg1"/>
              </a:solidFill>
              <a:latin typeface="+mn-lt"/>
              <a:ea typeface="Lato"/>
            </a:endParaRPr>
          </a:p>
          <a:p>
            <a:endParaRPr lang="en-GB" sz="1200" b="0" dirty="0">
              <a:solidFill>
                <a:schemeClr val="bg1"/>
              </a:solidFill>
              <a:latin typeface="+mn-lt"/>
              <a:ea typeface="Lato" panose="020F0502020204030203" pitchFamily="34" charset="0"/>
              <a:cs typeface="Lato" panose="020F0502020204030203" pitchFamily="34" charset="0"/>
            </a:endParaRPr>
          </a:p>
          <a:p>
            <a:endParaRPr lang="en-US" sz="1200" b="0" dirty="0">
              <a:latin typeface="+mn-lt"/>
              <a:cs typeface="Calibri"/>
            </a:endParaRPr>
          </a:p>
        </p:txBody>
      </p:sp>
      <p:sp>
        <p:nvSpPr>
          <p:cNvPr id="4" name="Slide Number Placeholder 3"/>
          <p:cNvSpPr>
            <a:spLocks noGrp="1"/>
          </p:cNvSpPr>
          <p:nvPr>
            <p:ph type="sldNum" sz="quarter" idx="5"/>
          </p:nvPr>
        </p:nvSpPr>
        <p:spPr/>
        <p:txBody>
          <a:bodyPr/>
          <a:lstStyle/>
          <a:p>
            <a:fld id="{55E79B1B-EC0D-4C76-81FD-7AAED1DE532C}" type="slidenum">
              <a:rPr lang="en-US"/>
              <a:t>24</a:t>
            </a:fld>
            <a:endParaRPr lang="en-US"/>
          </a:p>
        </p:txBody>
      </p:sp>
    </p:spTree>
    <p:extLst>
      <p:ext uri="{BB962C8B-B14F-4D97-AF65-F5344CB8AC3E}">
        <p14:creationId xmlns:p14="http://schemas.microsoft.com/office/powerpoint/2010/main" val="42860573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a:ea typeface="Calibri"/>
                <a:cs typeface="Calibri"/>
              </a:rPr>
              <a:t>Optional slide</a:t>
            </a:r>
            <a:endParaRPr lang="en-US" i="1">
              <a:cs typeface="Calibri"/>
            </a:endParaRPr>
          </a:p>
        </p:txBody>
      </p:sp>
      <p:sp>
        <p:nvSpPr>
          <p:cNvPr id="4" name="Slide Number Placeholder 3"/>
          <p:cNvSpPr>
            <a:spLocks noGrp="1"/>
          </p:cNvSpPr>
          <p:nvPr>
            <p:ph type="sldNum" sz="quarter" idx="5"/>
          </p:nvPr>
        </p:nvSpPr>
        <p:spPr/>
        <p:txBody>
          <a:bodyPr/>
          <a:lstStyle/>
          <a:p>
            <a:fld id="{55E79B1B-EC0D-4C76-81FD-7AAED1DE532C}" type="slidenum">
              <a:rPr lang="en-US"/>
              <a:t>25</a:t>
            </a:fld>
            <a:endParaRPr lang="en-US"/>
          </a:p>
        </p:txBody>
      </p:sp>
    </p:spTree>
    <p:extLst>
      <p:ext uri="{BB962C8B-B14F-4D97-AF65-F5344CB8AC3E}">
        <p14:creationId xmlns:p14="http://schemas.microsoft.com/office/powerpoint/2010/main" val="195503439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a:t>Optional slide</a:t>
            </a:r>
            <a:endParaRPr lang="en-US"/>
          </a:p>
          <a:p>
            <a:endParaRPr lang="en-US" i="1">
              <a:ea typeface="Calibri"/>
              <a:cs typeface="Calibri"/>
            </a:endParaRPr>
          </a:p>
        </p:txBody>
      </p:sp>
      <p:sp>
        <p:nvSpPr>
          <p:cNvPr id="4" name="Slide Number Placeholder 3"/>
          <p:cNvSpPr>
            <a:spLocks noGrp="1"/>
          </p:cNvSpPr>
          <p:nvPr>
            <p:ph type="sldNum" sz="quarter" idx="5"/>
          </p:nvPr>
        </p:nvSpPr>
        <p:spPr/>
        <p:txBody>
          <a:bodyPr/>
          <a:lstStyle/>
          <a:p>
            <a:fld id="{55E79B1B-EC0D-4C76-81FD-7AAED1DE532C}" type="slidenum">
              <a:rPr lang="en-US"/>
              <a:t>26</a:t>
            </a:fld>
            <a:endParaRPr lang="en-US"/>
          </a:p>
        </p:txBody>
      </p:sp>
    </p:spTree>
    <p:extLst>
      <p:ext uri="{BB962C8B-B14F-4D97-AF65-F5344CB8AC3E}">
        <p14:creationId xmlns:p14="http://schemas.microsoft.com/office/powerpoint/2010/main" val="52098226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0" dirty="0">
                <a:cs typeface="Calibri"/>
              </a:rPr>
              <a:t>This is the preliminary risk assessment that was done for the </a:t>
            </a:r>
            <a:r>
              <a:rPr lang="en-US" i="0" dirty="0" err="1">
                <a:cs typeface="Calibri"/>
              </a:rPr>
              <a:t>Panaro</a:t>
            </a:r>
            <a:r>
              <a:rPr lang="en-US" i="0" dirty="0">
                <a:cs typeface="Calibri"/>
              </a:rPr>
              <a:t> river – OAL Italy – and how the hazard affects various municipalities in the region. </a:t>
            </a:r>
          </a:p>
          <a:p>
            <a:pPr marL="171450" indent="-171450">
              <a:buFont typeface="Arial" panose="020B0604020202020204" pitchFamily="34" charset="0"/>
              <a:buChar char="•"/>
            </a:pPr>
            <a:r>
              <a:rPr lang="en-US" i="0" dirty="0">
                <a:cs typeface="Calibri"/>
              </a:rPr>
              <a:t>The row on the top are risk simulations without </a:t>
            </a:r>
            <a:r>
              <a:rPr lang="en-US" i="0" dirty="0" err="1">
                <a:cs typeface="Calibri"/>
              </a:rPr>
              <a:t>NbS</a:t>
            </a:r>
            <a:r>
              <a:rPr lang="en-US" i="0" dirty="0">
                <a:cs typeface="Calibri"/>
              </a:rPr>
              <a:t> and the bottom row is with </a:t>
            </a:r>
            <a:r>
              <a:rPr lang="en-US" i="0" dirty="0" err="1">
                <a:cs typeface="Calibri"/>
              </a:rPr>
              <a:t>NbS</a:t>
            </a:r>
            <a:r>
              <a:rPr lang="en-US" i="0" dirty="0">
                <a:cs typeface="Calibri"/>
              </a:rPr>
              <a:t>.</a:t>
            </a:r>
          </a:p>
          <a:p>
            <a:pPr marL="171450" indent="-171450">
              <a:buFont typeface="Arial" panose="020B0604020202020204" pitchFamily="34" charset="0"/>
              <a:buChar char="•"/>
            </a:pPr>
            <a:r>
              <a:rPr lang="en-US" i="0" dirty="0">
                <a:cs typeface="Calibri"/>
              </a:rPr>
              <a:t>If you look column by column, you see that the hazard characteristics (flood depth and duration) are reduced with </a:t>
            </a:r>
            <a:r>
              <a:rPr lang="en-US" i="0" dirty="0" err="1">
                <a:cs typeface="Calibri"/>
              </a:rPr>
              <a:t>NbS</a:t>
            </a:r>
            <a:r>
              <a:rPr lang="en-US" i="0" dirty="0">
                <a:cs typeface="Calibri"/>
              </a:rPr>
              <a:t> in all municipalities, the exposure is reduced in most cases and the final risk is reduced everywhere with </a:t>
            </a:r>
            <a:r>
              <a:rPr lang="en-US" i="0" dirty="0" err="1">
                <a:cs typeface="Calibri"/>
              </a:rPr>
              <a:t>NbS</a:t>
            </a:r>
            <a:r>
              <a:rPr lang="en-US" i="0" dirty="0">
                <a:cs typeface="Calibri"/>
              </a:rPr>
              <a:t> in place.</a:t>
            </a:r>
          </a:p>
        </p:txBody>
      </p:sp>
      <p:sp>
        <p:nvSpPr>
          <p:cNvPr id="4" name="Slide Number Placeholder 3"/>
          <p:cNvSpPr>
            <a:spLocks noGrp="1"/>
          </p:cNvSpPr>
          <p:nvPr>
            <p:ph type="sldNum" sz="quarter" idx="5"/>
          </p:nvPr>
        </p:nvSpPr>
        <p:spPr/>
        <p:txBody>
          <a:bodyPr/>
          <a:lstStyle/>
          <a:p>
            <a:fld id="{55E79B1B-EC0D-4C76-81FD-7AAED1DE532C}" type="slidenum">
              <a:rPr lang="en-US"/>
              <a:t>27</a:t>
            </a:fld>
            <a:endParaRPr lang="en-US"/>
          </a:p>
        </p:txBody>
      </p:sp>
    </p:spTree>
    <p:extLst>
      <p:ext uri="{BB962C8B-B14F-4D97-AF65-F5344CB8AC3E}">
        <p14:creationId xmlns:p14="http://schemas.microsoft.com/office/powerpoint/2010/main" val="270558157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nSpc>
                <a:spcPct val="107000"/>
              </a:lnSpc>
              <a:spcAft>
                <a:spcPts val="800"/>
              </a:spcAft>
              <a:buFont typeface="Arial" panose="020B0604020202020204" pitchFamily="34" charset="0"/>
              <a:buChar char="•"/>
            </a:pPr>
            <a:r>
              <a:rPr lang="en-US" dirty="0">
                <a:cs typeface="Calibri"/>
              </a:rPr>
              <a:t>However, </a:t>
            </a:r>
            <a:r>
              <a:rPr lang="en-GB" dirty="0">
                <a:latin typeface="Lato" panose="020F0502020204030203" pitchFamily="34" charset="0"/>
                <a:ea typeface="Lato" panose="020F0502020204030203" pitchFamily="34" charset="0"/>
                <a:cs typeface="Lato" panose="020F0502020204030203" pitchFamily="34" charset="0"/>
              </a:rPr>
              <a:t>V&amp;R assessment might need to consider different spatial scales for indicators</a:t>
            </a:r>
          </a:p>
          <a:p>
            <a:pPr marL="171450" indent="-171450">
              <a:lnSpc>
                <a:spcPct val="107000"/>
              </a:lnSpc>
              <a:spcAft>
                <a:spcPts val="800"/>
              </a:spcAft>
              <a:buFont typeface="Arial" panose="020B0604020202020204" pitchFamily="34" charset="0"/>
              <a:buChar char="•"/>
            </a:pPr>
            <a:r>
              <a:rPr lang="en-US" dirty="0">
                <a:latin typeface="Lato" panose="020F0502020204030203" pitchFamily="34" charset="0"/>
                <a:ea typeface="Lato" panose="020F0502020204030203" pitchFamily="34" charset="0"/>
                <a:cs typeface="Lato" panose="020F0502020204030203" pitchFamily="34" charset="0"/>
              </a:rPr>
              <a:t>For example, in OAL Greece, social and ecological indicators are related to different spatial scales</a:t>
            </a:r>
          </a:p>
          <a:p>
            <a:pPr marL="628650" lvl="1" indent="-171450">
              <a:lnSpc>
                <a:spcPct val="107000"/>
              </a:lnSpc>
              <a:spcAft>
                <a:spcPts val="800"/>
              </a:spcAft>
              <a:buFont typeface="Arial" panose="020B0604020202020204" pitchFamily="34" charset="0"/>
              <a:buChar char="•"/>
            </a:pPr>
            <a:r>
              <a:rPr lang="en-US" dirty="0">
                <a:latin typeface="Lato" panose="020F0502020204030203" pitchFamily="34" charset="0"/>
                <a:ea typeface="Lato" panose="020F0502020204030203" pitchFamily="34" charset="0"/>
                <a:cs typeface="Lato" panose="020F0502020204030203" pitchFamily="34" charset="0"/>
              </a:rPr>
              <a:t>Ecosystem is the whole catchment area of the river</a:t>
            </a:r>
          </a:p>
          <a:p>
            <a:pPr marL="628650" lvl="1" indent="-171450">
              <a:lnSpc>
                <a:spcPct val="107000"/>
              </a:lnSpc>
              <a:spcAft>
                <a:spcPts val="800"/>
              </a:spcAft>
              <a:buFont typeface="Arial" panose="020B0604020202020204" pitchFamily="34" charset="0"/>
              <a:buChar char="•"/>
            </a:pPr>
            <a:r>
              <a:rPr lang="en-US" dirty="0">
                <a:latin typeface="Lato" panose="020F0502020204030203" pitchFamily="34" charset="0"/>
                <a:ea typeface="Lato" panose="020F0502020204030203" pitchFamily="34" charset="0"/>
                <a:cs typeface="Lato" panose="020F0502020204030203" pitchFamily="34" charset="0"/>
              </a:rPr>
              <a:t>Social system are several municipalities across the OAL</a:t>
            </a:r>
          </a:p>
          <a:p>
            <a:pPr marL="628650" lvl="1" indent="-171450">
              <a:lnSpc>
                <a:spcPct val="107000"/>
              </a:lnSpc>
              <a:spcAft>
                <a:spcPts val="800"/>
              </a:spcAft>
              <a:buFont typeface="Arial" panose="020B0604020202020204" pitchFamily="34" charset="0"/>
              <a:buChar char="•"/>
            </a:pPr>
            <a:r>
              <a:rPr lang="en-US" dirty="0">
                <a:latin typeface="Lato" panose="020F0502020204030203" pitchFamily="34" charset="0"/>
                <a:ea typeface="Lato" panose="020F0502020204030203" pitchFamily="34" charset="0"/>
                <a:cs typeface="Lato" panose="020F0502020204030203" pitchFamily="34" charset="0"/>
              </a:rPr>
              <a:t>While the area of interest for the V&amp;R assessment is only the flood prone area (indicated in red)</a:t>
            </a:r>
          </a:p>
          <a:p>
            <a:pPr marL="628650" lvl="1" indent="-171450">
              <a:lnSpc>
                <a:spcPct val="107000"/>
              </a:lnSpc>
              <a:spcAft>
                <a:spcPts val="800"/>
              </a:spcAft>
              <a:buFont typeface="Arial" panose="020B0604020202020204" pitchFamily="34" charset="0"/>
              <a:buChar char="•"/>
            </a:pPr>
            <a:endParaRPr lang="en-US" dirty="0">
              <a:latin typeface="Lato" panose="020F0502020204030203" pitchFamily="34" charset="0"/>
              <a:ea typeface="Lato" panose="020F0502020204030203" pitchFamily="34" charset="0"/>
              <a:cs typeface="Lato" panose="020F0502020204030203" pitchFamily="34" charset="0"/>
            </a:endParaRPr>
          </a:p>
          <a:p>
            <a:pPr marL="171450" indent="-171450">
              <a:lnSpc>
                <a:spcPct val="107000"/>
              </a:lnSpc>
              <a:spcAft>
                <a:spcPts val="800"/>
              </a:spcAft>
              <a:buFont typeface="Arial" panose="020B0604020202020204" pitchFamily="34" charset="0"/>
              <a:buChar char="•"/>
            </a:pPr>
            <a:endParaRPr lang="en-GB" dirty="0">
              <a:latin typeface="Lato" panose="020F0502020204030203" pitchFamily="34" charset="0"/>
              <a:ea typeface="Lato" panose="020F0502020204030203" pitchFamily="34" charset="0"/>
              <a:cs typeface="Lato" panose="020F0502020204030203" pitchFamily="34" charset="0"/>
            </a:endParaRPr>
          </a:p>
          <a:p>
            <a:pPr>
              <a:lnSpc>
                <a:spcPct val="150000"/>
              </a:lnSpc>
              <a:spcBef>
                <a:spcPct val="0"/>
              </a:spcBef>
              <a:spcAft>
                <a:spcPts val="600"/>
              </a:spcAft>
              <a:buClr>
                <a:srgbClr val="00A7E2"/>
              </a:buClr>
              <a:defRPr/>
            </a:pPr>
            <a:endParaRPr lang="en-GB" dirty="0">
              <a:latin typeface="Lato" panose="020F0502020204030203" pitchFamily="34" charset="0"/>
              <a:ea typeface="Lato" panose="020F0502020204030203" pitchFamily="34" charset="0"/>
              <a:cs typeface="Lato" panose="020F0502020204030203" pitchFamily="34" charset="0"/>
            </a:endParaRPr>
          </a:p>
          <a:p>
            <a:endParaRPr lang="en-US" dirty="0">
              <a:cs typeface="Calibri"/>
            </a:endParaRPr>
          </a:p>
        </p:txBody>
      </p:sp>
      <p:sp>
        <p:nvSpPr>
          <p:cNvPr id="4" name="Slide Number Placeholder 3"/>
          <p:cNvSpPr>
            <a:spLocks noGrp="1"/>
          </p:cNvSpPr>
          <p:nvPr>
            <p:ph type="sldNum" sz="quarter" idx="5"/>
          </p:nvPr>
        </p:nvSpPr>
        <p:spPr/>
        <p:txBody>
          <a:bodyPr/>
          <a:lstStyle/>
          <a:p>
            <a:fld id="{55E79B1B-EC0D-4C76-81FD-7AAED1DE532C}" type="slidenum">
              <a:rPr lang="en-US"/>
              <a:t>28</a:t>
            </a:fld>
            <a:endParaRPr lang="en-US"/>
          </a:p>
        </p:txBody>
      </p:sp>
    </p:spTree>
    <p:extLst>
      <p:ext uri="{BB962C8B-B14F-4D97-AF65-F5344CB8AC3E}">
        <p14:creationId xmlns:p14="http://schemas.microsoft.com/office/powerpoint/2010/main" val="194251567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nSpc>
                <a:spcPct val="107000"/>
              </a:lnSpc>
              <a:spcAft>
                <a:spcPts val="800"/>
              </a:spcAft>
              <a:buFont typeface="Arial" panose="020B0604020202020204" pitchFamily="34" charset="0"/>
              <a:buChar char="•"/>
            </a:pPr>
            <a:r>
              <a:rPr lang="en-US" dirty="0">
                <a:cs typeface="Calibri"/>
              </a:rPr>
              <a:t>In OAL Austria, the area relevant for V&amp; R assessment is even smaller</a:t>
            </a:r>
          </a:p>
          <a:p>
            <a:pPr marL="171450" indent="-171450">
              <a:lnSpc>
                <a:spcPct val="107000"/>
              </a:lnSpc>
              <a:spcAft>
                <a:spcPts val="800"/>
              </a:spcAft>
              <a:buFont typeface="Arial" panose="020B0604020202020204" pitchFamily="34" charset="0"/>
              <a:buChar char="•"/>
            </a:pPr>
            <a:r>
              <a:rPr lang="en-US" dirty="0">
                <a:cs typeface="Calibri"/>
              </a:rPr>
              <a:t>The hazard – landslide – is in a very small area / local scale</a:t>
            </a:r>
          </a:p>
          <a:p>
            <a:pPr marL="171450" indent="-171450">
              <a:lnSpc>
                <a:spcPct val="107000"/>
              </a:lnSpc>
              <a:spcAft>
                <a:spcPts val="800"/>
              </a:spcAft>
              <a:buFont typeface="Arial" panose="020B0604020202020204" pitchFamily="34" charset="0"/>
              <a:buChar char="•"/>
            </a:pPr>
            <a:r>
              <a:rPr lang="en-US" dirty="0">
                <a:cs typeface="Calibri"/>
              </a:rPr>
              <a:t>While only a few social and ecological indicators are related to local scales</a:t>
            </a:r>
          </a:p>
          <a:p>
            <a:pPr marL="171450" indent="-171450">
              <a:lnSpc>
                <a:spcPct val="107000"/>
              </a:lnSpc>
              <a:spcAft>
                <a:spcPts val="800"/>
              </a:spcAft>
              <a:buFont typeface="Arial" panose="020B0604020202020204" pitchFamily="34" charset="0"/>
              <a:buChar char="•"/>
            </a:pPr>
            <a:endParaRPr lang="en-US" dirty="0">
              <a:cs typeface="Calibri"/>
            </a:endParaRPr>
          </a:p>
          <a:p>
            <a:pPr marL="171450" indent="-171450">
              <a:lnSpc>
                <a:spcPct val="107000"/>
              </a:lnSpc>
              <a:spcAft>
                <a:spcPts val="800"/>
              </a:spcAft>
              <a:buFont typeface="Arial" panose="020B0604020202020204" pitchFamily="34" charset="0"/>
              <a:buChar char="•"/>
            </a:pPr>
            <a:endParaRPr lang="en-US" dirty="0">
              <a:latin typeface="Lato" panose="020F0502020204030203" pitchFamily="34" charset="0"/>
              <a:ea typeface="Lato" panose="020F0502020204030203" pitchFamily="34" charset="0"/>
              <a:cs typeface="Lato" panose="020F0502020204030203" pitchFamily="34" charset="0"/>
            </a:endParaRPr>
          </a:p>
          <a:p>
            <a:pPr marL="171450" indent="-171450">
              <a:lnSpc>
                <a:spcPct val="107000"/>
              </a:lnSpc>
              <a:spcAft>
                <a:spcPts val="800"/>
              </a:spcAft>
              <a:buFont typeface="Arial" panose="020B0604020202020204" pitchFamily="34" charset="0"/>
              <a:buChar char="•"/>
            </a:pPr>
            <a:endParaRPr lang="en-GB" dirty="0">
              <a:latin typeface="Lato" panose="020F0502020204030203" pitchFamily="34" charset="0"/>
              <a:ea typeface="Lato" panose="020F0502020204030203" pitchFamily="34" charset="0"/>
              <a:cs typeface="Lato" panose="020F0502020204030203" pitchFamily="34" charset="0"/>
            </a:endParaRPr>
          </a:p>
          <a:p>
            <a:pPr>
              <a:lnSpc>
                <a:spcPct val="150000"/>
              </a:lnSpc>
              <a:spcBef>
                <a:spcPct val="0"/>
              </a:spcBef>
              <a:spcAft>
                <a:spcPts val="600"/>
              </a:spcAft>
              <a:buClr>
                <a:srgbClr val="00A7E2"/>
              </a:buClr>
              <a:defRPr/>
            </a:pPr>
            <a:endParaRPr lang="en-GB" dirty="0">
              <a:latin typeface="Lato" panose="020F0502020204030203" pitchFamily="34" charset="0"/>
              <a:ea typeface="Lato" panose="020F0502020204030203" pitchFamily="34" charset="0"/>
              <a:cs typeface="Lato" panose="020F0502020204030203" pitchFamily="34" charset="0"/>
            </a:endParaRPr>
          </a:p>
          <a:p>
            <a:endParaRPr lang="en-US" dirty="0">
              <a:cs typeface="Calibri"/>
            </a:endParaRPr>
          </a:p>
          <a:p>
            <a:endParaRPr lang="en-US" dirty="0"/>
          </a:p>
        </p:txBody>
      </p:sp>
      <p:sp>
        <p:nvSpPr>
          <p:cNvPr id="4" name="Slide Number Placeholder 3"/>
          <p:cNvSpPr>
            <a:spLocks noGrp="1"/>
          </p:cNvSpPr>
          <p:nvPr>
            <p:ph type="sldNum" sz="quarter" idx="5"/>
          </p:nvPr>
        </p:nvSpPr>
        <p:spPr/>
        <p:txBody>
          <a:bodyPr/>
          <a:lstStyle/>
          <a:p>
            <a:fld id="{55E79B1B-EC0D-4C76-81FD-7AAED1DE532C}" type="slidenum">
              <a:rPr lang="en-US"/>
              <a:t>29</a:t>
            </a:fld>
            <a:endParaRPr lang="en-US"/>
          </a:p>
        </p:txBody>
      </p:sp>
    </p:spTree>
    <p:extLst>
      <p:ext uri="{BB962C8B-B14F-4D97-AF65-F5344CB8AC3E}">
        <p14:creationId xmlns:p14="http://schemas.microsoft.com/office/powerpoint/2010/main" val="23162446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50000"/>
              </a:lnSpc>
            </a:pPr>
            <a:r>
              <a:rPr lang="de-DE" sz="1600" b="1" dirty="0">
                <a:solidFill>
                  <a:srgbClr val="2CB6E7"/>
                </a:solidFill>
                <a:latin typeface="Lato"/>
                <a:ea typeface="Lato"/>
                <a:cs typeface="Segoe UI"/>
              </a:rPr>
              <a:t>Part I: Natural Hazards, </a:t>
            </a:r>
            <a:r>
              <a:rPr lang="de-DE" sz="1600" b="1" dirty="0" err="1">
                <a:solidFill>
                  <a:srgbClr val="2CB6E7"/>
                </a:solidFill>
                <a:latin typeface="Lato"/>
                <a:ea typeface="Lato"/>
                <a:cs typeface="Segoe UI"/>
              </a:rPr>
              <a:t>Risks</a:t>
            </a:r>
            <a:r>
              <a:rPr lang="de-DE" sz="1600" b="1" dirty="0">
                <a:solidFill>
                  <a:srgbClr val="2CB6E7"/>
                </a:solidFill>
                <a:latin typeface="Lato"/>
                <a:ea typeface="Lato"/>
                <a:cs typeface="Segoe UI"/>
              </a:rPr>
              <a:t> &amp; </a:t>
            </a:r>
            <a:r>
              <a:rPr lang="de-DE" sz="1600" b="1" dirty="0" err="1">
                <a:solidFill>
                  <a:srgbClr val="2CB6E7"/>
                </a:solidFill>
                <a:latin typeface="Lato"/>
                <a:ea typeface="Lato"/>
                <a:cs typeface="Segoe UI"/>
              </a:rPr>
              <a:t>NbS</a:t>
            </a:r>
            <a:r>
              <a:rPr lang="de-DE" sz="1600" b="1" dirty="0">
                <a:solidFill>
                  <a:srgbClr val="2CB6E7"/>
                </a:solidFill>
                <a:latin typeface="Lato"/>
                <a:ea typeface="Lato"/>
                <a:cs typeface="Segoe UI"/>
              </a:rPr>
              <a:t> in </a:t>
            </a:r>
            <a:r>
              <a:rPr lang="de-DE" sz="1600" b="1" dirty="0" err="1">
                <a:solidFill>
                  <a:srgbClr val="2CB6E7"/>
                </a:solidFill>
                <a:latin typeface="Lato"/>
                <a:ea typeface="Lato"/>
                <a:cs typeface="Segoe UI"/>
              </a:rPr>
              <a:t>Social-Ecological</a:t>
            </a:r>
            <a:r>
              <a:rPr lang="de-DE" sz="1600" b="1" dirty="0">
                <a:solidFill>
                  <a:srgbClr val="2CB6E7"/>
                </a:solidFill>
                <a:latin typeface="Lato"/>
                <a:ea typeface="Lato"/>
                <a:cs typeface="Segoe UI"/>
              </a:rPr>
              <a:t> Systems</a:t>
            </a:r>
          </a:p>
          <a:p>
            <a:pPr marL="285750" indent="-285750">
              <a:lnSpc>
                <a:spcPct val="150000"/>
              </a:lnSpc>
              <a:buClr>
                <a:srgbClr val="00B0F0"/>
              </a:buClr>
              <a:buFont typeface="Arial" panose="020B0604020202020204" pitchFamily="34" charset="0"/>
              <a:buChar char="•"/>
            </a:pPr>
            <a:r>
              <a:rPr lang="de-DE" sz="1600" dirty="0" err="1">
                <a:solidFill>
                  <a:srgbClr val="404040"/>
                </a:solidFill>
                <a:latin typeface="Lato"/>
                <a:cs typeface="Arial"/>
              </a:rPr>
              <a:t>Social-Ecological</a:t>
            </a:r>
            <a:r>
              <a:rPr lang="de-DE" sz="1600" dirty="0">
                <a:solidFill>
                  <a:srgbClr val="404040"/>
                </a:solidFill>
                <a:latin typeface="Lato"/>
                <a:cs typeface="Arial"/>
              </a:rPr>
              <a:t> Systems</a:t>
            </a:r>
          </a:p>
          <a:p>
            <a:pPr marL="285750" indent="-285750">
              <a:lnSpc>
                <a:spcPct val="150000"/>
              </a:lnSpc>
              <a:buClr>
                <a:srgbClr val="00B0F0"/>
              </a:buClr>
              <a:buFont typeface="Arial" panose="020B0604020202020204" pitchFamily="34" charset="0"/>
              <a:buChar char="•"/>
            </a:pPr>
            <a:r>
              <a:rPr lang="de-DE" sz="1600" dirty="0" err="1">
                <a:solidFill>
                  <a:srgbClr val="404040"/>
                </a:solidFill>
                <a:latin typeface="Lato"/>
                <a:cs typeface="Arial"/>
              </a:rPr>
              <a:t>Risks</a:t>
            </a:r>
            <a:r>
              <a:rPr lang="de-DE" sz="1600" dirty="0">
                <a:solidFill>
                  <a:srgbClr val="404040"/>
                </a:solidFill>
                <a:latin typeface="Lato"/>
                <a:cs typeface="Arial"/>
              </a:rPr>
              <a:t> &amp; </a:t>
            </a:r>
            <a:r>
              <a:rPr lang="de-DE" sz="1600" dirty="0" err="1">
                <a:solidFill>
                  <a:srgbClr val="404040"/>
                </a:solidFill>
                <a:latin typeface="Lato"/>
                <a:cs typeface="Arial"/>
              </a:rPr>
              <a:t>Vulnerability</a:t>
            </a:r>
            <a:r>
              <a:rPr lang="de-DE" sz="1600" dirty="0">
                <a:solidFill>
                  <a:srgbClr val="404040"/>
                </a:solidFill>
                <a:latin typeface="Lato"/>
                <a:cs typeface="Arial"/>
              </a:rPr>
              <a:t> in </a:t>
            </a:r>
            <a:r>
              <a:rPr lang="de-DE" sz="1600" dirty="0" err="1">
                <a:solidFill>
                  <a:srgbClr val="404040"/>
                </a:solidFill>
                <a:latin typeface="Lato"/>
                <a:cs typeface="Arial"/>
              </a:rPr>
              <a:t>Social-Ecological</a:t>
            </a:r>
            <a:r>
              <a:rPr lang="de-DE" sz="1600" dirty="0">
                <a:solidFill>
                  <a:srgbClr val="404040"/>
                </a:solidFill>
                <a:latin typeface="Lato"/>
                <a:cs typeface="Arial"/>
              </a:rPr>
              <a:t> Systems</a:t>
            </a:r>
            <a:endParaRPr lang="de-DE" sz="1600" b="1" dirty="0">
              <a:solidFill>
                <a:srgbClr val="404040"/>
              </a:solidFill>
              <a:latin typeface="Lato"/>
              <a:cs typeface="Arial"/>
            </a:endParaRPr>
          </a:p>
          <a:p>
            <a:pPr marL="285750" indent="-285750">
              <a:lnSpc>
                <a:spcPct val="150000"/>
              </a:lnSpc>
              <a:buClr>
                <a:srgbClr val="00B0F0"/>
              </a:buClr>
              <a:buFont typeface="Arial" panose="020B0604020202020204" pitchFamily="34" charset="0"/>
              <a:buChar char="•"/>
            </a:pPr>
            <a:r>
              <a:rPr lang="de-DE" sz="1600" dirty="0" err="1">
                <a:solidFill>
                  <a:srgbClr val="404040"/>
                </a:solidFill>
                <a:latin typeface="Lato"/>
                <a:cs typeface="Arial"/>
              </a:rPr>
              <a:t>Examples</a:t>
            </a:r>
            <a:r>
              <a:rPr lang="de-DE" sz="1600" dirty="0">
                <a:solidFill>
                  <a:srgbClr val="404040"/>
                </a:solidFill>
                <a:latin typeface="Lato"/>
                <a:cs typeface="Arial"/>
              </a:rPr>
              <a:t> </a:t>
            </a:r>
            <a:r>
              <a:rPr lang="de-DE" sz="1600" dirty="0" err="1">
                <a:solidFill>
                  <a:srgbClr val="404040"/>
                </a:solidFill>
                <a:latin typeface="Lato"/>
                <a:cs typeface="Arial"/>
              </a:rPr>
              <a:t>of</a:t>
            </a:r>
            <a:r>
              <a:rPr lang="de-DE" sz="1600" dirty="0">
                <a:solidFill>
                  <a:srgbClr val="404040"/>
                </a:solidFill>
                <a:latin typeface="Lato"/>
                <a:cs typeface="Arial"/>
              </a:rPr>
              <a:t> </a:t>
            </a:r>
            <a:r>
              <a:rPr lang="de-DE" sz="1600" dirty="0" err="1">
                <a:solidFill>
                  <a:srgbClr val="404040"/>
                </a:solidFill>
                <a:latin typeface="Lato"/>
                <a:cs typeface="Arial"/>
              </a:rPr>
              <a:t>NbS</a:t>
            </a:r>
            <a:r>
              <a:rPr lang="de-DE" sz="1600" dirty="0">
                <a:solidFill>
                  <a:srgbClr val="404040"/>
                </a:solidFill>
                <a:latin typeface="Lato"/>
                <a:cs typeface="Arial"/>
              </a:rPr>
              <a:t> </a:t>
            </a:r>
            <a:r>
              <a:rPr lang="de-DE" sz="1600" dirty="0" err="1">
                <a:solidFill>
                  <a:srgbClr val="404040"/>
                </a:solidFill>
                <a:latin typeface="Lato"/>
                <a:cs typeface="Arial"/>
              </a:rPr>
              <a:t>to</a:t>
            </a:r>
            <a:r>
              <a:rPr lang="de-DE" sz="1600" dirty="0">
                <a:solidFill>
                  <a:srgbClr val="404040"/>
                </a:solidFill>
                <a:latin typeface="Lato"/>
                <a:cs typeface="Arial"/>
              </a:rPr>
              <a:t> </a:t>
            </a:r>
            <a:r>
              <a:rPr lang="de-DE" sz="1600" dirty="0" err="1">
                <a:solidFill>
                  <a:srgbClr val="404040"/>
                </a:solidFill>
                <a:latin typeface="Lato"/>
                <a:cs typeface="Arial"/>
              </a:rPr>
              <a:t>reduce</a:t>
            </a:r>
            <a:r>
              <a:rPr lang="de-DE" sz="1600" dirty="0">
                <a:solidFill>
                  <a:srgbClr val="404040"/>
                </a:solidFill>
                <a:latin typeface="Lato"/>
                <a:cs typeface="Arial"/>
              </a:rPr>
              <a:t> </a:t>
            </a:r>
            <a:r>
              <a:rPr lang="de-DE" sz="1600" dirty="0" err="1">
                <a:solidFill>
                  <a:srgbClr val="404040"/>
                </a:solidFill>
                <a:latin typeface="Lato"/>
                <a:cs typeface="Arial"/>
              </a:rPr>
              <a:t>risks</a:t>
            </a:r>
            <a:r>
              <a:rPr lang="de-DE" sz="1600" dirty="0">
                <a:solidFill>
                  <a:srgbClr val="404040"/>
                </a:solidFill>
                <a:latin typeface="Lato"/>
                <a:cs typeface="Arial"/>
              </a:rPr>
              <a:t>​</a:t>
            </a:r>
          </a:p>
          <a:p>
            <a:pPr>
              <a:lnSpc>
                <a:spcPct val="150000"/>
              </a:lnSpc>
            </a:pPr>
            <a:endParaRPr lang="de-DE" sz="1600" b="1" dirty="0">
              <a:solidFill>
                <a:srgbClr val="2CB6E7"/>
              </a:solidFill>
              <a:latin typeface="Lato"/>
              <a:ea typeface="Lato"/>
              <a:cs typeface="Arial"/>
            </a:endParaRPr>
          </a:p>
          <a:p>
            <a:pPr>
              <a:lnSpc>
                <a:spcPct val="150000"/>
              </a:lnSpc>
            </a:pPr>
            <a:r>
              <a:rPr lang="de-DE" sz="1600" b="1" dirty="0">
                <a:solidFill>
                  <a:srgbClr val="2CB6E7"/>
                </a:solidFill>
                <a:latin typeface="Lato"/>
                <a:ea typeface="Lato"/>
                <a:cs typeface="Arial"/>
              </a:rPr>
              <a:t>Part II: </a:t>
            </a:r>
            <a:r>
              <a:rPr lang="de-DE" sz="1600" b="1" dirty="0" err="1">
                <a:solidFill>
                  <a:srgbClr val="2CB6E7"/>
                </a:solidFill>
                <a:latin typeface="Lato"/>
                <a:ea typeface="Lato"/>
                <a:cs typeface="Arial"/>
              </a:rPr>
              <a:t>Approaches</a:t>
            </a:r>
            <a:r>
              <a:rPr lang="de-DE" sz="1600" b="1" dirty="0">
                <a:solidFill>
                  <a:srgbClr val="2CB6E7"/>
                </a:solidFill>
                <a:latin typeface="Lato"/>
                <a:ea typeface="Lato"/>
                <a:cs typeface="Arial"/>
              </a:rPr>
              <a:t> </a:t>
            </a:r>
            <a:r>
              <a:rPr lang="de-DE" sz="1600" b="1" dirty="0" err="1">
                <a:solidFill>
                  <a:srgbClr val="2CB6E7"/>
                </a:solidFill>
                <a:latin typeface="Lato"/>
                <a:ea typeface="Lato"/>
                <a:cs typeface="Arial"/>
              </a:rPr>
              <a:t>for</a:t>
            </a:r>
            <a:r>
              <a:rPr lang="de-DE" sz="1600" b="1" dirty="0">
                <a:solidFill>
                  <a:srgbClr val="2CB6E7"/>
                </a:solidFill>
                <a:latin typeface="Lato"/>
                <a:ea typeface="Lato"/>
                <a:cs typeface="Arial"/>
              </a:rPr>
              <a:t> </a:t>
            </a:r>
            <a:r>
              <a:rPr lang="de-DE" sz="1600" b="1" dirty="0" err="1">
                <a:solidFill>
                  <a:srgbClr val="2CB6E7"/>
                </a:solidFill>
                <a:latin typeface="Lato"/>
                <a:ea typeface="Lato"/>
                <a:cs typeface="Arial"/>
              </a:rPr>
              <a:t>Vulnerability</a:t>
            </a:r>
            <a:r>
              <a:rPr lang="de-DE" sz="1600" b="1" dirty="0">
                <a:solidFill>
                  <a:srgbClr val="2CB6E7"/>
                </a:solidFill>
                <a:latin typeface="Lato"/>
                <a:ea typeface="Lato"/>
                <a:cs typeface="Arial"/>
              </a:rPr>
              <a:t> &amp; Risk Assessment</a:t>
            </a:r>
          </a:p>
          <a:p>
            <a:pPr marL="285750" indent="-285750">
              <a:lnSpc>
                <a:spcPct val="150000"/>
              </a:lnSpc>
              <a:buClr>
                <a:srgbClr val="00B0F0"/>
              </a:buClr>
              <a:buFont typeface="Arial" panose="020B0604020202020204" pitchFamily="34" charset="0"/>
              <a:buChar char="•"/>
            </a:pPr>
            <a:r>
              <a:rPr lang="de-DE" sz="1600" dirty="0" err="1">
                <a:solidFill>
                  <a:srgbClr val="404040"/>
                </a:solidFill>
                <a:latin typeface="Lato"/>
                <a:cs typeface="Arial"/>
              </a:rPr>
              <a:t>OPERANDUM‘s</a:t>
            </a:r>
            <a:r>
              <a:rPr lang="de-DE" sz="1600" dirty="0">
                <a:solidFill>
                  <a:srgbClr val="404040"/>
                </a:solidFill>
                <a:latin typeface="Lato"/>
                <a:cs typeface="Arial"/>
              </a:rPr>
              <a:t> </a:t>
            </a:r>
            <a:r>
              <a:rPr lang="de-DE" sz="1600" dirty="0" err="1">
                <a:solidFill>
                  <a:srgbClr val="404040"/>
                </a:solidFill>
                <a:latin typeface="Lato"/>
                <a:cs typeface="Arial"/>
              </a:rPr>
              <a:t>approach</a:t>
            </a:r>
            <a:r>
              <a:rPr lang="de-DE" sz="1600" dirty="0">
                <a:solidFill>
                  <a:srgbClr val="404040"/>
                </a:solidFill>
                <a:latin typeface="Lato"/>
                <a:cs typeface="Arial"/>
              </a:rPr>
              <a:t> </a:t>
            </a:r>
            <a:r>
              <a:rPr lang="de-DE" sz="1600" dirty="0" err="1">
                <a:solidFill>
                  <a:srgbClr val="404040"/>
                </a:solidFill>
                <a:latin typeface="Lato"/>
                <a:cs typeface="Arial"/>
              </a:rPr>
              <a:t>to</a:t>
            </a:r>
            <a:r>
              <a:rPr lang="de-DE" sz="1600" dirty="0">
                <a:solidFill>
                  <a:srgbClr val="404040"/>
                </a:solidFill>
                <a:latin typeface="Lato"/>
                <a:cs typeface="Arial"/>
              </a:rPr>
              <a:t> Risk &amp; </a:t>
            </a:r>
            <a:r>
              <a:rPr lang="de-DE" sz="1600" dirty="0" err="1">
                <a:solidFill>
                  <a:srgbClr val="404040"/>
                </a:solidFill>
                <a:latin typeface="Lato"/>
                <a:cs typeface="Arial"/>
              </a:rPr>
              <a:t>Vulnerability</a:t>
            </a:r>
            <a:r>
              <a:rPr lang="de-DE" sz="1600" dirty="0">
                <a:solidFill>
                  <a:srgbClr val="404040"/>
                </a:solidFill>
                <a:latin typeface="Lato"/>
                <a:cs typeface="Arial"/>
              </a:rPr>
              <a:t> Assessment</a:t>
            </a:r>
          </a:p>
          <a:p>
            <a:pPr marL="742950" lvl="1" indent="-285750">
              <a:lnSpc>
                <a:spcPct val="150000"/>
              </a:lnSpc>
              <a:buClr>
                <a:srgbClr val="00B0F0"/>
              </a:buClr>
              <a:buFont typeface="Arial" panose="020B0604020202020204" pitchFamily="34" charset="0"/>
              <a:buChar char="•"/>
            </a:pPr>
            <a:r>
              <a:rPr lang="de-DE" sz="1600" dirty="0">
                <a:solidFill>
                  <a:srgbClr val="404040"/>
                </a:solidFill>
                <a:latin typeface="Lato"/>
                <a:cs typeface="Arial"/>
              </a:rPr>
              <a:t>Impact </a:t>
            </a:r>
            <a:r>
              <a:rPr lang="de-DE" sz="1600" dirty="0" err="1">
                <a:solidFill>
                  <a:srgbClr val="404040"/>
                </a:solidFill>
                <a:latin typeface="Lato"/>
                <a:cs typeface="Arial"/>
              </a:rPr>
              <a:t>chains</a:t>
            </a:r>
            <a:endParaRPr lang="de-DE" sz="1600" dirty="0">
              <a:solidFill>
                <a:srgbClr val="404040"/>
              </a:solidFill>
              <a:latin typeface="Lato"/>
              <a:cs typeface="Arial"/>
            </a:endParaRPr>
          </a:p>
          <a:p>
            <a:pPr marL="742950" lvl="1" indent="-285750">
              <a:lnSpc>
                <a:spcPct val="150000"/>
              </a:lnSpc>
              <a:buClr>
                <a:srgbClr val="00B0F0"/>
              </a:buClr>
              <a:buFont typeface="Arial" panose="020B0604020202020204" pitchFamily="34" charset="0"/>
              <a:buChar char="•"/>
            </a:pPr>
            <a:r>
              <a:rPr lang="de-DE" sz="1600" dirty="0" err="1">
                <a:solidFill>
                  <a:srgbClr val="404040"/>
                </a:solidFill>
                <a:latin typeface="Lato"/>
                <a:cs typeface="Arial"/>
              </a:rPr>
              <a:t>Indicators</a:t>
            </a:r>
            <a:endParaRPr lang="de-DE" sz="1600" dirty="0">
              <a:solidFill>
                <a:srgbClr val="404040"/>
              </a:solidFill>
              <a:latin typeface="Lato"/>
              <a:cs typeface="Arial"/>
            </a:endParaRPr>
          </a:p>
          <a:p>
            <a:pPr marL="1200150" lvl="2" indent="-285750">
              <a:lnSpc>
                <a:spcPct val="150000"/>
              </a:lnSpc>
              <a:buClr>
                <a:srgbClr val="00B0F0"/>
              </a:buClr>
              <a:buFont typeface="Arial" panose="020B0604020202020204" pitchFamily="34" charset="0"/>
              <a:buChar char="•"/>
            </a:pPr>
            <a:r>
              <a:rPr lang="de-DE" sz="1600" dirty="0" err="1">
                <a:solidFill>
                  <a:srgbClr val="404040"/>
                </a:solidFill>
                <a:latin typeface="Lato"/>
                <a:cs typeface="Arial"/>
              </a:rPr>
              <a:t>Calculation</a:t>
            </a:r>
            <a:r>
              <a:rPr lang="de-DE" sz="1600" dirty="0">
                <a:solidFill>
                  <a:srgbClr val="404040"/>
                </a:solidFill>
                <a:latin typeface="Lato"/>
                <a:cs typeface="Arial"/>
              </a:rPr>
              <a:t> </a:t>
            </a:r>
            <a:r>
              <a:rPr lang="de-DE" sz="1600" dirty="0" err="1">
                <a:solidFill>
                  <a:srgbClr val="404040"/>
                </a:solidFill>
                <a:latin typeface="Lato"/>
                <a:cs typeface="Arial"/>
              </a:rPr>
              <a:t>process</a:t>
            </a:r>
            <a:r>
              <a:rPr lang="de-DE" sz="1600" dirty="0">
                <a:solidFill>
                  <a:srgbClr val="404040"/>
                </a:solidFill>
                <a:latin typeface="Lato"/>
                <a:cs typeface="Arial"/>
              </a:rPr>
              <a:t> </a:t>
            </a:r>
            <a:r>
              <a:rPr lang="de-DE" sz="1600" dirty="0" err="1">
                <a:solidFill>
                  <a:srgbClr val="404040"/>
                </a:solidFill>
                <a:latin typeface="Lato"/>
                <a:cs typeface="Arial"/>
              </a:rPr>
              <a:t>for</a:t>
            </a:r>
            <a:r>
              <a:rPr lang="de-DE" sz="1600" dirty="0">
                <a:solidFill>
                  <a:srgbClr val="404040"/>
                </a:solidFill>
                <a:latin typeface="Lato"/>
                <a:cs typeface="Arial"/>
              </a:rPr>
              <a:t> </a:t>
            </a:r>
            <a:r>
              <a:rPr lang="de-DE" sz="1600" dirty="0" err="1">
                <a:solidFill>
                  <a:srgbClr val="404040"/>
                </a:solidFill>
                <a:latin typeface="Lato"/>
                <a:cs typeface="Arial"/>
              </a:rPr>
              <a:t>vulnerability</a:t>
            </a:r>
            <a:r>
              <a:rPr lang="de-DE" sz="1600" dirty="0">
                <a:solidFill>
                  <a:srgbClr val="404040"/>
                </a:solidFill>
                <a:latin typeface="Lato"/>
                <a:cs typeface="Arial"/>
              </a:rPr>
              <a:t> and </a:t>
            </a:r>
            <a:r>
              <a:rPr lang="de-DE" sz="1600" dirty="0" err="1">
                <a:solidFill>
                  <a:srgbClr val="404040"/>
                </a:solidFill>
                <a:latin typeface="Lato"/>
                <a:cs typeface="Arial"/>
              </a:rPr>
              <a:t>risk</a:t>
            </a:r>
            <a:r>
              <a:rPr lang="de-DE" sz="1600" dirty="0">
                <a:solidFill>
                  <a:srgbClr val="404040"/>
                </a:solidFill>
                <a:latin typeface="Lato"/>
                <a:cs typeface="Arial"/>
              </a:rPr>
              <a:t> </a:t>
            </a:r>
            <a:r>
              <a:rPr lang="de-DE" sz="1600" dirty="0" err="1">
                <a:solidFill>
                  <a:srgbClr val="404040"/>
                </a:solidFill>
                <a:latin typeface="Lato"/>
                <a:cs typeface="Arial"/>
              </a:rPr>
              <a:t>assessment</a:t>
            </a:r>
            <a:r>
              <a:rPr lang="de-DE" sz="1600" dirty="0">
                <a:solidFill>
                  <a:srgbClr val="404040"/>
                </a:solidFill>
                <a:latin typeface="Lato"/>
                <a:cs typeface="Arial"/>
              </a:rPr>
              <a:t> (Optional)</a:t>
            </a:r>
          </a:p>
          <a:p>
            <a:pPr marL="285750" indent="-285750">
              <a:lnSpc>
                <a:spcPct val="150000"/>
              </a:lnSpc>
              <a:buClr>
                <a:srgbClr val="00B0F0"/>
              </a:buClr>
              <a:buFont typeface="Arial" panose="020B0604020202020204" pitchFamily="34" charset="0"/>
              <a:buChar char="•"/>
            </a:pPr>
            <a:r>
              <a:rPr lang="de-DE" sz="1600" dirty="0">
                <a:solidFill>
                  <a:srgbClr val="404040"/>
                </a:solidFill>
                <a:latin typeface="Lato"/>
                <a:ea typeface="+mn-lt"/>
                <a:cs typeface="Arial"/>
              </a:rPr>
              <a:t>Challenges</a:t>
            </a:r>
          </a:p>
          <a:p>
            <a:pPr marL="285750" indent="-285750">
              <a:lnSpc>
                <a:spcPct val="150000"/>
              </a:lnSpc>
              <a:buClr>
                <a:srgbClr val="00B0F0"/>
              </a:buClr>
              <a:buFont typeface="Arial" panose="020B0604020202020204" pitchFamily="34" charset="0"/>
              <a:buChar cha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presentation material has been created by UNESCO together with the University of Glasgow, the University of Surrey, and ITC.</a:t>
            </a:r>
            <a:endParaRPr lang="en-US" dirty="0">
              <a:cs typeface="Calibri"/>
            </a:endParaRPr>
          </a:p>
          <a:p>
            <a:endParaRPr lang="en-IE" dirty="0">
              <a:solidFill>
                <a:srgbClr val="000000"/>
              </a:solidFill>
              <a:effectLst/>
              <a:latin typeface="Helvetica" pitchFamily="2" charset="0"/>
            </a:endParaRPr>
          </a:p>
        </p:txBody>
      </p:sp>
      <p:sp>
        <p:nvSpPr>
          <p:cNvPr id="4" name="Slide Number Placeholder 3"/>
          <p:cNvSpPr>
            <a:spLocks noGrp="1"/>
          </p:cNvSpPr>
          <p:nvPr>
            <p:ph type="sldNum" sz="quarter" idx="5"/>
          </p:nvPr>
        </p:nvSpPr>
        <p:spPr/>
        <p:txBody>
          <a:bodyPr/>
          <a:lstStyle/>
          <a:p>
            <a:fld id="{55E79B1B-EC0D-4C76-81FD-7AAED1DE532C}" type="slidenum">
              <a:t>3</a:t>
            </a:fld>
            <a:endParaRPr lang="en-US"/>
          </a:p>
        </p:txBody>
      </p:sp>
    </p:spTree>
    <p:extLst>
      <p:ext uri="{BB962C8B-B14F-4D97-AF65-F5344CB8AC3E}">
        <p14:creationId xmlns:p14="http://schemas.microsoft.com/office/powerpoint/2010/main" val="293501916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50000"/>
              </a:lnSpc>
              <a:spcBef>
                <a:spcPct val="0"/>
              </a:spcBef>
              <a:spcAft>
                <a:spcPts val="600"/>
              </a:spcAft>
              <a:buClr>
                <a:srgbClr val="00A7E2"/>
              </a:buClr>
              <a:defRPr/>
            </a:pPr>
            <a:r>
              <a:rPr lang="en-GB" sz="1700" i="0" dirty="0">
                <a:latin typeface="Lato"/>
                <a:ea typeface="Lato"/>
                <a:cs typeface="Lato"/>
              </a:rPr>
              <a:t>V&amp;R assessment needs to consider different temporal aspects </a:t>
            </a:r>
            <a:r>
              <a:rPr lang="en-GB" sz="1700" i="0" dirty="0">
                <a:latin typeface="Lato"/>
                <a:ea typeface="+mn-lt"/>
                <a:cs typeface="+mn-lt"/>
              </a:rPr>
              <a:t>(i.e., change over the years) related to:  </a:t>
            </a:r>
            <a:endParaRPr lang="en-GB" sz="1700" i="0" dirty="0">
              <a:latin typeface="Lato"/>
              <a:ea typeface="Lato"/>
              <a:cs typeface="Lato"/>
            </a:endParaRPr>
          </a:p>
          <a:p>
            <a:pPr marL="285750" indent="-285750">
              <a:lnSpc>
                <a:spcPct val="107000"/>
              </a:lnSpc>
              <a:spcAft>
                <a:spcPts val="800"/>
              </a:spcAft>
              <a:buClr>
                <a:srgbClr val="00A7E2"/>
              </a:buClr>
              <a:buFont typeface="Arial"/>
              <a:buChar char="•"/>
              <a:defRPr/>
            </a:pPr>
            <a:endParaRPr lang="en-GB" sz="1700" i="0" dirty="0">
              <a:latin typeface="Lato"/>
              <a:ea typeface="Lato"/>
              <a:cs typeface="Lato"/>
            </a:endParaRPr>
          </a:p>
          <a:p>
            <a:pPr marL="742950" lvl="1" indent="-285750">
              <a:lnSpc>
                <a:spcPct val="107000"/>
              </a:lnSpc>
              <a:spcAft>
                <a:spcPts val="800"/>
              </a:spcAft>
              <a:buClr>
                <a:srgbClr val="00A7E2"/>
              </a:buClr>
              <a:buFont typeface="Arial"/>
              <a:buChar char="•"/>
              <a:defRPr/>
            </a:pPr>
            <a:r>
              <a:rPr lang="en-GB" sz="1700" dirty="0">
                <a:latin typeface="Lato"/>
                <a:ea typeface="Lato"/>
                <a:cs typeface="Lato"/>
              </a:rPr>
              <a:t>Hazard characteristics (e.g., rainfall, flood flow, water level, ground water level, etc.)</a:t>
            </a:r>
            <a:br>
              <a:rPr lang="en-GB" sz="1700" dirty="0">
                <a:latin typeface="Lato"/>
                <a:ea typeface="Lato"/>
                <a:cs typeface="Lato"/>
              </a:rPr>
            </a:br>
            <a:endParaRPr lang="en-US" sz="1700" dirty="0">
              <a:latin typeface="Lato"/>
              <a:ea typeface="Lato"/>
              <a:cs typeface="Lato"/>
            </a:endParaRPr>
          </a:p>
          <a:p>
            <a:pPr marL="742950" lvl="1" indent="-285750">
              <a:lnSpc>
                <a:spcPct val="107000"/>
              </a:lnSpc>
              <a:spcAft>
                <a:spcPts val="800"/>
              </a:spcAft>
              <a:buClr>
                <a:srgbClr val="00A7E2"/>
              </a:buClr>
              <a:buFont typeface="Arial"/>
              <a:buChar char="•"/>
              <a:defRPr/>
            </a:pPr>
            <a:r>
              <a:rPr lang="en-GB" sz="1700" dirty="0">
                <a:latin typeface="Lato"/>
                <a:ea typeface="Lato"/>
                <a:cs typeface="Lato"/>
              </a:rPr>
              <a:t>Exposure of SES (e.g., population, exposed land)</a:t>
            </a:r>
            <a:br>
              <a:rPr lang="en-GB" sz="1700" dirty="0">
                <a:latin typeface="Lato"/>
                <a:ea typeface="Lato"/>
                <a:cs typeface="Lato"/>
              </a:rPr>
            </a:br>
            <a:endParaRPr lang="en-US" sz="1700" dirty="0">
              <a:latin typeface="Lato"/>
              <a:ea typeface="Lato"/>
              <a:cs typeface="Lato"/>
            </a:endParaRPr>
          </a:p>
          <a:p>
            <a:pPr marL="742950" lvl="1" indent="-285750">
              <a:lnSpc>
                <a:spcPct val="107000"/>
              </a:lnSpc>
              <a:spcAft>
                <a:spcPts val="800"/>
              </a:spcAft>
              <a:buClr>
                <a:srgbClr val="00A7E2"/>
              </a:buClr>
              <a:buFont typeface="Arial"/>
              <a:buChar char="•"/>
              <a:defRPr/>
            </a:pPr>
            <a:r>
              <a:rPr lang="en-GB" sz="1700" dirty="0">
                <a:latin typeface="Lato"/>
                <a:ea typeface="Lato"/>
                <a:cs typeface="Lato"/>
              </a:rPr>
              <a:t>Vulnerability of SES (e.g., agricultural crop production, ground water level, dependent population)</a:t>
            </a:r>
          </a:p>
          <a:p>
            <a:endParaRPr lang="en-US" dirty="0">
              <a:cs typeface="Calibri"/>
            </a:endParaRPr>
          </a:p>
          <a:p>
            <a:r>
              <a:rPr lang="en-US" dirty="0">
                <a:cs typeface="Calibri"/>
              </a:rPr>
              <a:t>In the figure, the fluctuation of risk and max DRR capacity of the </a:t>
            </a:r>
            <a:r>
              <a:rPr lang="en-US" dirty="0" err="1">
                <a:cs typeface="Calibri"/>
              </a:rPr>
              <a:t>NbS</a:t>
            </a:r>
            <a:r>
              <a:rPr lang="en-US" dirty="0">
                <a:cs typeface="Calibri"/>
              </a:rPr>
              <a:t> to reduce this risk, could change over time.</a:t>
            </a:r>
          </a:p>
        </p:txBody>
      </p:sp>
      <p:sp>
        <p:nvSpPr>
          <p:cNvPr id="4" name="Slide Number Placeholder 3"/>
          <p:cNvSpPr>
            <a:spLocks noGrp="1"/>
          </p:cNvSpPr>
          <p:nvPr>
            <p:ph type="sldNum" sz="quarter" idx="5"/>
          </p:nvPr>
        </p:nvSpPr>
        <p:spPr/>
        <p:txBody>
          <a:bodyPr/>
          <a:lstStyle/>
          <a:p>
            <a:fld id="{55E79B1B-EC0D-4C76-81FD-7AAED1DE532C}" type="slidenum">
              <a:rPr lang="en-US"/>
              <a:t>30</a:t>
            </a:fld>
            <a:endParaRPr lang="en-US"/>
          </a:p>
        </p:txBody>
      </p:sp>
    </p:spTree>
    <p:extLst>
      <p:ext uri="{BB962C8B-B14F-4D97-AF65-F5344CB8AC3E}">
        <p14:creationId xmlns:p14="http://schemas.microsoft.com/office/powerpoint/2010/main" val="262242208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600" b="1" dirty="0">
                <a:latin typeface="Lato"/>
                <a:ea typeface="Calibri"/>
                <a:cs typeface="Times New Roman"/>
              </a:rPr>
              <a:t>Example: OAL UK</a:t>
            </a:r>
          </a:p>
          <a:p>
            <a:pPr marL="285750" indent="-285750">
              <a:lnSpc>
                <a:spcPct val="107000"/>
              </a:lnSpc>
              <a:spcAft>
                <a:spcPts val="800"/>
              </a:spcAft>
              <a:buClr>
                <a:srgbClr val="00A7E2"/>
              </a:buClr>
              <a:buFont typeface="Arial"/>
              <a:buChar char="•"/>
              <a:defRPr/>
            </a:pPr>
            <a:endParaRPr lang="en-GB" sz="1600" dirty="0">
              <a:latin typeface="Lato"/>
              <a:ea typeface="Lato"/>
              <a:cs typeface="Lato"/>
            </a:endParaRPr>
          </a:p>
          <a:p>
            <a:pPr marL="742950" lvl="1" indent="-285750">
              <a:lnSpc>
                <a:spcPct val="107000"/>
              </a:lnSpc>
              <a:spcAft>
                <a:spcPts val="800"/>
              </a:spcAft>
              <a:buClr>
                <a:srgbClr val="00A7E2"/>
              </a:buClr>
              <a:buFont typeface="Arial"/>
              <a:buChar char="•"/>
              <a:defRPr/>
            </a:pPr>
            <a:r>
              <a:rPr lang="en-GB" sz="1600" dirty="0">
                <a:latin typeface="Lato"/>
                <a:ea typeface="Lato"/>
                <a:cs typeface="Lato"/>
              </a:rPr>
              <a:t>Temporal variability of protection effects provided by vegetation in case of NBS for reducing landslide.</a:t>
            </a:r>
            <a:br>
              <a:rPr lang="en-GB" sz="1600" dirty="0">
                <a:latin typeface="Lato"/>
                <a:ea typeface="Lato"/>
                <a:cs typeface="Lato"/>
              </a:rPr>
            </a:br>
            <a:endParaRPr lang="en-US" sz="1600" dirty="0">
              <a:latin typeface="Lato"/>
              <a:ea typeface="Lato"/>
              <a:cs typeface="Lato"/>
            </a:endParaRPr>
          </a:p>
          <a:p>
            <a:pPr marL="742950" lvl="1" indent="-285750">
              <a:lnSpc>
                <a:spcPct val="107000"/>
              </a:lnSpc>
              <a:spcAft>
                <a:spcPts val="800"/>
              </a:spcAft>
              <a:buClr>
                <a:srgbClr val="00A7E2"/>
              </a:buClr>
              <a:buFont typeface="Arial"/>
              <a:buChar char="•"/>
              <a:defRPr/>
            </a:pPr>
            <a:r>
              <a:rPr lang="en-GB" sz="1600" dirty="0">
                <a:latin typeface="Lato"/>
                <a:ea typeface="Lato"/>
                <a:cs typeface="Lato"/>
              </a:rPr>
              <a:t>Growth of vegetation over time will reduce risk in this area.</a:t>
            </a:r>
            <a:br>
              <a:rPr lang="en-GB" sz="1600" dirty="0">
                <a:latin typeface="Lato"/>
                <a:ea typeface="Lato"/>
                <a:cs typeface="Lato"/>
              </a:rPr>
            </a:br>
            <a:endParaRPr lang="en-US" sz="1600" dirty="0">
              <a:latin typeface="Lato"/>
              <a:ea typeface="Lato"/>
              <a:cs typeface="Lato"/>
            </a:endParaRPr>
          </a:p>
          <a:p>
            <a:pPr marL="742950" lvl="1" indent="-285750">
              <a:lnSpc>
                <a:spcPct val="107000"/>
              </a:lnSpc>
              <a:spcAft>
                <a:spcPts val="800"/>
              </a:spcAft>
              <a:buClr>
                <a:srgbClr val="00A7E2"/>
              </a:buClr>
              <a:buFont typeface="Arial"/>
              <a:buChar char="•"/>
              <a:defRPr/>
            </a:pPr>
            <a:r>
              <a:rPr lang="en-GB" sz="1600" dirty="0">
                <a:latin typeface="Lato"/>
                <a:ea typeface="Lato"/>
                <a:cs typeface="Lato"/>
              </a:rPr>
              <a:t>Effectiveness of protection vegetation (or change of risk) could be assessed by monitoring indicators.</a:t>
            </a:r>
            <a:br>
              <a:rPr lang="en-GB" sz="1600" dirty="0">
                <a:latin typeface="Lato"/>
                <a:ea typeface="Lato"/>
                <a:cs typeface="Lato"/>
              </a:rPr>
            </a:br>
            <a:endParaRPr lang="en-US" sz="1600" dirty="0">
              <a:latin typeface="Lato"/>
              <a:ea typeface="Lato"/>
              <a:cs typeface="Lato"/>
            </a:endParaRPr>
          </a:p>
          <a:p>
            <a:pPr>
              <a:lnSpc>
                <a:spcPct val="150000"/>
              </a:lnSpc>
              <a:spcBef>
                <a:spcPct val="0"/>
              </a:spcBef>
              <a:spcAft>
                <a:spcPts val="600"/>
              </a:spcAft>
              <a:buClr>
                <a:srgbClr val="00A7E2"/>
              </a:buClr>
              <a:defRPr/>
            </a:pPr>
            <a:endParaRPr lang="en-GB" sz="1600" dirty="0">
              <a:latin typeface="Lato"/>
              <a:ea typeface="Lato"/>
              <a:cs typeface="Lato"/>
            </a:endParaRPr>
          </a:p>
          <a:p>
            <a:endParaRPr lang="en-US" dirty="0">
              <a:cs typeface="Calibri"/>
            </a:endParaRPr>
          </a:p>
        </p:txBody>
      </p:sp>
      <p:sp>
        <p:nvSpPr>
          <p:cNvPr id="4" name="Slide Number Placeholder 3"/>
          <p:cNvSpPr>
            <a:spLocks noGrp="1"/>
          </p:cNvSpPr>
          <p:nvPr>
            <p:ph type="sldNum" sz="quarter" idx="5"/>
          </p:nvPr>
        </p:nvSpPr>
        <p:spPr/>
        <p:txBody>
          <a:bodyPr/>
          <a:lstStyle/>
          <a:p>
            <a:fld id="{55E79B1B-EC0D-4C76-81FD-7AAED1DE532C}" type="slidenum">
              <a:rPr lang="en-US"/>
              <a:t>31</a:t>
            </a:fld>
            <a:endParaRPr lang="en-US"/>
          </a:p>
        </p:txBody>
      </p:sp>
    </p:spTree>
    <p:extLst>
      <p:ext uri="{BB962C8B-B14F-4D97-AF65-F5344CB8AC3E}">
        <p14:creationId xmlns:p14="http://schemas.microsoft.com/office/powerpoint/2010/main" val="296071229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spcBef>
                <a:spcPts val="600"/>
              </a:spcBef>
              <a:buClr>
                <a:srgbClr val="00A7E2"/>
              </a:buClr>
              <a:buFont typeface="Arial,Sans-Serif"/>
              <a:buChar char="•"/>
              <a:defRPr/>
            </a:pPr>
            <a:r>
              <a:rPr lang="en-GB" dirty="0">
                <a:latin typeface="Lato"/>
                <a:ea typeface="Lato"/>
                <a:cs typeface="Lato"/>
              </a:rPr>
              <a:t>Finding suitable indicators for V&amp;R assessment in the contexts of NBS</a:t>
            </a:r>
            <a:endParaRPr lang="en-US" dirty="0">
              <a:latin typeface="Lato"/>
              <a:ea typeface="Lato"/>
              <a:cs typeface="Lato"/>
            </a:endParaRPr>
          </a:p>
          <a:p>
            <a:pPr marL="285750" indent="-285750">
              <a:spcBef>
                <a:spcPts val="600"/>
              </a:spcBef>
              <a:buClr>
                <a:srgbClr val="00A7E2"/>
              </a:buClr>
              <a:buFont typeface="Arial,Sans-Serif"/>
              <a:buChar char="•"/>
              <a:defRPr/>
            </a:pPr>
            <a:endParaRPr lang="en-GB" dirty="0">
              <a:latin typeface="Lato"/>
              <a:ea typeface="Lato"/>
              <a:cs typeface="Lato"/>
            </a:endParaRPr>
          </a:p>
          <a:p>
            <a:pPr marL="285750" indent="-285750">
              <a:spcBef>
                <a:spcPts val="600"/>
              </a:spcBef>
              <a:buClr>
                <a:srgbClr val="00A7E2"/>
              </a:buClr>
              <a:buFont typeface="Arial,Sans-Serif"/>
              <a:buChar char="•"/>
              <a:defRPr/>
            </a:pPr>
            <a:r>
              <a:rPr lang="en-GB" dirty="0">
                <a:latin typeface="Lato"/>
                <a:ea typeface="Lato"/>
                <a:cs typeface="Lato"/>
              </a:rPr>
              <a:t>Data availability for indicators (in various spatial and temporal scales)</a:t>
            </a:r>
            <a:endParaRPr lang="en-US" dirty="0">
              <a:latin typeface="Lato"/>
              <a:ea typeface="Lato"/>
              <a:cs typeface="Lato"/>
            </a:endParaRPr>
          </a:p>
          <a:p>
            <a:pPr marL="285750" indent="-285750">
              <a:spcBef>
                <a:spcPts val="600"/>
              </a:spcBef>
              <a:buClr>
                <a:srgbClr val="00A7E2"/>
              </a:buClr>
              <a:buFont typeface="Arial,Sans-Serif"/>
              <a:buChar char="•"/>
              <a:defRPr/>
            </a:pPr>
            <a:endParaRPr lang="en-GB" dirty="0">
              <a:latin typeface="Lato"/>
              <a:ea typeface="Lato"/>
              <a:cs typeface="Lato"/>
            </a:endParaRPr>
          </a:p>
          <a:p>
            <a:pPr marL="285750" indent="-285750">
              <a:spcBef>
                <a:spcPts val="600"/>
              </a:spcBef>
              <a:buClr>
                <a:srgbClr val="00A7E2"/>
              </a:buClr>
              <a:buFont typeface="Arial,Sans-Serif"/>
              <a:buChar char="•"/>
              <a:defRPr/>
            </a:pPr>
            <a:r>
              <a:rPr lang="en-GB" dirty="0">
                <a:latin typeface="Lato"/>
                <a:ea typeface="Lato"/>
                <a:cs typeface="Lato"/>
              </a:rPr>
              <a:t>Primary data collection for some indicators could be challenging, for example in a pandemic situation, but it is vital in case of risk assessment in very small area. Online/ remote surveys via email, phone or post could be applied.</a:t>
            </a:r>
            <a:endParaRPr lang="en-US" dirty="0">
              <a:latin typeface="Lato"/>
              <a:ea typeface="Lato"/>
              <a:cs typeface="Lato"/>
            </a:endParaRPr>
          </a:p>
          <a:p>
            <a:pPr marL="285750" indent="-285750">
              <a:spcBef>
                <a:spcPts val="600"/>
              </a:spcBef>
              <a:buClr>
                <a:srgbClr val="00A7E2"/>
              </a:buClr>
              <a:buFont typeface="Arial,Sans-Serif"/>
              <a:buChar char="•"/>
              <a:defRPr/>
            </a:pPr>
            <a:endParaRPr lang="en-GB" dirty="0">
              <a:latin typeface="Lato"/>
              <a:ea typeface="Lato"/>
              <a:cs typeface="Lato"/>
            </a:endParaRPr>
          </a:p>
          <a:p>
            <a:pPr marL="285750" indent="-285750">
              <a:spcBef>
                <a:spcPts val="600"/>
              </a:spcBef>
              <a:buClr>
                <a:srgbClr val="00A7E2"/>
              </a:buClr>
              <a:buFont typeface="Arial,Sans-Serif"/>
              <a:buChar char="•"/>
              <a:defRPr/>
            </a:pPr>
            <a:r>
              <a:rPr lang="en-GB" dirty="0">
                <a:latin typeface="Lato"/>
                <a:ea typeface="Lato"/>
                <a:cs typeface="Lato"/>
              </a:rPr>
              <a:t>Since implementation and functioning of </a:t>
            </a:r>
            <a:r>
              <a:rPr lang="en-GB" dirty="0" err="1">
                <a:latin typeface="Lato"/>
                <a:ea typeface="Lato"/>
                <a:cs typeface="Lato"/>
              </a:rPr>
              <a:t>NbS</a:t>
            </a:r>
            <a:r>
              <a:rPr lang="en-GB" dirty="0">
                <a:latin typeface="Lato"/>
                <a:ea typeface="Lato"/>
                <a:cs typeface="Lato"/>
              </a:rPr>
              <a:t> may take long time, long-term monitoring of V&amp;R indicators would be required to compare the impact of </a:t>
            </a:r>
            <a:r>
              <a:rPr lang="en-GB" dirty="0" err="1">
                <a:latin typeface="Lato"/>
                <a:ea typeface="Lato"/>
                <a:cs typeface="Lato"/>
              </a:rPr>
              <a:t>NbS</a:t>
            </a:r>
            <a:r>
              <a:rPr lang="en-GB" dirty="0">
                <a:latin typeface="Lato"/>
                <a:ea typeface="Lato"/>
                <a:cs typeface="Lato"/>
              </a:rPr>
              <a:t> on risk reduction. Proving cost and logistics could be challenging.</a:t>
            </a:r>
            <a:endParaRPr lang="en-US" dirty="0">
              <a:latin typeface="Lato"/>
              <a:ea typeface="Lato"/>
              <a:cs typeface="Lato"/>
            </a:endParaRPr>
          </a:p>
          <a:p>
            <a:endParaRPr lang="en-US" dirty="0">
              <a:cs typeface="Calibri"/>
            </a:endParaRPr>
          </a:p>
        </p:txBody>
      </p:sp>
      <p:sp>
        <p:nvSpPr>
          <p:cNvPr id="4" name="Slide Number Placeholder 3"/>
          <p:cNvSpPr>
            <a:spLocks noGrp="1"/>
          </p:cNvSpPr>
          <p:nvPr>
            <p:ph type="sldNum" sz="quarter" idx="5"/>
          </p:nvPr>
        </p:nvSpPr>
        <p:spPr/>
        <p:txBody>
          <a:bodyPr/>
          <a:lstStyle/>
          <a:p>
            <a:fld id="{55E79B1B-EC0D-4C76-81FD-7AAED1DE532C}" type="slidenum">
              <a:rPr lang="en-US"/>
              <a:t>32</a:t>
            </a:fld>
            <a:endParaRPr lang="en-US"/>
          </a:p>
        </p:txBody>
      </p:sp>
    </p:spTree>
    <p:extLst>
      <p:ext uri="{BB962C8B-B14F-4D97-AF65-F5344CB8AC3E}">
        <p14:creationId xmlns:p14="http://schemas.microsoft.com/office/powerpoint/2010/main" val="334918564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indent="-457200">
              <a:buFont typeface="+mj-lt"/>
              <a:buAutoNum type="arabicParenR"/>
            </a:pPr>
            <a:r>
              <a:rPr lang="en-GB" sz="1200" dirty="0">
                <a:solidFill>
                  <a:schemeClr val="bg1"/>
                </a:solidFill>
                <a:latin typeface="Lato"/>
                <a:ea typeface="Lato"/>
                <a:cs typeface="Lato"/>
              </a:rPr>
              <a:t>Most vulnerability and risk assessment frameworks that have used indicator-based approaches rely predominantly on social indicators - the role of ecosystems is under-represented.</a:t>
            </a:r>
          </a:p>
          <a:p>
            <a:pPr marL="457200" indent="-457200">
              <a:buFont typeface="+mj-lt"/>
              <a:buAutoNum type="arabicParenR"/>
            </a:pPr>
            <a:r>
              <a:rPr lang="en-GB" sz="1200" dirty="0">
                <a:solidFill>
                  <a:schemeClr val="bg1"/>
                </a:solidFill>
                <a:latin typeface="Lato"/>
                <a:ea typeface="Lato"/>
                <a:cs typeface="Lato"/>
              </a:rPr>
              <a:t>OPERANDUM developed a framework </a:t>
            </a:r>
            <a:r>
              <a:rPr lang="en-IE" sz="1200" dirty="0">
                <a:solidFill>
                  <a:schemeClr val="bg1"/>
                </a:solidFill>
                <a:latin typeface="Lato"/>
                <a:ea typeface="Lato"/>
                <a:cs typeface="Lato"/>
              </a:rPr>
              <a:t>for V&amp;R assessment for Nature-based Solutions in Social-Ecological Systems, based on the 8 IUCN principles for </a:t>
            </a:r>
            <a:r>
              <a:rPr lang="en-IE" sz="1200" dirty="0" err="1">
                <a:solidFill>
                  <a:schemeClr val="bg1"/>
                </a:solidFill>
                <a:latin typeface="Lato"/>
                <a:ea typeface="Lato"/>
                <a:cs typeface="Lato"/>
              </a:rPr>
              <a:t>NbS</a:t>
            </a:r>
            <a:r>
              <a:rPr lang="en-IE" sz="1200" dirty="0">
                <a:solidFill>
                  <a:schemeClr val="bg1"/>
                </a:solidFill>
                <a:latin typeface="Lato"/>
                <a:ea typeface="Lato"/>
                <a:cs typeface="Lato"/>
              </a:rPr>
              <a:t>. Methods include impact chains, and indicator-based assessment.</a:t>
            </a:r>
          </a:p>
          <a:p>
            <a:pPr marL="457200" indent="-457200">
              <a:buFont typeface="+mj-lt"/>
              <a:buAutoNum type="arabicParenR"/>
            </a:pPr>
            <a:r>
              <a:rPr lang="en-IE" sz="1200" dirty="0">
                <a:solidFill>
                  <a:schemeClr val="bg1"/>
                </a:solidFill>
                <a:latin typeface="Lato"/>
                <a:ea typeface="Lato"/>
                <a:cs typeface="Lato"/>
              </a:rPr>
              <a:t>Spatial and temporal aspects need to be taken into account in V &amp; R assessment. Challenges to this type of assessment include data availability and resources to monitor </a:t>
            </a:r>
            <a:r>
              <a:rPr lang="en-IE" sz="1200" dirty="0" err="1">
                <a:solidFill>
                  <a:schemeClr val="bg1"/>
                </a:solidFill>
                <a:latin typeface="Lato"/>
                <a:ea typeface="Lato"/>
                <a:cs typeface="Lato"/>
              </a:rPr>
              <a:t>NbS</a:t>
            </a:r>
            <a:r>
              <a:rPr lang="en-IE" sz="1200" dirty="0">
                <a:solidFill>
                  <a:schemeClr val="bg1"/>
                </a:solidFill>
                <a:latin typeface="Lato"/>
                <a:ea typeface="Lato"/>
                <a:cs typeface="Lato"/>
              </a:rPr>
              <a:t> long-term. </a:t>
            </a:r>
            <a:endParaRPr lang="en-GB" sz="1200" dirty="0">
              <a:solidFill>
                <a:schemeClr val="bg1"/>
              </a:solidFill>
              <a:latin typeface="Lato"/>
              <a:ea typeface="Lato"/>
              <a:cs typeface="Lato"/>
            </a:endParaRPr>
          </a:p>
          <a:p>
            <a:pPr marL="457200" indent="-457200">
              <a:buFont typeface="+mj-lt"/>
              <a:buAutoNum type="arabicParenR"/>
            </a:pPr>
            <a:endParaRPr lang="en-GB" sz="1200" dirty="0">
              <a:solidFill>
                <a:schemeClr val="bg1"/>
              </a:solidFill>
              <a:latin typeface="Lato"/>
              <a:ea typeface="Lato"/>
              <a:cs typeface="Lato"/>
            </a:endParaRPr>
          </a:p>
          <a:p>
            <a:br>
              <a:rPr lang="en-GB" sz="1200" i="1" dirty="0">
                <a:solidFill>
                  <a:schemeClr val="bg1"/>
                </a:solidFill>
                <a:latin typeface="Lato"/>
                <a:ea typeface="Lato"/>
                <a:cs typeface="Lato"/>
              </a:rPr>
            </a:br>
            <a:br>
              <a:rPr lang="en-GB" sz="1200" dirty="0">
                <a:solidFill>
                  <a:schemeClr val="bg1"/>
                </a:solidFill>
                <a:latin typeface="Lato"/>
                <a:ea typeface="Lato"/>
                <a:cs typeface="Lato"/>
              </a:rPr>
            </a:br>
            <a:r>
              <a:rPr lang="en-GB" sz="1200" dirty="0">
                <a:solidFill>
                  <a:schemeClr val="bg1"/>
                </a:solidFill>
                <a:latin typeface="Lato"/>
                <a:ea typeface="Lato"/>
                <a:cs typeface="Lato"/>
              </a:rPr>
              <a:t> </a:t>
            </a:r>
            <a:br>
              <a:rPr lang="en-GB" sz="1200" dirty="0">
                <a:solidFill>
                  <a:schemeClr val="bg1"/>
                </a:solidFill>
                <a:latin typeface="Lato"/>
                <a:ea typeface="Lato"/>
                <a:cs typeface="Lato"/>
              </a:rPr>
            </a:br>
            <a:r>
              <a:rPr lang="en-GB" sz="1200" dirty="0">
                <a:solidFill>
                  <a:schemeClr val="bg1"/>
                </a:solidFill>
                <a:latin typeface="Lato"/>
                <a:ea typeface="Lato"/>
                <a:cs typeface="Lato"/>
              </a:rPr>
              <a:t>  </a:t>
            </a:r>
          </a:p>
          <a:p>
            <a:endParaRPr lang="en-GB" sz="1200" dirty="0">
              <a:solidFill>
                <a:schemeClr val="bg1"/>
              </a:solidFill>
              <a:latin typeface="Lato" panose="020F0502020204030203" pitchFamily="34" charset="0"/>
              <a:ea typeface="Lato" panose="020F0502020204030203" pitchFamily="34" charset="0"/>
              <a:cs typeface="Lato" panose="020F0502020204030203" pitchFamily="34" charset="0"/>
            </a:endParaRPr>
          </a:p>
          <a:p>
            <a:endParaRPr lang="en-GB" sz="1200" dirty="0">
              <a:solidFill>
                <a:schemeClr val="bg1"/>
              </a:solidFill>
              <a:latin typeface="Lato" panose="020F0502020204030203" pitchFamily="34" charset="0"/>
              <a:ea typeface="Lato" panose="020F0502020204030203" pitchFamily="34" charset="0"/>
              <a:cs typeface="Lato" panose="020F0502020204030203" pitchFamily="34" charset="0"/>
            </a:endParaRPr>
          </a:p>
          <a:p>
            <a:endParaRPr lang="en-US" dirty="0"/>
          </a:p>
        </p:txBody>
      </p:sp>
      <p:sp>
        <p:nvSpPr>
          <p:cNvPr id="4" name="Slide Number Placeholder 3"/>
          <p:cNvSpPr>
            <a:spLocks noGrp="1"/>
          </p:cNvSpPr>
          <p:nvPr>
            <p:ph type="sldNum" sz="quarter" idx="5"/>
          </p:nvPr>
        </p:nvSpPr>
        <p:spPr/>
        <p:txBody>
          <a:bodyPr/>
          <a:lstStyle/>
          <a:p>
            <a:fld id="{55E79B1B-EC0D-4C76-81FD-7AAED1DE532C}" type="slidenum">
              <a:rPr lang="en-IE" smtClean="0"/>
              <a:t>33</a:t>
            </a:fld>
            <a:endParaRPr lang="en-IE"/>
          </a:p>
        </p:txBody>
      </p:sp>
    </p:spTree>
    <p:extLst>
      <p:ext uri="{BB962C8B-B14F-4D97-AF65-F5344CB8AC3E}">
        <p14:creationId xmlns:p14="http://schemas.microsoft.com/office/powerpoint/2010/main" val="357821522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indent="-457200">
              <a:buFont typeface="+mj-lt"/>
              <a:buAutoNum type="arabicParenR"/>
            </a:pPr>
            <a:r>
              <a:rPr lang="en-GB" sz="1200" dirty="0">
                <a:solidFill>
                  <a:schemeClr val="bg1"/>
                </a:solidFill>
                <a:latin typeface="Lato"/>
                <a:ea typeface="Lato"/>
                <a:cs typeface="Lato"/>
              </a:rPr>
              <a:t>Social-ecological Systems (SES) are complex systems of people and nature, emphasizing that humans must be seen as a part of, not apart from, nature.</a:t>
            </a:r>
          </a:p>
          <a:p>
            <a:pPr marL="457200" indent="-457200">
              <a:buFont typeface="+mj-lt"/>
              <a:buAutoNum type="arabicParenR"/>
            </a:pPr>
            <a:r>
              <a:rPr lang="en-GB" sz="1200" dirty="0">
                <a:solidFill>
                  <a:schemeClr val="bg1"/>
                </a:solidFill>
                <a:latin typeface="Lato"/>
                <a:ea typeface="Lato"/>
                <a:cs typeface="Lato"/>
              </a:rPr>
              <a:t>OPERANDUM developed a framework </a:t>
            </a:r>
            <a:r>
              <a:rPr lang="en-IE" sz="1200" dirty="0">
                <a:solidFill>
                  <a:schemeClr val="bg1"/>
                </a:solidFill>
                <a:latin typeface="Lato"/>
                <a:ea typeface="Lato"/>
                <a:cs typeface="Lato"/>
              </a:rPr>
              <a:t>for V&amp;R assessment for Nature-based Solutions in Social-Ecological Systems. Methods include impact chains, and indicator-based assessment.</a:t>
            </a:r>
          </a:p>
          <a:p>
            <a:pPr marL="457200" indent="-457200">
              <a:buFont typeface="+mj-lt"/>
              <a:buAutoNum type="arabicParenR"/>
            </a:pPr>
            <a:r>
              <a:rPr lang="en-IE" sz="1200" dirty="0">
                <a:solidFill>
                  <a:schemeClr val="bg1"/>
                </a:solidFill>
                <a:latin typeface="Lato"/>
                <a:ea typeface="Lato"/>
                <a:cs typeface="Lato"/>
              </a:rPr>
              <a:t>Spatial and temporal aspects need to be taken into account in V &amp; R assessment. Challenges to this type of assessment include data availability and resources to monitor </a:t>
            </a:r>
            <a:r>
              <a:rPr lang="en-IE" sz="1200" dirty="0" err="1">
                <a:solidFill>
                  <a:schemeClr val="bg1"/>
                </a:solidFill>
                <a:latin typeface="Lato"/>
                <a:ea typeface="Lato"/>
                <a:cs typeface="Lato"/>
              </a:rPr>
              <a:t>NbS</a:t>
            </a:r>
            <a:r>
              <a:rPr lang="en-IE" sz="1200" dirty="0">
                <a:solidFill>
                  <a:schemeClr val="bg1"/>
                </a:solidFill>
                <a:latin typeface="Lato"/>
                <a:ea typeface="Lato"/>
                <a:cs typeface="Lato"/>
              </a:rPr>
              <a:t> long-term. </a:t>
            </a:r>
            <a:endParaRPr lang="en-GB" sz="1200" dirty="0">
              <a:solidFill>
                <a:schemeClr val="bg1"/>
              </a:solidFill>
              <a:latin typeface="Lato"/>
              <a:ea typeface="Lato"/>
              <a:cs typeface="Lato"/>
            </a:endParaRPr>
          </a:p>
          <a:p>
            <a:pPr marL="457200" indent="-457200">
              <a:buFont typeface="+mj-lt"/>
              <a:buAutoNum type="arabicParenR"/>
            </a:pPr>
            <a:endParaRPr lang="en-GB" sz="1200" dirty="0">
              <a:solidFill>
                <a:schemeClr val="bg1"/>
              </a:solidFill>
              <a:latin typeface="Lato"/>
              <a:ea typeface="Lato"/>
              <a:cs typeface="Lato"/>
            </a:endParaRPr>
          </a:p>
          <a:p>
            <a:pPr marL="457200" indent="-457200">
              <a:buFont typeface="+mj-lt"/>
              <a:buAutoNum type="arabicParenR"/>
            </a:pPr>
            <a:endParaRPr lang="en-GB" sz="1200" dirty="0">
              <a:solidFill>
                <a:schemeClr val="bg1"/>
              </a:solidFill>
              <a:latin typeface="Lato"/>
              <a:ea typeface="Lato"/>
              <a:cs typeface="Lato"/>
            </a:endParaRPr>
          </a:p>
          <a:p>
            <a:pPr marL="457200" indent="-457200">
              <a:buFont typeface="+mj-lt"/>
              <a:buAutoNum type="arabicParenR"/>
            </a:pPr>
            <a:endParaRPr lang="en-GB" sz="1800" dirty="0">
              <a:solidFill>
                <a:schemeClr val="bg1"/>
              </a:solidFill>
              <a:latin typeface="Lato" panose="020F0502020204030203" pitchFamily="34" charset="0"/>
              <a:ea typeface="Lato" panose="020F0502020204030203" pitchFamily="34" charset="0"/>
              <a:cs typeface="Lato" panose="020F0502020204030203" pitchFamily="34" charset="0"/>
            </a:endParaRPr>
          </a:p>
          <a:p>
            <a:endParaRPr lang="en-GB" sz="1800" dirty="0">
              <a:solidFill>
                <a:schemeClr val="bg1"/>
              </a:solidFill>
              <a:latin typeface="Lato" panose="020F0502020204030203" pitchFamily="34" charset="0"/>
              <a:ea typeface="Lato" panose="020F0502020204030203" pitchFamily="34" charset="0"/>
              <a:cs typeface="Lato" panose="020F0502020204030203" pitchFamily="34" charset="0"/>
            </a:endParaRPr>
          </a:p>
          <a:p>
            <a:endParaRPr lang="en-US" dirty="0"/>
          </a:p>
        </p:txBody>
      </p:sp>
      <p:sp>
        <p:nvSpPr>
          <p:cNvPr id="4" name="Slide Number Placeholder 3"/>
          <p:cNvSpPr>
            <a:spLocks noGrp="1"/>
          </p:cNvSpPr>
          <p:nvPr>
            <p:ph type="sldNum" sz="quarter" idx="5"/>
          </p:nvPr>
        </p:nvSpPr>
        <p:spPr/>
        <p:txBody>
          <a:bodyPr/>
          <a:lstStyle/>
          <a:p>
            <a:fld id="{55E79B1B-EC0D-4C76-81FD-7AAED1DE532C}" type="slidenum">
              <a:rPr lang="en-IE" smtClean="0"/>
              <a:t>34</a:t>
            </a:fld>
            <a:endParaRPr lang="en-IE"/>
          </a:p>
        </p:txBody>
      </p:sp>
    </p:spTree>
    <p:extLst>
      <p:ext uri="{BB962C8B-B14F-4D97-AF65-F5344CB8AC3E}">
        <p14:creationId xmlns:p14="http://schemas.microsoft.com/office/powerpoint/2010/main" val="204213145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i="1" dirty="0"/>
              <a:t>Disclaimers: </a:t>
            </a:r>
            <a:endParaRPr lang="en-US" dirty="0"/>
          </a:p>
          <a:p>
            <a:pPr>
              <a:defRPr/>
            </a:pPr>
            <a:r>
              <a:rPr lang="en-US" i="1" dirty="0"/>
              <a:t>- The information, photos, figures and data used are created in the OPERANDUM project, unless another source is mentioned. </a:t>
            </a:r>
            <a:endParaRPr lang="en-US" dirty="0"/>
          </a:p>
          <a:p>
            <a:pPr>
              <a:defRPr/>
            </a:pPr>
            <a:r>
              <a:rPr lang="en-US" i="1" dirty="0"/>
              <a:t>- Editable versions of all training units are available upon request. Please contact OPERANDUM by filling out the contact form on the website: https://</a:t>
            </a:r>
            <a:r>
              <a:rPr lang="en-US" i="1" dirty="0" err="1"/>
              <a:t>www.operandum-project.eu</a:t>
            </a:r>
            <a:r>
              <a:rPr lang="en-US" i="1"/>
              <a:t>/contact/ </a:t>
            </a:r>
          </a:p>
          <a:p>
            <a:endParaRPr lang="en-US" dirty="0"/>
          </a:p>
        </p:txBody>
      </p:sp>
      <p:sp>
        <p:nvSpPr>
          <p:cNvPr id="4" name="Slide Number Placeholder 3"/>
          <p:cNvSpPr>
            <a:spLocks noGrp="1"/>
          </p:cNvSpPr>
          <p:nvPr>
            <p:ph type="sldNum" sz="quarter" idx="5"/>
          </p:nvPr>
        </p:nvSpPr>
        <p:spPr/>
        <p:txBody>
          <a:bodyPr/>
          <a:lstStyle/>
          <a:p>
            <a:fld id="{55E79B1B-EC0D-4C76-81FD-7AAED1DE532C}" type="slidenum">
              <a:rPr lang="en-IE" smtClean="0"/>
              <a:t>35</a:t>
            </a:fld>
            <a:endParaRPr lang="en-IE"/>
          </a:p>
        </p:txBody>
      </p:sp>
    </p:spTree>
    <p:extLst>
      <p:ext uri="{BB962C8B-B14F-4D97-AF65-F5344CB8AC3E}">
        <p14:creationId xmlns:p14="http://schemas.microsoft.com/office/powerpoint/2010/main" val="373295693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p>
        </p:txBody>
      </p:sp>
      <p:sp>
        <p:nvSpPr>
          <p:cNvPr id="4" name="Slide Number Placeholder 3"/>
          <p:cNvSpPr>
            <a:spLocks noGrp="1"/>
          </p:cNvSpPr>
          <p:nvPr>
            <p:ph type="sldNum" sz="quarter" idx="5"/>
          </p:nvPr>
        </p:nvSpPr>
        <p:spPr/>
        <p:txBody>
          <a:bodyPr/>
          <a:lstStyle/>
          <a:p>
            <a:fld id="{55E79B1B-EC0D-4C76-81FD-7AAED1DE532C}" type="slidenum">
              <a:rPr lang="en-IE" smtClean="0"/>
              <a:t>36</a:t>
            </a:fld>
            <a:endParaRPr lang="en-IE"/>
          </a:p>
        </p:txBody>
      </p:sp>
    </p:spTree>
    <p:extLst>
      <p:ext uri="{BB962C8B-B14F-4D97-AF65-F5344CB8AC3E}">
        <p14:creationId xmlns:p14="http://schemas.microsoft.com/office/powerpoint/2010/main" val="44455805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p:txBody>
      </p:sp>
      <p:sp>
        <p:nvSpPr>
          <p:cNvPr id="4" name="Slide Number Placeholder 3"/>
          <p:cNvSpPr>
            <a:spLocks noGrp="1"/>
          </p:cNvSpPr>
          <p:nvPr>
            <p:ph type="sldNum" sz="quarter" idx="5"/>
          </p:nvPr>
        </p:nvSpPr>
        <p:spPr/>
        <p:txBody>
          <a:bodyPr/>
          <a:lstStyle/>
          <a:p>
            <a:fld id="{55E79B1B-EC0D-4C76-81FD-7AAED1DE532C}" type="slidenum">
              <a:rPr lang="en-US"/>
              <a:t>37</a:t>
            </a:fld>
            <a:endParaRPr lang="en-US"/>
          </a:p>
        </p:txBody>
      </p:sp>
    </p:spTree>
    <p:extLst>
      <p:ext uri="{BB962C8B-B14F-4D97-AF65-F5344CB8AC3E}">
        <p14:creationId xmlns:p14="http://schemas.microsoft.com/office/powerpoint/2010/main" val="24048856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50000"/>
              </a:lnSpc>
            </a:pPr>
            <a:r>
              <a:rPr lang="en-IE" sz="1500" i="0" dirty="0">
                <a:latin typeface="Lato"/>
                <a:ea typeface="Lato"/>
                <a:cs typeface="Lato"/>
              </a:rPr>
              <a:t>After completing this training unit, you should be able to understand:</a:t>
            </a:r>
            <a:endParaRPr lang="en-IE" sz="700" i="0" dirty="0">
              <a:latin typeface="Lato" panose="020F0502020204030203" pitchFamily="34" charset="0"/>
              <a:ea typeface="Lato" panose="020F0502020204030203" pitchFamily="34" charset="0"/>
              <a:cs typeface="Lato" panose="020F0502020204030203" pitchFamily="34" charset="0"/>
            </a:endParaRPr>
          </a:p>
          <a:p>
            <a:pPr marL="285750" indent="-285750">
              <a:lnSpc>
                <a:spcPct val="150000"/>
              </a:lnSpc>
              <a:buClr>
                <a:srgbClr val="00A7E2"/>
              </a:buClr>
              <a:buFont typeface="Arial,Sans-Serif"/>
              <a:buChar char="•"/>
            </a:pPr>
            <a:r>
              <a:rPr lang="en-IE" sz="1400" i="0" dirty="0">
                <a:latin typeface="Lato"/>
                <a:ea typeface="Lato"/>
                <a:cs typeface="Lato"/>
              </a:rPr>
              <a:t>What Social-Ecological Systems are</a:t>
            </a:r>
          </a:p>
          <a:p>
            <a:pPr marL="285750" indent="-285750">
              <a:lnSpc>
                <a:spcPct val="150000"/>
              </a:lnSpc>
              <a:buClr>
                <a:srgbClr val="00A7E2"/>
              </a:buClr>
              <a:buFont typeface="Arial,Sans-Serif"/>
              <a:buChar char="•"/>
            </a:pPr>
            <a:r>
              <a:rPr lang="en-IE" sz="1400" i="0" dirty="0">
                <a:latin typeface="Lato" panose="020F0502020204030203" pitchFamily="34" charset="0"/>
                <a:ea typeface="Lato" panose="020F0502020204030203" pitchFamily="34" charset="0"/>
                <a:cs typeface="Lato" panose="020F0502020204030203" pitchFamily="34" charset="0"/>
              </a:rPr>
              <a:t>How risks can be assessed in such systems</a:t>
            </a:r>
            <a:endParaRPr lang="en-IE" sz="1000" i="0" dirty="0">
              <a:latin typeface="Lato" panose="020F0502020204030203" pitchFamily="34" charset="0"/>
              <a:ea typeface="Lato" panose="020F0502020204030203" pitchFamily="34" charset="0"/>
              <a:cs typeface="Lato" panose="020F0502020204030203" pitchFamily="34" charset="0"/>
            </a:endParaRPr>
          </a:p>
          <a:p>
            <a:pPr marL="285750" indent="-285750">
              <a:lnSpc>
                <a:spcPct val="150000"/>
              </a:lnSpc>
              <a:buClr>
                <a:srgbClr val="00A7E2"/>
              </a:buClr>
              <a:buFont typeface="Arial,Sans-Serif"/>
              <a:buChar char="•"/>
            </a:pPr>
            <a:r>
              <a:rPr lang="en-IE" sz="1400" i="0" dirty="0">
                <a:latin typeface="Lato"/>
                <a:ea typeface="Lato"/>
                <a:cs typeface="Lato"/>
              </a:rPr>
              <a:t>Why it is important in the context of Nature-based Solutions</a:t>
            </a:r>
            <a:endParaRPr lang="en-IE" sz="1400" i="0" dirty="0">
              <a:latin typeface="Lato" panose="020F0502020204030203" pitchFamily="34" charset="0"/>
              <a:ea typeface="Lato" panose="020F0502020204030203" pitchFamily="34" charset="0"/>
              <a:cs typeface="Lato" panose="020F0502020204030203" pitchFamily="34" charset="0"/>
            </a:endParaRPr>
          </a:p>
          <a:p>
            <a:pPr marL="285750" indent="-285750">
              <a:lnSpc>
                <a:spcPct val="150000"/>
              </a:lnSpc>
              <a:buClr>
                <a:srgbClr val="00A7E2"/>
              </a:buClr>
              <a:buFont typeface="Arial,Sans-Serif"/>
              <a:buChar char="•"/>
            </a:pPr>
            <a:r>
              <a:rPr lang="en-IE" sz="1400" i="0" dirty="0">
                <a:latin typeface="Lato"/>
                <a:ea typeface="Lato"/>
                <a:cs typeface="Lato"/>
              </a:rPr>
              <a:t>OPERANDUM’s approach to Risk &amp; Vulnerability Assessment:</a:t>
            </a:r>
          </a:p>
          <a:p>
            <a:pPr marL="742950" lvl="1" indent="-285750">
              <a:lnSpc>
                <a:spcPct val="150000"/>
              </a:lnSpc>
              <a:buClr>
                <a:srgbClr val="00A7E2"/>
              </a:buClr>
              <a:buFont typeface="Arial,Sans-Serif"/>
              <a:buChar char="•"/>
            </a:pPr>
            <a:r>
              <a:rPr lang="en-IE" sz="1400" i="0" dirty="0">
                <a:latin typeface="Lato"/>
                <a:ea typeface="Lato"/>
                <a:cs typeface="Lato"/>
              </a:rPr>
              <a:t>Impact chains</a:t>
            </a:r>
          </a:p>
          <a:p>
            <a:pPr marL="742950" lvl="1" indent="-285750">
              <a:lnSpc>
                <a:spcPct val="150000"/>
              </a:lnSpc>
              <a:buClr>
                <a:srgbClr val="00A7E2"/>
              </a:buClr>
              <a:buFont typeface="Arial,Sans-Serif"/>
              <a:buChar char="•"/>
            </a:pPr>
            <a:r>
              <a:rPr lang="en-IE" sz="1400" i="0" dirty="0">
                <a:latin typeface="Lato"/>
                <a:ea typeface="Lato"/>
                <a:cs typeface="Lato"/>
              </a:rPr>
              <a:t>Indicators</a:t>
            </a:r>
            <a:endParaRPr lang="en-IE" sz="1400" i="0" dirty="0">
              <a:latin typeface="Lato" panose="020F0502020204030203" pitchFamily="34" charset="0"/>
              <a:ea typeface="Lato" panose="020F0502020204030203" pitchFamily="34" charset="0"/>
              <a:cs typeface="Lato" panose="020F0502020204030203" pitchFamily="34" charset="0"/>
            </a:endParaRPr>
          </a:p>
          <a:p>
            <a:pPr marL="285750" indent="-285750">
              <a:lnSpc>
                <a:spcPct val="150000"/>
              </a:lnSpc>
              <a:buClr>
                <a:srgbClr val="00A7E2"/>
              </a:buClr>
              <a:buFont typeface="Arial,Sans-Serif"/>
              <a:buChar char="•"/>
            </a:pPr>
            <a:endParaRPr lang="en-IE" sz="1000" i="0" dirty="0">
              <a:latin typeface="Lato" panose="020F0502020204030203" pitchFamily="34" charset="0"/>
              <a:ea typeface="Lato" panose="020F0502020204030203" pitchFamily="34" charset="0"/>
              <a:cs typeface="Lato" panose="020F0502020204030203" pitchFamily="34" charset="0"/>
            </a:endParaRPr>
          </a:p>
          <a:p>
            <a:endParaRPr lang="en-IE" sz="700" i="0" dirty="0">
              <a:latin typeface="Lato" panose="020F0502020204030203" pitchFamily="34" charset="0"/>
              <a:ea typeface="Lato" panose="020F0502020204030203" pitchFamily="34" charset="0"/>
              <a:cs typeface="Lato" panose="020F0502020204030203" pitchFamily="34" charset="0"/>
            </a:endParaRPr>
          </a:p>
          <a:p>
            <a:endParaRPr lang="en-IE" b="1" i="0" dirty="0">
              <a:solidFill>
                <a:srgbClr val="00A7E2"/>
              </a:solidFill>
              <a:latin typeface="Lato" panose="020F0502020204030203" pitchFamily="34" charset="0"/>
              <a:ea typeface="Lato" panose="020F0502020204030203" pitchFamily="34" charset="0"/>
              <a:cs typeface="Lato" panose="020F0502020204030203" pitchFamily="34" charset="0"/>
            </a:endParaRPr>
          </a:p>
          <a:p>
            <a:endParaRPr lang="en-US" i="0" dirty="0">
              <a:ea typeface="Calibri"/>
              <a:cs typeface="Calibri"/>
            </a:endParaRPr>
          </a:p>
        </p:txBody>
      </p:sp>
      <p:sp>
        <p:nvSpPr>
          <p:cNvPr id="4" name="Slide Number Placeholder 3"/>
          <p:cNvSpPr>
            <a:spLocks noGrp="1"/>
          </p:cNvSpPr>
          <p:nvPr>
            <p:ph type="sldNum" sz="quarter" idx="5"/>
          </p:nvPr>
        </p:nvSpPr>
        <p:spPr/>
        <p:txBody>
          <a:bodyPr/>
          <a:lstStyle/>
          <a:p>
            <a:fld id="{55E79B1B-EC0D-4C76-81FD-7AAED1DE532C}" type="slidenum">
              <a:rPr lang="en-IE" smtClean="0"/>
              <a:t>4</a:t>
            </a:fld>
            <a:endParaRPr lang="en-IE"/>
          </a:p>
        </p:txBody>
      </p:sp>
    </p:spTree>
    <p:extLst>
      <p:ext uri="{BB962C8B-B14F-4D97-AF65-F5344CB8AC3E}">
        <p14:creationId xmlns:p14="http://schemas.microsoft.com/office/powerpoint/2010/main" val="38147409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lnSpc>
                <a:spcPct val="150000"/>
              </a:lnSpc>
              <a:buClr>
                <a:srgbClr val="00A7E2"/>
              </a:buClr>
              <a:buFont typeface="Arial,Sans-Serif"/>
              <a:buChar char="•"/>
            </a:pPr>
            <a:endParaRPr lang="en-IE" sz="1200" dirty="0">
              <a:latin typeface="Lato" panose="020F0502020204030203" pitchFamily="34" charset="0"/>
              <a:ea typeface="Lato" panose="020F0502020204030203" pitchFamily="34" charset="0"/>
              <a:cs typeface="Lato" panose="020F0502020204030203" pitchFamily="34" charset="0"/>
            </a:endParaRPr>
          </a:p>
          <a:p>
            <a:pPr marL="285750" indent="-285750">
              <a:lnSpc>
                <a:spcPct val="150000"/>
              </a:lnSpc>
              <a:buClr>
                <a:srgbClr val="00A7E2"/>
              </a:buClr>
              <a:buFont typeface="Arial,Sans-Serif"/>
              <a:buChar char="•"/>
            </a:pPr>
            <a:r>
              <a:rPr lang="en-IE" sz="1200" dirty="0">
                <a:latin typeface="Lato"/>
                <a:ea typeface="Lato"/>
                <a:cs typeface="Lato"/>
              </a:rPr>
              <a:t>Social-ecological Systems (SES) are complex systems of people and nature, emphasizing that humans must be seen as a part of, not apart from, nature</a:t>
            </a:r>
            <a:endParaRPr lang="en-IE" sz="1200" dirty="0">
              <a:latin typeface="Lato" panose="020F0502020204030203" pitchFamily="34" charset="0"/>
              <a:ea typeface="Lato" panose="020F0502020204030203" pitchFamily="34" charset="0"/>
              <a:cs typeface="Lato" panose="020F0502020204030203" pitchFamily="34" charset="0"/>
            </a:endParaRPr>
          </a:p>
          <a:p>
            <a:pPr marL="285750" indent="-285750">
              <a:lnSpc>
                <a:spcPct val="150000"/>
              </a:lnSpc>
              <a:buClr>
                <a:srgbClr val="00A7E2"/>
              </a:buClr>
              <a:buFont typeface="Arial,Sans-Serif"/>
              <a:buChar char="•"/>
            </a:pPr>
            <a:r>
              <a:rPr lang="en-IE" sz="1200" dirty="0">
                <a:latin typeface="Lato"/>
                <a:ea typeface="Lato"/>
                <a:cs typeface="Lato"/>
              </a:rPr>
              <a:t>SES consist of subsystems that interact to produce outcomes, which in turn feedback to the subsystems and SESs   </a:t>
            </a:r>
          </a:p>
          <a:p>
            <a:pPr marL="285750" indent="-285750">
              <a:lnSpc>
                <a:spcPct val="150000"/>
              </a:lnSpc>
              <a:buClr>
                <a:srgbClr val="00A7E2"/>
              </a:buClr>
              <a:buFont typeface="Arial,Sans-Serif"/>
              <a:buChar char="•"/>
            </a:pPr>
            <a:r>
              <a:rPr lang="en-IE" sz="1200" dirty="0">
                <a:latin typeface="Lato"/>
                <a:ea typeface="Lato"/>
                <a:cs typeface="Lato"/>
              </a:rPr>
              <a:t>Understanding these systems, and their vulnerability and risks, are</a:t>
            </a:r>
            <a:r>
              <a:rPr lang="en-GB" sz="1200" dirty="0">
                <a:latin typeface="Lato"/>
                <a:ea typeface="Lato"/>
                <a:cs typeface="Lato"/>
              </a:rPr>
              <a:t> crucial for planning and implementation of nature-based solutions (</a:t>
            </a:r>
            <a:r>
              <a:rPr lang="en-GB" sz="1200" dirty="0" err="1">
                <a:latin typeface="Lato"/>
                <a:ea typeface="Lato"/>
                <a:cs typeface="Lato"/>
              </a:rPr>
              <a:t>NbS</a:t>
            </a:r>
            <a:r>
              <a:rPr lang="en-GB" sz="1200" dirty="0">
                <a:latin typeface="Lato"/>
                <a:ea typeface="Lato"/>
                <a:cs typeface="Lato"/>
              </a:rPr>
              <a:t>) for hydro-meteorological hazards </a:t>
            </a:r>
            <a:endParaRPr lang="en-IE" sz="1200" dirty="0">
              <a:latin typeface="Lato"/>
              <a:ea typeface="Lato"/>
              <a:cs typeface="Lato"/>
            </a:endParaRPr>
          </a:p>
          <a:p>
            <a:endParaRPr lang="en-US" dirty="0">
              <a:cs typeface="Calibri"/>
            </a:endParaRPr>
          </a:p>
          <a:p>
            <a:r>
              <a:rPr lang="en-US" dirty="0">
                <a:cs typeface="Calibri"/>
              </a:rPr>
              <a:t>The figure on the right shows the following:</a:t>
            </a:r>
          </a:p>
          <a:p>
            <a:pPr marL="171450" indent="-171450">
              <a:buFont typeface="Arial"/>
              <a:buChar char="•"/>
            </a:pPr>
            <a:r>
              <a:rPr lang="en-US" dirty="0">
                <a:cs typeface="Calibri"/>
              </a:rPr>
              <a:t>General context: adaptation of agricultural systems to salinity intrusion in the Mekong Delta of Vietnam</a:t>
            </a:r>
          </a:p>
          <a:p>
            <a:pPr marL="171450" indent="-171450">
              <a:buFont typeface="Arial"/>
              <a:buChar char="•"/>
            </a:pPr>
            <a:r>
              <a:rPr lang="en-US" dirty="0">
                <a:cs typeface="Calibri"/>
              </a:rPr>
              <a:t>The figure shows the interlinkage between the social sub-system and the ecological sub-system of a social-ecological system.</a:t>
            </a:r>
          </a:p>
          <a:p>
            <a:pPr marL="171450" indent="-171450">
              <a:buFont typeface="Arial"/>
              <a:buChar char="•"/>
            </a:pPr>
            <a:r>
              <a:rPr lang="en-US" dirty="0">
                <a:cs typeface="Calibri"/>
              </a:rPr>
              <a:t>These systems are influenced by internal and external drivers of change. The former are linked to the locality; the latter to processes at the national or international levels</a:t>
            </a:r>
          </a:p>
          <a:p>
            <a:pPr marL="171450" indent="-171450">
              <a:buFont typeface="Arial"/>
              <a:buChar char="•"/>
            </a:pPr>
            <a:r>
              <a:rPr lang="en-US" dirty="0">
                <a:cs typeface="Calibri"/>
              </a:rPr>
              <a:t>To provide solutions (in this case adaptation to salinity intrusion) one needs to understand all the components and their interactions.</a:t>
            </a:r>
          </a:p>
          <a:p>
            <a:endParaRPr lang="en-US" dirty="0">
              <a:cs typeface="Calibri"/>
            </a:endParaRPr>
          </a:p>
        </p:txBody>
      </p:sp>
      <p:sp>
        <p:nvSpPr>
          <p:cNvPr id="4" name="Slide Number Placeholder 3"/>
          <p:cNvSpPr>
            <a:spLocks noGrp="1"/>
          </p:cNvSpPr>
          <p:nvPr>
            <p:ph type="sldNum" sz="quarter" idx="5"/>
          </p:nvPr>
        </p:nvSpPr>
        <p:spPr/>
        <p:txBody>
          <a:bodyPr/>
          <a:lstStyle/>
          <a:p>
            <a:fld id="{55E79B1B-EC0D-4C76-81FD-7AAED1DE532C}" type="slidenum">
              <a:rPr lang="en-US"/>
              <a:t>5</a:t>
            </a:fld>
            <a:endParaRPr lang="en-US"/>
          </a:p>
        </p:txBody>
      </p:sp>
    </p:spTree>
    <p:extLst>
      <p:ext uri="{BB962C8B-B14F-4D97-AF65-F5344CB8AC3E}">
        <p14:creationId xmlns:p14="http://schemas.microsoft.com/office/powerpoint/2010/main" val="30160997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b="0" i="1" dirty="0">
              <a:cs typeface="Calibri"/>
            </a:endParaRPr>
          </a:p>
          <a:p>
            <a:pPr marL="171450" indent="-171450">
              <a:buFont typeface="Arial" panose="020B0604020202020204" pitchFamily="34" charset="0"/>
              <a:buChar char="•"/>
            </a:pPr>
            <a:r>
              <a:rPr lang="en-GB" b="0" dirty="0"/>
              <a:t>Risk is defined as the potential for adverse consequences resulting from the interaction of one or multiple (socio-) natural hazards with vulnerable elements of the SES exposed to these hazards </a:t>
            </a:r>
          </a:p>
          <a:p>
            <a:pPr marL="171450" indent="-171450">
              <a:buFont typeface="Arial" panose="020B0604020202020204" pitchFamily="34" charset="0"/>
              <a:buChar char="•"/>
            </a:pPr>
            <a:r>
              <a:rPr lang="en-GB" b="0" dirty="0"/>
              <a:t>Risks are determined by the hazard, exposure and vulnerability</a:t>
            </a:r>
          </a:p>
          <a:p>
            <a:pPr marL="628650" lvl="1" indent="-171450">
              <a:buFont typeface="Arial" panose="020B0604020202020204" pitchFamily="34" charset="0"/>
              <a:buChar char="•"/>
            </a:pPr>
            <a:r>
              <a:rPr lang="en-GB" b="0" i="1" dirty="0"/>
              <a:t>See slide</a:t>
            </a:r>
          </a:p>
          <a:p>
            <a:pPr marL="171450" indent="-171450">
              <a:buFont typeface="Arial" panose="020B0604020202020204" pitchFamily="34" charset="0"/>
              <a:buChar char="•"/>
            </a:pPr>
            <a:endParaRPr lang="en-US" b="0" dirty="0"/>
          </a:p>
        </p:txBody>
      </p:sp>
      <p:sp>
        <p:nvSpPr>
          <p:cNvPr id="4" name="Slide Number Placeholder 3"/>
          <p:cNvSpPr>
            <a:spLocks noGrp="1"/>
          </p:cNvSpPr>
          <p:nvPr>
            <p:ph type="sldNum" sz="quarter" idx="5"/>
          </p:nvPr>
        </p:nvSpPr>
        <p:spPr/>
        <p:txBody>
          <a:bodyPr/>
          <a:lstStyle/>
          <a:p>
            <a:fld id="{55E79B1B-EC0D-4C76-81FD-7AAED1DE532C}" type="slidenum">
              <a:rPr lang="en-US"/>
              <a:t>6</a:t>
            </a:fld>
            <a:endParaRPr lang="en-US"/>
          </a:p>
        </p:txBody>
      </p:sp>
    </p:spTree>
    <p:extLst>
      <p:ext uri="{BB962C8B-B14F-4D97-AF65-F5344CB8AC3E}">
        <p14:creationId xmlns:p14="http://schemas.microsoft.com/office/powerpoint/2010/main" val="19141929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Lato"/>
                <a:ea typeface="Lato"/>
                <a:cs typeface="Lato"/>
              </a:rPr>
              <a:t>“The potential occurrence of a natural or human-induced physical event or trend that may cause loss of life, injury or other health impacts, as well as damage and loss to property, infrastructure, livelihoods, service provision, ecosystems and environmental resources.” (IPCC, 2022)</a:t>
            </a:r>
            <a:endParaRPr lang="en-US" dirty="0"/>
          </a:p>
          <a:p>
            <a:endParaRPr lang="en-US" dirty="0">
              <a:ea typeface="Calibri"/>
              <a:cs typeface="Calibri"/>
            </a:endParaRPr>
          </a:p>
        </p:txBody>
      </p:sp>
      <p:sp>
        <p:nvSpPr>
          <p:cNvPr id="4" name="Slide Number Placeholder 3"/>
          <p:cNvSpPr>
            <a:spLocks noGrp="1"/>
          </p:cNvSpPr>
          <p:nvPr>
            <p:ph type="sldNum" sz="quarter" idx="5"/>
          </p:nvPr>
        </p:nvSpPr>
        <p:spPr/>
        <p:txBody>
          <a:bodyPr/>
          <a:lstStyle/>
          <a:p>
            <a:fld id="{55E79B1B-EC0D-4C76-81FD-7AAED1DE532C}" type="slidenum">
              <a:rPr lang="en-US"/>
              <a:t>7</a:t>
            </a:fld>
            <a:endParaRPr lang="en-US"/>
          </a:p>
        </p:txBody>
      </p:sp>
    </p:spTree>
    <p:extLst>
      <p:ext uri="{BB962C8B-B14F-4D97-AF65-F5344CB8AC3E}">
        <p14:creationId xmlns:p14="http://schemas.microsoft.com/office/powerpoint/2010/main" val="5890819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lnSpc>
                <a:spcPct val="150000"/>
              </a:lnSpc>
              <a:buFont typeface="Arial" panose="020B0604020202020204" pitchFamily="34" charset="0"/>
              <a:buChar char="•"/>
            </a:pPr>
            <a:r>
              <a:rPr lang="en-GB" dirty="0">
                <a:latin typeface="Lato" panose="020F0502020204030203" pitchFamily="34" charset="0"/>
                <a:ea typeface="Lato" panose="020F0502020204030203" pitchFamily="34" charset="0"/>
                <a:cs typeface="Lato" panose="020F0502020204030203" pitchFamily="34" charset="0"/>
              </a:rPr>
              <a:t>Vulnerability is the propensity or predisposition to be adversely affected.</a:t>
            </a:r>
          </a:p>
          <a:p>
            <a:pPr marL="285750" indent="-285750">
              <a:lnSpc>
                <a:spcPct val="150000"/>
              </a:lnSpc>
              <a:buFont typeface="Arial" panose="020B0604020202020204" pitchFamily="34" charset="0"/>
              <a:buChar char="•"/>
            </a:pPr>
            <a:r>
              <a:rPr lang="en-GB" dirty="0">
                <a:latin typeface="Lato" panose="020F0502020204030203" pitchFamily="34" charset="0"/>
                <a:ea typeface="Lato" panose="020F0502020204030203" pitchFamily="34" charset="0"/>
                <a:cs typeface="Lato" panose="020F0502020204030203" pitchFamily="34" charset="0"/>
              </a:rPr>
              <a:t>It encompasses a variety of concepts and elements, including sensitivity or susceptibility to harm and lack of capacity to cope and adapt, considering social, environmental, economic and institutional systems.</a:t>
            </a:r>
          </a:p>
          <a:p>
            <a:pPr marL="742950" lvl="1" indent="-285750">
              <a:lnSpc>
                <a:spcPct val="150000"/>
              </a:lnSpc>
              <a:buFont typeface="Arial" panose="020B0604020202020204" pitchFamily="34" charset="0"/>
              <a:buChar char="•"/>
            </a:pPr>
            <a:endParaRPr lang="en-GB" dirty="0">
              <a:latin typeface="Lato" panose="020F0502020204030203" pitchFamily="34" charset="0"/>
              <a:ea typeface="Lato" panose="020F0502020204030203" pitchFamily="34" charset="0"/>
              <a:cs typeface="Lato" panose="020F0502020204030203" pitchFamily="34" charset="0"/>
            </a:endParaRPr>
          </a:p>
          <a:p>
            <a:endParaRPr lang="en-US" dirty="0">
              <a:ea typeface="Calibri"/>
              <a:cs typeface="Calibri"/>
            </a:endParaRPr>
          </a:p>
        </p:txBody>
      </p:sp>
      <p:sp>
        <p:nvSpPr>
          <p:cNvPr id="4" name="Slide Number Placeholder 3"/>
          <p:cNvSpPr>
            <a:spLocks noGrp="1"/>
          </p:cNvSpPr>
          <p:nvPr>
            <p:ph type="sldNum" sz="quarter" idx="5"/>
          </p:nvPr>
        </p:nvSpPr>
        <p:spPr/>
        <p:txBody>
          <a:bodyPr/>
          <a:lstStyle/>
          <a:p>
            <a:fld id="{55E79B1B-EC0D-4C76-81FD-7AAED1DE532C}" type="slidenum">
              <a:rPr lang="en-US"/>
              <a:t>8</a:t>
            </a:fld>
            <a:endParaRPr lang="en-US"/>
          </a:p>
        </p:txBody>
      </p:sp>
    </p:spTree>
    <p:extLst>
      <p:ext uri="{BB962C8B-B14F-4D97-AF65-F5344CB8AC3E}">
        <p14:creationId xmlns:p14="http://schemas.microsoft.com/office/powerpoint/2010/main" val="30522954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nSpc>
                <a:spcPct val="150000"/>
              </a:lnSpc>
              <a:buFont typeface="Arial" panose="020B0604020202020204" pitchFamily="34" charset="0"/>
              <a:buChar char="•"/>
            </a:pPr>
            <a:r>
              <a:rPr lang="en-GB" sz="1200" b="1" dirty="0">
                <a:solidFill>
                  <a:srgbClr val="00B0F0"/>
                </a:solidFill>
                <a:latin typeface="Lato"/>
                <a:ea typeface="+mn-lt"/>
                <a:cs typeface="+mn-lt"/>
              </a:rPr>
              <a:t>Exposure:</a:t>
            </a:r>
            <a:r>
              <a:rPr lang="en-GB" sz="1200" dirty="0">
                <a:latin typeface="Lato"/>
                <a:ea typeface="+mn-lt"/>
                <a:cs typeface="+mn-lt"/>
              </a:rPr>
              <a:t> ‘’The presence of people; livelihoods; species or ecosystems; environmental functions, services, and resources; infrastructure; or economic, social, or cultural assets in places and settings that could be adversely affected” </a:t>
            </a:r>
            <a:br>
              <a:rPr lang="en-GB" sz="1200" dirty="0">
                <a:latin typeface="Lato"/>
                <a:ea typeface="+mn-lt"/>
                <a:cs typeface="+mn-lt"/>
              </a:rPr>
            </a:br>
            <a:endParaRPr lang="en-GB" sz="1200" dirty="0">
              <a:latin typeface="Lato"/>
              <a:ea typeface="Lato"/>
              <a:cs typeface="Calibri"/>
            </a:endParaRPr>
          </a:p>
          <a:p>
            <a:pPr marL="171450" indent="-171450">
              <a:lnSpc>
                <a:spcPct val="150000"/>
              </a:lnSpc>
              <a:spcBef>
                <a:spcPts val="1000"/>
              </a:spcBef>
              <a:buFont typeface="Arial" panose="020B0604020202020204" pitchFamily="34" charset="0"/>
              <a:buChar char="•"/>
            </a:pPr>
            <a:r>
              <a:rPr lang="en-GB" sz="1200" b="1" dirty="0">
                <a:solidFill>
                  <a:srgbClr val="00B0F0"/>
                </a:solidFill>
                <a:latin typeface="Lato"/>
                <a:ea typeface="+mn-lt"/>
                <a:cs typeface="+mn-lt"/>
              </a:rPr>
              <a:t>Risk:</a:t>
            </a:r>
            <a:r>
              <a:rPr lang="en-GB" sz="1200" dirty="0">
                <a:latin typeface="Lato"/>
                <a:ea typeface="+mn-lt"/>
                <a:cs typeface="+mn-lt"/>
              </a:rPr>
              <a:t> "The potential for adverse consequences for human or ecological systems, recognising the diversity of values and objectives associated with such systems" </a:t>
            </a:r>
            <a:br>
              <a:rPr lang="en-GB" sz="1200" dirty="0">
                <a:latin typeface="Lato"/>
                <a:ea typeface="+mn-lt"/>
                <a:cs typeface="+mn-lt"/>
              </a:rPr>
            </a:br>
            <a:endParaRPr lang="en-GB" sz="1200" dirty="0">
              <a:latin typeface="Lato"/>
              <a:ea typeface="+mn-lt"/>
              <a:cs typeface="+mn-lt"/>
            </a:endParaRPr>
          </a:p>
          <a:p>
            <a:pPr marL="171450" indent="-171450">
              <a:lnSpc>
                <a:spcPct val="150000"/>
              </a:lnSpc>
              <a:spcBef>
                <a:spcPts val="1000"/>
              </a:spcBef>
              <a:buFont typeface="Arial" panose="020B0604020202020204" pitchFamily="34" charset="0"/>
              <a:buChar char="•"/>
            </a:pPr>
            <a:r>
              <a:rPr lang="en-GB" sz="1200" b="1" dirty="0">
                <a:solidFill>
                  <a:srgbClr val="00B0F0"/>
                </a:solidFill>
                <a:latin typeface="Lato"/>
                <a:ea typeface="+mn-lt"/>
                <a:cs typeface="+mn-lt"/>
              </a:rPr>
              <a:t>Impacts: </a:t>
            </a:r>
            <a:r>
              <a:rPr lang="en-GB" sz="1200" dirty="0">
                <a:latin typeface="Lato"/>
                <a:ea typeface="+mn-lt"/>
                <a:cs typeface="+mn-lt"/>
              </a:rPr>
              <a:t>"The consequences of realised risks on natural and human systems”</a:t>
            </a:r>
          </a:p>
          <a:p>
            <a:pPr marL="285750" indent="-285750">
              <a:lnSpc>
                <a:spcPct val="150000"/>
              </a:lnSpc>
              <a:buClr>
                <a:srgbClr val="00A7E2"/>
              </a:buClr>
              <a:buFont typeface="Arial,Sans-Serif"/>
              <a:buChar char="•"/>
            </a:pPr>
            <a:endParaRPr lang="en-IE" sz="1200" dirty="0">
              <a:solidFill>
                <a:srgbClr val="000000"/>
              </a:solidFill>
              <a:latin typeface="Lato" panose="020F0502020204030203" pitchFamily="34" charset="0"/>
              <a:ea typeface="Lato" panose="020F0502020204030203" pitchFamily="34" charset="0"/>
              <a:cs typeface="Lato" panose="020F0502020204030203" pitchFamily="34" charset="0"/>
            </a:endParaRPr>
          </a:p>
          <a:p>
            <a:endParaRPr lang="en-IE" sz="1200" dirty="0">
              <a:solidFill>
                <a:srgbClr val="000000"/>
              </a:solidFill>
              <a:latin typeface="Lato" panose="020F0502020204030203" pitchFamily="34" charset="0"/>
              <a:ea typeface="Lato" panose="020F0502020204030203" pitchFamily="34" charset="0"/>
              <a:cs typeface="Lato" panose="020F0502020204030203" pitchFamily="34" charset="0"/>
            </a:endParaRPr>
          </a:p>
          <a:p>
            <a:endParaRPr lang="en-IE" sz="1200" b="1" dirty="0">
              <a:solidFill>
                <a:srgbClr val="00A7E2"/>
              </a:solidFill>
              <a:latin typeface="Lato" panose="020F0502020204030203" pitchFamily="34" charset="0"/>
              <a:ea typeface="Lato" panose="020F0502020204030203" pitchFamily="34" charset="0"/>
              <a:cs typeface="Lato" panose="020F0502020204030203" pitchFamily="34" charset="0"/>
            </a:endParaRPr>
          </a:p>
          <a:p>
            <a:endParaRPr lang="en-US" dirty="0">
              <a:ea typeface="Calibri"/>
              <a:cs typeface="Calibri"/>
            </a:endParaRPr>
          </a:p>
        </p:txBody>
      </p:sp>
      <p:sp>
        <p:nvSpPr>
          <p:cNvPr id="4" name="Slide Number Placeholder 3"/>
          <p:cNvSpPr>
            <a:spLocks noGrp="1"/>
          </p:cNvSpPr>
          <p:nvPr>
            <p:ph type="sldNum" sz="quarter" idx="5"/>
          </p:nvPr>
        </p:nvSpPr>
        <p:spPr/>
        <p:txBody>
          <a:bodyPr/>
          <a:lstStyle/>
          <a:p>
            <a:fld id="{55E79B1B-EC0D-4C76-81FD-7AAED1DE532C}" type="slidenum">
              <a:rPr lang="en-US"/>
              <a:t>9</a:t>
            </a:fld>
            <a:endParaRPr lang="en-US"/>
          </a:p>
        </p:txBody>
      </p:sp>
    </p:spTree>
    <p:extLst>
      <p:ext uri="{BB962C8B-B14F-4D97-AF65-F5344CB8AC3E}">
        <p14:creationId xmlns:p14="http://schemas.microsoft.com/office/powerpoint/2010/main" val="12619067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CF54E025-2BA1-410B-A8AA-ADF2230F6282}" type="datetimeFigureOut">
              <a:rPr lang="en-DE" smtClean="0"/>
              <a:t>11/3/22</a:t>
            </a:fld>
            <a:endParaRPr lang="en-DE"/>
          </a:p>
        </p:txBody>
      </p:sp>
      <p:sp>
        <p:nvSpPr>
          <p:cNvPr id="5" name="Footer Placeholder 4"/>
          <p:cNvSpPr>
            <a:spLocks noGrp="1"/>
          </p:cNvSpPr>
          <p:nvPr>
            <p:ph type="ftr" sz="quarter" idx="11"/>
          </p:nvPr>
        </p:nvSpPr>
        <p:spPr/>
        <p:txBody>
          <a:bodyPr/>
          <a:lstStyle/>
          <a:p>
            <a:endParaRPr lang="en-DE"/>
          </a:p>
        </p:txBody>
      </p:sp>
      <p:sp>
        <p:nvSpPr>
          <p:cNvPr id="6" name="Slide Number Placeholder 5"/>
          <p:cNvSpPr>
            <a:spLocks noGrp="1"/>
          </p:cNvSpPr>
          <p:nvPr>
            <p:ph type="sldNum" sz="quarter" idx="12"/>
          </p:nvPr>
        </p:nvSpPr>
        <p:spPr/>
        <p:txBody>
          <a:bodyPr/>
          <a:lstStyle/>
          <a:p>
            <a:fld id="{66221EFF-8BCB-46A5-B431-A3A698CC33B9}" type="slidenum">
              <a:rPr lang="en-DE" smtClean="0"/>
              <a:t>‹#›</a:t>
            </a:fld>
            <a:endParaRPr lang="en-DE"/>
          </a:p>
        </p:txBody>
      </p:sp>
    </p:spTree>
    <p:extLst>
      <p:ext uri="{BB962C8B-B14F-4D97-AF65-F5344CB8AC3E}">
        <p14:creationId xmlns:p14="http://schemas.microsoft.com/office/powerpoint/2010/main" val="1687404249"/>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F54E025-2BA1-410B-A8AA-ADF2230F6282}" type="datetimeFigureOut">
              <a:rPr lang="en-DE" smtClean="0"/>
              <a:t>11/3/22</a:t>
            </a:fld>
            <a:endParaRPr lang="en-DE"/>
          </a:p>
        </p:txBody>
      </p:sp>
      <p:sp>
        <p:nvSpPr>
          <p:cNvPr id="5" name="Footer Placeholder 4"/>
          <p:cNvSpPr>
            <a:spLocks noGrp="1"/>
          </p:cNvSpPr>
          <p:nvPr>
            <p:ph type="ftr" sz="quarter" idx="11"/>
          </p:nvPr>
        </p:nvSpPr>
        <p:spPr/>
        <p:txBody>
          <a:bodyPr/>
          <a:lstStyle/>
          <a:p>
            <a:endParaRPr lang="en-DE"/>
          </a:p>
        </p:txBody>
      </p:sp>
      <p:sp>
        <p:nvSpPr>
          <p:cNvPr id="6" name="Slide Number Placeholder 5"/>
          <p:cNvSpPr>
            <a:spLocks noGrp="1"/>
          </p:cNvSpPr>
          <p:nvPr>
            <p:ph type="sldNum" sz="quarter" idx="12"/>
          </p:nvPr>
        </p:nvSpPr>
        <p:spPr/>
        <p:txBody>
          <a:bodyPr/>
          <a:lstStyle/>
          <a:p>
            <a:fld id="{66221EFF-8BCB-46A5-B431-A3A698CC33B9}" type="slidenum">
              <a:rPr lang="en-DE" smtClean="0"/>
              <a:t>‹#›</a:t>
            </a:fld>
            <a:endParaRPr lang="en-DE"/>
          </a:p>
        </p:txBody>
      </p:sp>
    </p:spTree>
    <p:extLst>
      <p:ext uri="{BB962C8B-B14F-4D97-AF65-F5344CB8AC3E}">
        <p14:creationId xmlns:p14="http://schemas.microsoft.com/office/powerpoint/2010/main" val="2766109290"/>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F54E025-2BA1-410B-A8AA-ADF2230F6282}" type="datetimeFigureOut">
              <a:rPr lang="en-DE" smtClean="0"/>
              <a:t>11/3/22</a:t>
            </a:fld>
            <a:endParaRPr lang="en-DE"/>
          </a:p>
        </p:txBody>
      </p:sp>
      <p:sp>
        <p:nvSpPr>
          <p:cNvPr id="5" name="Footer Placeholder 4"/>
          <p:cNvSpPr>
            <a:spLocks noGrp="1"/>
          </p:cNvSpPr>
          <p:nvPr>
            <p:ph type="ftr" sz="quarter" idx="11"/>
          </p:nvPr>
        </p:nvSpPr>
        <p:spPr/>
        <p:txBody>
          <a:bodyPr/>
          <a:lstStyle/>
          <a:p>
            <a:endParaRPr lang="en-DE"/>
          </a:p>
        </p:txBody>
      </p:sp>
      <p:sp>
        <p:nvSpPr>
          <p:cNvPr id="6" name="Slide Number Placeholder 5"/>
          <p:cNvSpPr>
            <a:spLocks noGrp="1"/>
          </p:cNvSpPr>
          <p:nvPr>
            <p:ph type="sldNum" sz="quarter" idx="12"/>
          </p:nvPr>
        </p:nvSpPr>
        <p:spPr/>
        <p:txBody>
          <a:bodyPr/>
          <a:lstStyle/>
          <a:p>
            <a:fld id="{66221EFF-8BCB-46A5-B431-A3A698CC33B9}" type="slidenum">
              <a:rPr lang="en-DE" smtClean="0"/>
              <a:t>‹#›</a:t>
            </a:fld>
            <a:endParaRPr lang="en-DE"/>
          </a:p>
        </p:txBody>
      </p:sp>
    </p:spTree>
    <p:extLst>
      <p:ext uri="{BB962C8B-B14F-4D97-AF65-F5344CB8AC3E}">
        <p14:creationId xmlns:p14="http://schemas.microsoft.com/office/powerpoint/2010/main" val="3446164675"/>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F54E025-2BA1-410B-A8AA-ADF2230F6282}" type="datetimeFigureOut">
              <a:rPr lang="en-DE" smtClean="0"/>
              <a:t>11/3/22</a:t>
            </a:fld>
            <a:endParaRPr lang="en-DE"/>
          </a:p>
        </p:txBody>
      </p:sp>
      <p:sp>
        <p:nvSpPr>
          <p:cNvPr id="5" name="Footer Placeholder 4"/>
          <p:cNvSpPr>
            <a:spLocks noGrp="1"/>
          </p:cNvSpPr>
          <p:nvPr>
            <p:ph type="ftr" sz="quarter" idx="11"/>
          </p:nvPr>
        </p:nvSpPr>
        <p:spPr/>
        <p:txBody>
          <a:bodyPr/>
          <a:lstStyle/>
          <a:p>
            <a:endParaRPr lang="en-DE"/>
          </a:p>
        </p:txBody>
      </p:sp>
      <p:sp>
        <p:nvSpPr>
          <p:cNvPr id="6" name="Slide Number Placeholder 5"/>
          <p:cNvSpPr>
            <a:spLocks noGrp="1"/>
          </p:cNvSpPr>
          <p:nvPr>
            <p:ph type="sldNum" sz="quarter" idx="12"/>
          </p:nvPr>
        </p:nvSpPr>
        <p:spPr/>
        <p:txBody>
          <a:bodyPr/>
          <a:lstStyle/>
          <a:p>
            <a:fld id="{66221EFF-8BCB-46A5-B431-A3A698CC33B9}" type="slidenum">
              <a:rPr lang="en-DE" smtClean="0"/>
              <a:t>‹#›</a:t>
            </a:fld>
            <a:endParaRPr lang="en-DE"/>
          </a:p>
        </p:txBody>
      </p:sp>
    </p:spTree>
    <p:extLst>
      <p:ext uri="{BB962C8B-B14F-4D97-AF65-F5344CB8AC3E}">
        <p14:creationId xmlns:p14="http://schemas.microsoft.com/office/powerpoint/2010/main" val="2299207735"/>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F54E025-2BA1-410B-A8AA-ADF2230F6282}" type="datetimeFigureOut">
              <a:rPr lang="en-DE" smtClean="0"/>
              <a:t>11/3/22</a:t>
            </a:fld>
            <a:endParaRPr lang="en-DE"/>
          </a:p>
        </p:txBody>
      </p:sp>
      <p:sp>
        <p:nvSpPr>
          <p:cNvPr id="5" name="Footer Placeholder 4"/>
          <p:cNvSpPr>
            <a:spLocks noGrp="1"/>
          </p:cNvSpPr>
          <p:nvPr>
            <p:ph type="ftr" sz="quarter" idx="11"/>
          </p:nvPr>
        </p:nvSpPr>
        <p:spPr/>
        <p:txBody>
          <a:bodyPr/>
          <a:lstStyle/>
          <a:p>
            <a:endParaRPr lang="en-DE"/>
          </a:p>
        </p:txBody>
      </p:sp>
      <p:sp>
        <p:nvSpPr>
          <p:cNvPr id="6" name="Slide Number Placeholder 5"/>
          <p:cNvSpPr>
            <a:spLocks noGrp="1"/>
          </p:cNvSpPr>
          <p:nvPr>
            <p:ph type="sldNum" sz="quarter" idx="12"/>
          </p:nvPr>
        </p:nvSpPr>
        <p:spPr/>
        <p:txBody>
          <a:bodyPr/>
          <a:lstStyle/>
          <a:p>
            <a:fld id="{66221EFF-8BCB-46A5-B431-A3A698CC33B9}" type="slidenum">
              <a:rPr lang="en-DE" smtClean="0"/>
              <a:t>‹#›</a:t>
            </a:fld>
            <a:endParaRPr lang="en-DE"/>
          </a:p>
        </p:txBody>
      </p:sp>
    </p:spTree>
    <p:extLst>
      <p:ext uri="{BB962C8B-B14F-4D97-AF65-F5344CB8AC3E}">
        <p14:creationId xmlns:p14="http://schemas.microsoft.com/office/powerpoint/2010/main" val="570906470"/>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F54E025-2BA1-410B-A8AA-ADF2230F6282}" type="datetimeFigureOut">
              <a:rPr lang="en-DE" smtClean="0"/>
              <a:t>11/3/22</a:t>
            </a:fld>
            <a:endParaRPr lang="en-DE"/>
          </a:p>
        </p:txBody>
      </p:sp>
      <p:sp>
        <p:nvSpPr>
          <p:cNvPr id="6" name="Footer Placeholder 5"/>
          <p:cNvSpPr>
            <a:spLocks noGrp="1"/>
          </p:cNvSpPr>
          <p:nvPr>
            <p:ph type="ftr" sz="quarter" idx="11"/>
          </p:nvPr>
        </p:nvSpPr>
        <p:spPr/>
        <p:txBody>
          <a:bodyPr/>
          <a:lstStyle/>
          <a:p>
            <a:endParaRPr lang="en-DE"/>
          </a:p>
        </p:txBody>
      </p:sp>
      <p:sp>
        <p:nvSpPr>
          <p:cNvPr id="7" name="Slide Number Placeholder 6"/>
          <p:cNvSpPr>
            <a:spLocks noGrp="1"/>
          </p:cNvSpPr>
          <p:nvPr>
            <p:ph type="sldNum" sz="quarter" idx="12"/>
          </p:nvPr>
        </p:nvSpPr>
        <p:spPr/>
        <p:txBody>
          <a:bodyPr/>
          <a:lstStyle/>
          <a:p>
            <a:fld id="{66221EFF-8BCB-46A5-B431-A3A698CC33B9}" type="slidenum">
              <a:rPr lang="en-DE" smtClean="0"/>
              <a:t>‹#›</a:t>
            </a:fld>
            <a:endParaRPr lang="en-DE"/>
          </a:p>
        </p:txBody>
      </p:sp>
    </p:spTree>
    <p:extLst>
      <p:ext uri="{BB962C8B-B14F-4D97-AF65-F5344CB8AC3E}">
        <p14:creationId xmlns:p14="http://schemas.microsoft.com/office/powerpoint/2010/main" val="2090831525"/>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F54E025-2BA1-410B-A8AA-ADF2230F6282}" type="datetimeFigureOut">
              <a:rPr lang="en-DE" smtClean="0"/>
              <a:t>11/3/22</a:t>
            </a:fld>
            <a:endParaRPr lang="en-DE"/>
          </a:p>
        </p:txBody>
      </p:sp>
      <p:sp>
        <p:nvSpPr>
          <p:cNvPr id="8" name="Footer Placeholder 7"/>
          <p:cNvSpPr>
            <a:spLocks noGrp="1"/>
          </p:cNvSpPr>
          <p:nvPr>
            <p:ph type="ftr" sz="quarter" idx="11"/>
          </p:nvPr>
        </p:nvSpPr>
        <p:spPr/>
        <p:txBody>
          <a:bodyPr/>
          <a:lstStyle/>
          <a:p>
            <a:endParaRPr lang="en-DE"/>
          </a:p>
        </p:txBody>
      </p:sp>
      <p:sp>
        <p:nvSpPr>
          <p:cNvPr id="9" name="Slide Number Placeholder 8"/>
          <p:cNvSpPr>
            <a:spLocks noGrp="1"/>
          </p:cNvSpPr>
          <p:nvPr>
            <p:ph type="sldNum" sz="quarter" idx="12"/>
          </p:nvPr>
        </p:nvSpPr>
        <p:spPr/>
        <p:txBody>
          <a:bodyPr/>
          <a:lstStyle/>
          <a:p>
            <a:fld id="{66221EFF-8BCB-46A5-B431-A3A698CC33B9}" type="slidenum">
              <a:rPr lang="en-DE" smtClean="0"/>
              <a:t>‹#›</a:t>
            </a:fld>
            <a:endParaRPr lang="en-DE"/>
          </a:p>
        </p:txBody>
      </p:sp>
    </p:spTree>
    <p:extLst>
      <p:ext uri="{BB962C8B-B14F-4D97-AF65-F5344CB8AC3E}">
        <p14:creationId xmlns:p14="http://schemas.microsoft.com/office/powerpoint/2010/main" val="4200044923"/>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F54E025-2BA1-410B-A8AA-ADF2230F6282}" type="datetimeFigureOut">
              <a:rPr lang="en-DE" smtClean="0"/>
              <a:t>11/3/22</a:t>
            </a:fld>
            <a:endParaRPr lang="en-DE"/>
          </a:p>
        </p:txBody>
      </p:sp>
      <p:sp>
        <p:nvSpPr>
          <p:cNvPr id="4" name="Footer Placeholder 3"/>
          <p:cNvSpPr>
            <a:spLocks noGrp="1"/>
          </p:cNvSpPr>
          <p:nvPr>
            <p:ph type="ftr" sz="quarter" idx="11"/>
          </p:nvPr>
        </p:nvSpPr>
        <p:spPr/>
        <p:txBody>
          <a:bodyPr/>
          <a:lstStyle/>
          <a:p>
            <a:endParaRPr lang="en-DE"/>
          </a:p>
        </p:txBody>
      </p:sp>
      <p:sp>
        <p:nvSpPr>
          <p:cNvPr id="5" name="Slide Number Placeholder 4"/>
          <p:cNvSpPr>
            <a:spLocks noGrp="1"/>
          </p:cNvSpPr>
          <p:nvPr>
            <p:ph type="sldNum" sz="quarter" idx="12"/>
          </p:nvPr>
        </p:nvSpPr>
        <p:spPr/>
        <p:txBody>
          <a:bodyPr/>
          <a:lstStyle/>
          <a:p>
            <a:fld id="{66221EFF-8BCB-46A5-B431-A3A698CC33B9}" type="slidenum">
              <a:rPr lang="en-DE" smtClean="0"/>
              <a:t>‹#›</a:t>
            </a:fld>
            <a:endParaRPr lang="en-DE"/>
          </a:p>
        </p:txBody>
      </p:sp>
    </p:spTree>
    <p:extLst>
      <p:ext uri="{BB962C8B-B14F-4D97-AF65-F5344CB8AC3E}">
        <p14:creationId xmlns:p14="http://schemas.microsoft.com/office/powerpoint/2010/main" val="1901748937"/>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F54E025-2BA1-410B-A8AA-ADF2230F6282}" type="datetimeFigureOut">
              <a:rPr lang="en-DE" smtClean="0"/>
              <a:t>11/3/22</a:t>
            </a:fld>
            <a:endParaRPr lang="en-DE"/>
          </a:p>
        </p:txBody>
      </p:sp>
      <p:sp>
        <p:nvSpPr>
          <p:cNvPr id="3" name="Footer Placeholder 2"/>
          <p:cNvSpPr>
            <a:spLocks noGrp="1"/>
          </p:cNvSpPr>
          <p:nvPr>
            <p:ph type="ftr" sz="quarter" idx="11"/>
          </p:nvPr>
        </p:nvSpPr>
        <p:spPr/>
        <p:txBody>
          <a:bodyPr/>
          <a:lstStyle/>
          <a:p>
            <a:endParaRPr lang="en-DE"/>
          </a:p>
        </p:txBody>
      </p:sp>
      <p:sp>
        <p:nvSpPr>
          <p:cNvPr id="4" name="Slide Number Placeholder 3"/>
          <p:cNvSpPr>
            <a:spLocks noGrp="1"/>
          </p:cNvSpPr>
          <p:nvPr>
            <p:ph type="sldNum" sz="quarter" idx="12"/>
          </p:nvPr>
        </p:nvSpPr>
        <p:spPr/>
        <p:txBody>
          <a:bodyPr/>
          <a:lstStyle/>
          <a:p>
            <a:fld id="{66221EFF-8BCB-46A5-B431-A3A698CC33B9}" type="slidenum">
              <a:rPr lang="en-DE" smtClean="0"/>
              <a:t>‹#›</a:t>
            </a:fld>
            <a:endParaRPr lang="en-DE"/>
          </a:p>
        </p:txBody>
      </p:sp>
    </p:spTree>
    <p:extLst>
      <p:ext uri="{BB962C8B-B14F-4D97-AF65-F5344CB8AC3E}">
        <p14:creationId xmlns:p14="http://schemas.microsoft.com/office/powerpoint/2010/main" val="2145830392"/>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F54E025-2BA1-410B-A8AA-ADF2230F6282}" type="datetimeFigureOut">
              <a:rPr lang="en-DE" smtClean="0"/>
              <a:t>11/3/22</a:t>
            </a:fld>
            <a:endParaRPr lang="en-DE"/>
          </a:p>
        </p:txBody>
      </p:sp>
      <p:sp>
        <p:nvSpPr>
          <p:cNvPr id="6" name="Footer Placeholder 5"/>
          <p:cNvSpPr>
            <a:spLocks noGrp="1"/>
          </p:cNvSpPr>
          <p:nvPr>
            <p:ph type="ftr" sz="quarter" idx="11"/>
          </p:nvPr>
        </p:nvSpPr>
        <p:spPr/>
        <p:txBody>
          <a:bodyPr/>
          <a:lstStyle/>
          <a:p>
            <a:endParaRPr lang="en-DE"/>
          </a:p>
        </p:txBody>
      </p:sp>
      <p:sp>
        <p:nvSpPr>
          <p:cNvPr id="7" name="Slide Number Placeholder 6"/>
          <p:cNvSpPr>
            <a:spLocks noGrp="1"/>
          </p:cNvSpPr>
          <p:nvPr>
            <p:ph type="sldNum" sz="quarter" idx="12"/>
          </p:nvPr>
        </p:nvSpPr>
        <p:spPr/>
        <p:txBody>
          <a:bodyPr/>
          <a:lstStyle/>
          <a:p>
            <a:fld id="{66221EFF-8BCB-46A5-B431-A3A698CC33B9}" type="slidenum">
              <a:rPr lang="en-DE" smtClean="0"/>
              <a:t>‹#›</a:t>
            </a:fld>
            <a:endParaRPr lang="en-DE"/>
          </a:p>
        </p:txBody>
      </p:sp>
    </p:spTree>
    <p:extLst>
      <p:ext uri="{BB962C8B-B14F-4D97-AF65-F5344CB8AC3E}">
        <p14:creationId xmlns:p14="http://schemas.microsoft.com/office/powerpoint/2010/main" val="3185331237"/>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F54E025-2BA1-410B-A8AA-ADF2230F6282}" type="datetimeFigureOut">
              <a:rPr lang="en-DE" smtClean="0"/>
              <a:t>11/3/22</a:t>
            </a:fld>
            <a:endParaRPr lang="en-DE"/>
          </a:p>
        </p:txBody>
      </p:sp>
      <p:sp>
        <p:nvSpPr>
          <p:cNvPr id="6" name="Footer Placeholder 5"/>
          <p:cNvSpPr>
            <a:spLocks noGrp="1"/>
          </p:cNvSpPr>
          <p:nvPr>
            <p:ph type="ftr" sz="quarter" idx="11"/>
          </p:nvPr>
        </p:nvSpPr>
        <p:spPr/>
        <p:txBody>
          <a:bodyPr/>
          <a:lstStyle/>
          <a:p>
            <a:endParaRPr lang="en-DE"/>
          </a:p>
        </p:txBody>
      </p:sp>
      <p:sp>
        <p:nvSpPr>
          <p:cNvPr id="7" name="Slide Number Placeholder 6"/>
          <p:cNvSpPr>
            <a:spLocks noGrp="1"/>
          </p:cNvSpPr>
          <p:nvPr>
            <p:ph type="sldNum" sz="quarter" idx="12"/>
          </p:nvPr>
        </p:nvSpPr>
        <p:spPr/>
        <p:txBody>
          <a:bodyPr/>
          <a:lstStyle/>
          <a:p>
            <a:fld id="{66221EFF-8BCB-46A5-B431-A3A698CC33B9}" type="slidenum">
              <a:rPr lang="en-DE" smtClean="0"/>
              <a:t>‹#›</a:t>
            </a:fld>
            <a:endParaRPr lang="en-DE"/>
          </a:p>
        </p:txBody>
      </p:sp>
    </p:spTree>
    <p:extLst>
      <p:ext uri="{BB962C8B-B14F-4D97-AF65-F5344CB8AC3E}">
        <p14:creationId xmlns:p14="http://schemas.microsoft.com/office/powerpoint/2010/main" val="1778968485"/>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F54E025-2BA1-410B-A8AA-ADF2230F6282}" type="datetimeFigureOut">
              <a:rPr lang="en-DE" smtClean="0"/>
              <a:t>11/3/22</a:t>
            </a:fld>
            <a:endParaRPr lang="en-DE"/>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DE"/>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221EFF-8BCB-46A5-B431-A3A698CC33B9}" type="slidenum">
              <a:rPr lang="en-DE" smtClean="0"/>
              <a:t>‹#›</a:t>
            </a:fld>
            <a:endParaRPr lang="en-DE"/>
          </a:p>
        </p:txBody>
      </p:sp>
    </p:spTree>
    <p:extLst>
      <p:ext uri="{BB962C8B-B14F-4D97-AF65-F5344CB8AC3E}">
        <p14:creationId xmlns:p14="http://schemas.microsoft.com/office/powerpoint/2010/main" val="334484795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hyperlink" Target="https://www.science.org/doi/full/10.1126/science.1172133" TargetMode="External"/><Relationship Id="rId3" Type="http://schemas.openxmlformats.org/officeDocument/2006/relationships/image" Target="../media/image1.png"/><Relationship Id="rId7" Type="http://schemas.openxmlformats.org/officeDocument/2006/relationships/hyperlink" Target="https://www.ipcc.ch/site/assets/uploads/2018/03/ar5_wgII_spm_en-1.pdf"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hyperlink" Target="https://doi.org/10.1016/j.scitotenv.2020.138855" TargetMode="External"/><Relationship Id="rId5" Type="http://schemas.openxmlformats.org/officeDocument/2006/relationships/image" Target="../media/image34.png"/><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35.jpeg"/><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38.jpe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41.jpe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43.jpeg"/><Relationship Id="rId5" Type="http://schemas.openxmlformats.org/officeDocument/2006/relationships/image" Target="../media/image42.jpeg"/><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8" Type="http://schemas.openxmlformats.org/officeDocument/2006/relationships/hyperlink" Target="https://unsplash.com/@nazahery?utm_source=unsplash&amp;utm_medium=referral&amp;utm_content=creditCopyText" TargetMode="External"/><Relationship Id="rId3" Type="http://schemas.openxmlformats.org/officeDocument/2006/relationships/image" Target="../media/image44.jpeg"/><Relationship Id="rId7"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image" Target="../media/image46.jpeg"/><Relationship Id="rId10" Type="http://schemas.openxmlformats.org/officeDocument/2006/relationships/hyperlink" Target="https://commons.wikimedia.org/w/index.php?curid=19065126" TargetMode="External"/><Relationship Id="rId4" Type="http://schemas.openxmlformats.org/officeDocument/2006/relationships/image" Target="../media/image45.jpeg"/><Relationship Id="rId9" Type="http://schemas.openxmlformats.org/officeDocument/2006/relationships/hyperlink" Target="https://unsplash.com/s/photos/green-building-singapore?utm_source=unsplash&amp;utm_medium=referral&amp;utm_content=creditCopyText"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hyperlink" Target="https://reader.elsevier.com/reader/sd/pii/S221242092030282X?token=E856D1EDA5EB76E5A8A97348DBF2426F19D4EFD620D5D49F332F1F1FEDEDCBA7EB9F3D2E101181244826FF8FE9C1385D&amp;originRegion=eu-west-1&amp;originCreation=20220818152958" TargetMode="External"/><Relationship Id="rId5" Type="http://schemas.openxmlformats.org/officeDocument/2006/relationships/image" Target="../media/image47.png"/><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9" Type="http://schemas.openxmlformats.org/officeDocument/2006/relationships/image" Target="../media/image2.png"/></Relationships>
</file>

<file path=ppt/slides/_rels/slide19.xml.rels><?xml version="1.0" encoding="UTF-8" standalone="yes"?>
<Relationships xmlns="http://schemas.openxmlformats.org/package/2006/relationships"><Relationship Id="rId8" Type="http://schemas.openxmlformats.org/officeDocument/2006/relationships/hyperlink" Target="https://link.springer.com/content/pdf/10.1007/s11625-016-0366-4.pdf" TargetMode="External"/><Relationship Id="rId3" Type="http://schemas.openxmlformats.org/officeDocument/2006/relationships/image" Target="../media/image1.png"/><Relationship Id="rId7" Type="http://schemas.openxmlformats.org/officeDocument/2006/relationships/hyperlink" Target="https://reader.elsevier.com/reader/sd/pii/S221242092030282X?token=E856D1EDA5EB76E5A8A97348DBF2426F19D4EFD620D5D49F332F1F1FEDEDCBA7EB9F3D2E101181244826FF8FE9C1385D&amp;originRegion=eu-west-1&amp;originCreation=20220818152958" TargetMode="Externa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hyperlink" Target="https://iopscience.iop.org/article/10.1088/1748-9326/ab225d/meta" TargetMode="External"/><Relationship Id="rId5" Type="http://schemas.openxmlformats.org/officeDocument/2006/relationships/image" Target="../media/image48.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8" Type="http://schemas.openxmlformats.org/officeDocument/2006/relationships/image" Target="../media/image8.jpeg"/><Relationship Id="rId13" Type="http://schemas.openxmlformats.org/officeDocument/2006/relationships/image" Target="../media/image13.png"/><Relationship Id="rId3" Type="http://schemas.openxmlformats.org/officeDocument/2006/relationships/image" Target="../media/image4.png"/><Relationship Id="rId7" Type="http://schemas.openxmlformats.org/officeDocument/2006/relationships/image" Target="../media/image2.png"/><Relationship Id="rId12"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7.png"/><Relationship Id="rId11" Type="http://schemas.openxmlformats.org/officeDocument/2006/relationships/image" Target="../media/image11.png"/><Relationship Id="rId5" Type="http://schemas.openxmlformats.org/officeDocument/2006/relationships/image" Target="../media/image6.png"/><Relationship Id="rId15" Type="http://schemas.openxmlformats.org/officeDocument/2006/relationships/image" Target="../media/image15.png"/><Relationship Id="rId10" Type="http://schemas.openxmlformats.org/officeDocument/2006/relationships/image" Target="../media/image10.png"/><Relationship Id="rId4" Type="http://schemas.openxmlformats.org/officeDocument/2006/relationships/image" Target="../media/image5.png"/><Relationship Id="rId9" Type="http://schemas.openxmlformats.org/officeDocument/2006/relationships/image" Target="../media/image9.png"/><Relationship Id="rId14" Type="http://schemas.openxmlformats.org/officeDocument/2006/relationships/image" Target="../media/image14.pn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hyperlink" Target="https://reader.elsevier.com/reader/sd/pii/S221242092030282X?token=E856D1EDA5EB76E5A8A97348DBF2426F19D4EFD620D5D49F332F1F1FEDEDCBA7EB9F3D2E101181244826FF8FE9C1385D&amp;originRegion=eu-west-1&amp;originCreation=20220818152958" TargetMode="External"/><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image" Target="../media/image49.emf"/><Relationship Id="rId7" Type="http://schemas.openxmlformats.org/officeDocument/2006/relationships/hyperlink" Target="https://www.usgs.gov/" TargetMode="External"/><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hyperlink" Target="https://s3.eu-central-1.amazonaws.com/eu-st01.ext.exlibrisgroup.com/39UBZ_INST/storage/alma/61/70/00/D0/FF/AF/60/0B/74/5B/F3/5C/AA/31/0E/E9/giz-eurac-unu-2018-en-guidebook-climate-risk-asessment-eba_published_18072018.pdf?response-content-type=application%2Fpdf&amp;X-Amz-Algorithm=AWS4-HMAC-SHA256&amp;X-Amz-Date=20221017T140150Z&amp;X-Amz-SignedHeaders=host&amp;X-Amz-Expires=119&amp;X-Amz-Credential=AKIAJN6NPMNGJALPPWAQ%2F20221017%2Feu-central-1%2Fs3%2Faws4_request&amp;X-Amz-Signature=14ad0275b2328bc1d97b235ff56ae58c0b2efb8e8ed2bfa6a87449a807477f46" TargetMode="External"/><Relationship Id="rId5" Type="http://schemas.openxmlformats.org/officeDocument/2006/relationships/image" Target="../media/image2.png"/><Relationship Id="rId4" Type="http://schemas.openxmlformats.org/officeDocument/2006/relationships/image" Target="../media/image1.png"/></Relationships>
</file>

<file path=ppt/slides/_rels/slide22.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1.png"/><Relationship Id="rId7" Type="http://schemas.openxmlformats.org/officeDocument/2006/relationships/image" Target="../media/image52.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hyperlink" Target="https://reader.elsevier.com/reader/sd/pii/S221242092030282X?token=E856D1EDA5EB76E5A8A97348DBF2426F19D4EFD620D5D49F332F1F1FEDEDCBA7EB9F3D2E101181244826FF8FE9C1385D&amp;originRegion=eu-west-1&amp;originCreation=20220818152958" TargetMode="Externa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image" Target="../media/image1.png"/><Relationship Id="rId7" Type="http://schemas.openxmlformats.org/officeDocument/2006/relationships/diagramQuickStyle" Target="../diagrams/quickStyle2.xml"/><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diagramLayout" Target="../diagrams/layout2.xml"/><Relationship Id="rId11" Type="http://schemas.openxmlformats.org/officeDocument/2006/relationships/image" Target="../media/image43.png"/><Relationship Id="rId5" Type="http://schemas.openxmlformats.org/officeDocument/2006/relationships/diagramData" Target="../diagrams/data2.xml"/><Relationship Id="rId4" Type="http://schemas.openxmlformats.org/officeDocument/2006/relationships/image" Target="../media/image2.png"/><Relationship Id="rId9" Type="http://schemas.microsoft.com/office/2007/relationships/diagramDrawing" Target="../diagrams/drawing2.xml"/></Relationships>
</file>

<file path=ppt/slides/_rels/slide26.xml.rels><?xml version="1.0" encoding="UTF-8" standalone="yes"?>
<Relationships xmlns="http://schemas.openxmlformats.org/package/2006/relationships"><Relationship Id="rId8" Type="http://schemas.openxmlformats.org/officeDocument/2006/relationships/diagramColors" Target="../diagrams/colors3.xml"/><Relationship Id="rId3" Type="http://schemas.openxmlformats.org/officeDocument/2006/relationships/image" Target="../media/image1.png"/><Relationship Id="rId7" Type="http://schemas.openxmlformats.org/officeDocument/2006/relationships/diagramQuickStyle" Target="../diagrams/quickStyle3.xml"/><Relationship Id="rId12" Type="http://schemas.openxmlformats.org/officeDocument/2006/relationships/image" Target="../media/image460.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diagramLayout" Target="../diagrams/layout3.xml"/><Relationship Id="rId11" Type="http://schemas.openxmlformats.org/officeDocument/2006/relationships/image" Target="../media/image450.png"/><Relationship Id="rId5" Type="http://schemas.openxmlformats.org/officeDocument/2006/relationships/diagramData" Target="../diagrams/data3.xml"/><Relationship Id="rId10" Type="http://schemas.openxmlformats.org/officeDocument/2006/relationships/image" Target="../media/image44.png"/><Relationship Id="rId4" Type="http://schemas.openxmlformats.org/officeDocument/2006/relationships/image" Target="../media/image2.png"/><Relationship Id="rId9" Type="http://schemas.microsoft.com/office/2007/relationships/diagramDrawing" Target="../diagrams/drawing3.xm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54.png"/><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55.png"/><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56.emf"/><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png"/><Relationship Id="rId7" Type="http://schemas.microsoft.com/office/2007/relationships/hdphoto" Target="../media/hdphoto1.wdp"/><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hyperlink" Target="https://reader.elsevier.com/reader/sd/pii/S221242092030282X?token=E856D1EDA5EB76E5A8A97348DBF2426F19D4EFD620D5D49F332F1F1FEDEDCBA7EB9F3D2E101181244826FF8FE9C1385D&amp;originRegion=eu-west-1&amp;originCreation=20220818152958" TargetMode="External"/><Relationship Id="rId5" Type="http://schemas.openxmlformats.org/officeDocument/2006/relationships/image" Target="../media/image57.png"/><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1.xml"/><Relationship Id="rId1" Type="http://schemas.openxmlformats.org/officeDocument/2006/relationships/slideLayout" Target="../slideLayouts/slideLayout2.xml"/><Relationship Id="rId5" Type="http://schemas.openxmlformats.org/officeDocument/2006/relationships/image" Target="../media/image58.emf"/><Relationship Id="rId4" Type="http://schemas.openxmlformats.org/officeDocument/2006/relationships/image" Target="../media/image2.png"/></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3.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4.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35.xml.rels><?xml version="1.0" encoding="UTF-8" standalone="yes"?>
<Relationships xmlns="http://schemas.openxmlformats.org/package/2006/relationships"><Relationship Id="rId8" Type="http://schemas.openxmlformats.org/officeDocument/2006/relationships/hyperlink" Target="https://www.ipcc.ch/report/ar6/wg2/downloads/report/IPCC_AR6_WGII_Annex-II.pdf" TargetMode="External"/><Relationship Id="rId3" Type="http://schemas.openxmlformats.org/officeDocument/2006/relationships/image" Target="../media/image1.png"/><Relationship Id="rId7" Type="http://schemas.openxmlformats.org/officeDocument/2006/relationships/hyperlink" Target="https://www.sciencedirect.com/science/article/pii/S0048969718307587?casa_token=WNEHSBohLxIAAAAA:u4iOCbp-fak3LiRc_VUZUsYbeMcYcSibvqSUbmTcDCoUPWSKn7Ixu1rgXjWa9mfmf8zMNswR" TargetMode="External"/><Relationship Id="rId2" Type="http://schemas.openxmlformats.org/officeDocument/2006/relationships/notesSlide" Target="../notesSlides/notesSlide35.xml"/><Relationship Id="rId1" Type="http://schemas.openxmlformats.org/officeDocument/2006/relationships/slideLayout" Target="../slideLayouts/slideLayout2.xml"/><Relationship Id="rId6" Type="http://schemas.openxmlformats.org/officeDocument/2006/relationships/hyperlink" Target="https://www.operandum-project.eu/wp-content/uploads/D6.2_Conceptual_framework_impact_chains_indicators.pdf" TargetMode="External"/><Relationship Id="rId5" Type="http://schemas.openxmlformats.org/officeDocument/2006/relationships/hyperlink" Target="https://www.operandum-project.eu/wp-content/uploads/D6.1_NBS_vulnerability_risk_assessment.pdf" TargetMode="External"/><Relationship Id="rId10" Type="http://schemas.openxmlformats.org/officeDocument/2006/relationships/hyperlink" Target="http://www.iucn.org/regions/europe/our-work/nature-based-solutions" TargetMode="External"/><Relationship Id="rId4" Type="http://schemas.openxmlformats.org/officeDocument/2006/relationships/image" Target="../media/image2.png"/><Relationship Id="rId9" Type="http://schemas.openxmlformats.org/officeDocument/2006/relationships/hyperlink" Target="https://www.sciencedirect.com/science/article/pii/S221242092030282X" TargetMode="External"/></Relationships>
</file>

<file path=ppt/slides/_rels/slide36.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png"/><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hyperlink" Target="https://commons.wikimedia.org/wiki/File:Cold_Lake,_Canada.jpg" TargetMode="External"/><Relationship Id="rId4" Type="http://schemas.microsoft.com/office/2007/relationships/hdphoto" Target="../media/hdphoto3.wdp"/></Relationships>
</file>

<file path=ppt/slides/_rels/slide37.xml.rels><?xml version="1.0" encoding="UTF-8" standalone="yes"?>
<Relationships xmlns="http://schemas.openxmlformats.org/package/2006/relationships"><Relationship Id="rId8" Type="http://schemas.openxmlformats.org/officeDocument/2006/relationships/image" Target="../media/image61.png"/><Relationship Id="rId13" Type="http://schemas.openxmlformats.org/officeDocument/2006/relationships/hyperlink" Target="https://www.youtube.com/channel/UC9i5QJdFcBLCmUQyfoZMNpg" TargetMode="External"/><Relationship Id="rId3" Type="http://schemas.openxmlformats.org/officeDocument/2006/relationships/image" Target="../media/image2.png"/><Relationship Id="rId7" Type="http://schemas.openxmlformats.org/officeDocument/2006/relationships/hyperlink" Target="https://twitter.com/OPERANDUM_EU" TargetMode="External"/><Relationship Id="rId12" Type="http://schemas.openxmlformats.org/officeDocument/2006/relationships/image" Target="../media/image63.png"/><Relationship Id="rId17" Type="http://schemas.openxmlformats.org/officeDocument/2006/relationships/image" Target="../media/image3.png"/><Relationship Id="rId2" Type="http://schemas.openxmlformats.org/officeDocument/2006/relationships/notesSlide" Target="../notesSlides/notesSlide37.xml"/><Relationship Id="rId16" Type="http://schemas.openxmlformats.org/officeDocument/2006/relationships/image" Target="../media/image65.png"/><Relationship Id="rId1" Type="http://schemas.openxmlformats.org/officeDocument/2006/relationships/slideLayout" Target="../slideLayouts/slideLayout2.xml"/><Relationship Id="rId6" Type="http://schemas.openxmlformats.org/officeDocument/2006/relationships/image" Target="../media/image60.svg"/><Relationship Id="rId11" Type="http://schemas.openxmlformats.org/officeDocument/2006/relationships/hyperlink" Target="https://www.facebook.com/OPERANDUMproject" TargetMode="External"/><Relationship Id="rId5" Type="http://schemas.openxmlformats.org/officeDocument/2006/relationships/image" Target="../media/image59.png"/><Relationship Id="rId15" Type="http://schemas.openxmlformats.org/officeDocument/2006/relationships/hyperlink" Target="https://www.linkedin.com/company/operandum-project/" TargetMode="External"/><Relationship Id="rId10" Type="http://schemas.openxmlformats.org/officeDocument/2006/relationships/image" Target="../media/image62.png"/><Relationship Id="rId4" Type="http://schemas.openxmlformats.org/officeDocument/2006/relationships/image" Target="../media/image1.png"/><Relationship Id="rId9" Type="http://schemas.openxmlformats.org/officeDocument/2006/relationships/hyperlink" Target="https://www.operandum-project.eu/" TargetMode="External"/><Relationship Id="rId14" Type="http://schemas.openxmlformats.org/officeDocument/2006/relationships/image" Target="../media/image64.png"/></Relationships>
</file>

<file path=ppt/slides/_rels/slide4.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hyperlink" Target="https://commons.wikimedia.org/wiki/File:Cold_Lake,_Canada.jpg" TargetMode="External"/><Relationship Id="rId4" Type="http://schemas.microsoft.com/office/2007/relationships/hdphoto" Target="../media/hdphoto2.wdp"/></Relationships>
</file>

<file path=ppt/slides/_rels/slide5.xml.rels><?xml version="1.0" encoding="UTF-8" standalone="yes"?>
<Relationships xmlns="http://schemas.openxmlformats.org/package/2006/relationships"><Relationship Id="rId8" Type="http://schemas.openxmlformats.org/officeDocument/2006/relationships/hyperlink" Target="https://www.sciencedirect.com/science/article/pii/S1462901118300236?casa_token=MWC1KN7_coMAAAAA:7g-9wFBexixiXkILPkG5Mq7ZwXeBu7fo2reHQecReTHtN8oLtUHYRGM_DPL2zQK1QMSAVp_Q" TargetMode="External"/><Relationship Id="rId3" Type="http://schemas.openxmlformats.org/officeDocument/2006/relationships/image" Target="../media/image20.png"/><Relationship Id="rId7" Type="http://schemas.openxmlformats.org/officeDocument/2006/relationships/hyperlink" Target="https://books.google.ie/books?hl=nl&amp;lr=&amp;id=XixuNvX2zLwC&amp;oi=fnd&amp;pg=PR9&amp;dq=Berkes+and+Folke+(1998):%C2%A0Linking+Social+and+Ecological+Systems:+Management+Practices+and+Social+Mechanisms+for+Building+Resilience.+Cambridge,+UK:+Cambridge+Univ.+Press.&amp;ots=koTE7zGPmP&amp;sig=Pre0KysdykSsAmIIuEnoA1nhUSE&amp;redir_esc=y#v=onepage&amp;q=Berkes%20and%20Folke%20(1998)%3A%C2%A0Linking%20Social%20and%20Ecological%20Systems%3A%20Management%20Practices%20and%20Social%20Mechanisms%20for%20Building%20Resilience.%20Cambridge%2C%20UK%3A%20Cambridge%20Univ.%20Press.&amp;f=false"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hyperlink" Target="https://doi.org/10.1016/j.scitotenv.2020.138855" TargetMode="External"/><Relationship Id="rId5" Type="http://schemas.openxmlformats.org/officeDocument/2006/relationships/image" Target="../media/image2.png"/><Relationship Id="rId4" Type="http://schemas.openxmlformats.org/officeDocument/2006/relationships/image" Target="../media/image1.png"/><Relationship Id="rId9" Type="http://schemas.openxmlformats.org/officeDocument/2006/relationships/hyperlink" Target="https://www.science.org/doi/full/10.1126/science.1172133" TargetMode="External"/></Relationships>
</file>

<file path=ppt/slides/_rels/slide6.xml.rels><?xml version="1.0" encoding="UTF-8" standalone="yes"?>
<Relationships xmlns="http://schemas.openxmlformats.org/package/2006/relationships"><Relationship Id="rId8" Type="http://schemas.openxmlformats.org/officeDocument/2006/relationships/image" Target="../media/image24.svg"/><Relationship Id="rId13" Type="http://schemas.openxmlformats.org/officeDocument/2006/relationships/hyperlink" Target="https://doi.org/10.1016/j.scitotenv.2020.138855" TargetMode="External"/><Relationship Id="rId3" Type="http://schemas.openxmlformats.org/officeDocument/2006/relationships/image" Target="../media/image1.png"/><Relationship Id="rId7" Type="http://schemas.openxmlformats.org/officeDocument/2006/relationships/image" Target="../media/image23.png"/><Relationship Id="rId12" Type="http://schemas.openxmlformats.org/officeDocument/2006/relationships/image" Target="../media/image28.svg"/><Relationship Id="rId2" Type="http://schemas.openxmlformats.org/officeDocument/2006/relationships/notesSlide" Target="../notesSlides/notesSlide6.xml"/><Relationship Id="rId16" Type="http://schemas.openxmlformats.org/officeDocument/2006/relationships/hyperlink" Target="https://www.science.org/doi/full/10.1126/science.1172133" TargetMode="External"/><Relationship Id="rId1" Type="http://schemas.openxmlformats.org/officeDocument/2006/relationships/slideLayout" Target="../slideLayouts/slideLayout2.xml"/><Relationship Id="rId6" Type="http://schemas.openxmlformats.org/officeDocument/2006/relationships/image" Target="../media/image22.png"/><Relationship Id="rId11" Type="http://schemas.openxmlformats.org/officeDocument/2006/relationships/image" Target="../media/image27.png"/><Relationship Id="rId5" Type="http://schemas.openxmlformats.org/officeDocument/2006/relationships/image" Target="../media/image21.png"/><Relationship Id="rId15" Type="http://schemas.openxmlformats.org/officeDocument/2006/relationships/hyperlink" Target="https://www.ipcc.ch/report/ar6/wg2/downloads/report/IPCC_AR6_WGII_Annex-II.pdf" TargetMode="External"/><Relationship Id="rId10" Type="http://schemas.openxmlformats.org/officeDocument/2006/relationships/image" Target="../media/image26.svg"/><Relationship Id="rId4" Type="http://schemas.openxmlformats.org/officeDocument/2006/relationships/image" Target="../media/image2.png"/><Relationship Id="rId9" Type="http://schemas.openxmlformats.org/officeDocument/2006/relationships/image" Target="../media/image25.png"/><Relationship Id="rId14" Type="http://schemas.openxmlformats.org/officeDocument/2006/relationships/hyperlink" Target="https://www.sciencedirect.com/science/article/pii/S0048969718307587?casa_token=Te-QQdd35D8AAAAA:Ja3X7s5oxwi7q9WX54R4j9KJfDorUqNrVdzQbPXSxGQuOZ2sVoFsoYhnQaNfG4l9TxEPMxJA" TargetMode="External"/></Relationships>
</file>

<file path=ppt/slides/_rels/slide7.xml.rels><?xml version="1.0" encoding="UTF-8" standalone="yes"?>
<Relationships xmlns="http://schemas.openxmlformats.org/package/2006/relationships"><Relationship Id="rId8" Type="http://schemas.openxmlformats.org/officeDocument/2006/relationships/image" Target="../media/image32.jpeg"/><Relationship Id="rId3" Type="http://schemas.openxmlformats.org/officeDocument/2006/relationships/image" Target="../media/image1.png"/><Relationship Id="rId7" Type="http://schemas.openxmlformats.org/officeDocument/2006/relationships/image" Target="../media/image31.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30.jpeg"/><Relationship Id="rId11" Type="http://schemas.openxmlformats.org/officeDocument/2006/relationships/hyperlink" Target="https://www.science.org/doi/full/10.1126/science.1172133" TargetMode="External"/><Relationship Id="rId5" Type="http://schemas.openxmlformats.org/officeDocument/2006/relationships/image" Target="../media/image29.png"/><Relationship Id="rId10" Type="http://schemas.openxmlformats.org/officeDocument/2006/relationships/hyperlink" Target="https://www.ipcc.ch/report/ar6/wg2/downloads/report/IPCC_AR6_WGII_Annex-II.pdf" TargetMode="External"/><Relationship Id="rId4" Type="http://schemas.openxmlformats.org/officeDocument/2006/relationships/image" Target="../media/image2.png"/><Relationship Id="rId9" Type="http://schemas.openxmlformats.org/officeDocument/2006/relationships/hyperlink" Target="https://doi.org/10.1016/j.scitotenv.2020.138855"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hyperlink" Target="https://www.science.org/doi/full/10.1126/science.1172133"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hyperlink" Target="https://www.ipcc.ch/report/ar6/wg2/downloads/report/IPCC_AR6_WGII_Annex-II.pdf" TargetMode="External"/><Relationship Id="rId5" Type="http://schemas.openxmlformats.org/officeDocument/2006/relationships/hyperlink" Target="https://doi.org/10.1016/j.scitotenv.2020.138855" TargetMode="Externa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8" Type="http://schemas.openxmlformats.org/officeDocument/2006/relationships/hyperlink" Target="https://www.science.org/doi/full/10.1126/science.1172133" TargetMode="External"/><Relationship Id="rId3" Type="http://schemas.openxmlformats.org/officeDocument/2006/relationships/image" Target="../media/image1.png"/><Relationship Id="rId7" Type="http://schemas.openxmlformats.org/officeDocument/2006/relationships/hyperlink" Target="https://www.ipcc.ch/report/ar6/wg2/downloads/report/IPCC_AR6_WGII_Annex-II.pdf"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hyperlink" Target="https://doi.org/10.1016/j.scitotenv.2020.138855" TargetMode="External"/><Relationship Id="rId5" Type="http://schemas.openxmlformats.org/officeDocument/2006/relationships/image" Target="../media/image33.jpe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7DB0ECD-CA7B-4FE4-8E92-09099E0145BE}"/>
              </a:ext>
            </a:extLst>
          </p:cNvPr>
          <p:cNvSpPr txBox="1">
            <a:spLocks/>
          </p:cNvSpPr>
          <p:nvPr/>
        </p:nvSpPr>
        <p:spPr>
          <a:xfrm>
            <a:off x="2755547" y="3554008"/>
            <a:ext cx="6991678" cy="2573266"/>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4000">
                <a:solidFill>
                  <a:schemeClr val="bg1"/>
                </a:solidFill>
                <a:latin typeface="Lato"/>
                <a:ea typeface="Lato"/>
                <a:cs typeface="Lato"/>
              </a:rPr>
              <a:t>Nature-based Solutions for hydro-meteorological hazards</a:t>
            </a:r>
            <a:endParaRPr lang="en-US" sz="4000" b="1">
              <a:solidFill>
                <a:schemeClr val="bg1"/>
              </a:solidFill>
              <a:latin typeface="Lato"/>
              <a:ea typeface="Lato"/>
              <a:cs typeface="Lato"/>
            </a:endParaRPr>
          </a:p>
        </p:txBody>
      </p:sp>
      <p:sp>
        <p:nvSpPr>
          <p:cNvPr id="6" name="TextBox 5">
            <a:extLst>
              <a:ext uri="{FF2B5EF4-FFF2-40B4-BE49-F238E27FC236}">
                <a16:creationId xmlns:a16="http://schemas.microsoft.com/office/drawing/2014/main" id="{A8091499-08CB-4E15-A0E2-EA74E5ED84EB}"/>
              </a:ext>
            </a:extLst>
          </p:cNvPr>
          <p:cNvSpPr txBox="1"/>
          <p:nvPr/>
        </p:nvSpPr>
        <p:spPr>
          <a:xfrm>
            <a:off x="3046975" y="5069360"/>
            <a:ext cx="6408822" cy="442674"/>
          </a:xfrm>
          <a:prstGeom prst="flowChartAlternateProcess">
            <a:avLst/>
          </a:prstGeom>
          <a:solidFill>
            <a:srgbClr val="47CFFF"/>
          </a:solidFill>
          <a:ln>
            <a:noFill/>
          </a:ln>
        </p:spPr>
        <p:txBody>
          <a:bodyPr wrap="square" lIns="91440" tIns="45720" rIns="91440" bIns="45720" rtlCol="0" anchor="t">
            <a:spAutoFit/>
          </a:bodyPr>
          <a:lstStyle/>
          <a:p>
            <a:pPr algn="ctr"/>
            <a:r>
              <a:rPr lang="de-DE" sz="2000" dirty="0">
                <a:solidFill>
                  <a:schemeClr val="bg1"/>
                </a:solidFill>
                <a:latin typeface="Lato"/>
                <a:ea typeface="Lato"/>
                <a:cs typeface="Lato"/>
              </a:rPr>
              <a:t>Training 4: </a:t>
            </a:r>
            <a:r>
              <a:rPr lang="de-DE" sz="2000" dirty="0" err="1">
                <a:solidFill>
                  <a:schemeClr val="bg1"/>
                </a:solidFill>
                <a:latin typeface="Lato"/>
                <a:ea typeface="Lato"/>
                <a:cs typeface="Lato"/>
              </a:rPr>
              <a:t>Assessing</a:t>
            </a:r>
            <a:r>
              <a:rPr lang="de-DE" sz="2000" dirty="0">
                <a:solidFill>
                  <a:schemeClr val="bg1"/>
                </a:solidFill>
                <a:latin typeface="Lato"/>
                <a:ea typeface="Lato"/>
                <a:cs typeface="Lato"/>
              </a:rPr>
              <a:t> </a:t>
            </a:r>
            <a:r>
              <a:rPr lang="de-DE" sz="2000" dirty="0" err="1">
                <a:solidFill>
                  <a:schemeClr val="bg1"/>
                </a:solidFill>
                <a:latin typeface="Lato"/>
                <a:ea typeface="Lato"/>
                <a:cs typeface="Lato"/>
              </a:rPr>
              <a:t>Risks</a:t>
            </a:r>
            <a:r>
              <a:rPr lang="de-DE" sz="2000" dirty="0">
                <a:solidFill>
                  <a:schemeClr val="bg1"/>
                </a:solidFill>
                <a:latin typeface="Lato"/>
                <a:ea typeface="Lato"/>
                <a:cs typeface="Lato"/>
              </a:rPr>
              <a:t> in </a:t>
            </a:r>
            <a:r>
              <a:rPr lang="de-DE" sz="2000" dirty="0" err="1">
                <a:solidFill>
                  <a:schemeClr val="bg1"/>
                </a:solidFill>
                <a:latin typeface="Lato"/>
                <a:ea typeface="Lato"/>
                <a:cs typeface="Lato"/>
              </a:rPr>
              <a:t>Socio-Ecological</a:t>
            </a:r>
            <a:r>
              <a:rPr lang="de-DE" sz="2000" dirty="0">
                <a:solidFill>
                  <a:schemeClr val="bg1"/>
                </a:solidFill>
                <a:latin typeface="Lato"/>
                <a:ea typeface="Lato"/>
                <a:cs typeface="Lato"/>
              </a:rPr>
              <a:t> Systems</a:t>
            </a:r>
          </a:p>
        </p:txBody>
      </p:sp>
      <p:pic>
        <p:nvPicPr>
          <p:cNvPr id="8" name="Picture 7" descr="Logo&#10;&#10;Description automatically generated">
            <a:extLst>
              <a:ext uri="{FF2B5EF4-FFF2-40B4-BE49-F238E27FC236}">
                <a16:creationId xmlns:a16="http://schemas.microsoft.com/office/drawing/2014/main" id="{02E780A9-21AD-40B7-9BC0-69903259526A}"/>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4794354" y="871629"/>
            <a:ext cx="2690074" cy="2063697"/>
          </a:xfrm>
          <a:prstGeom prst="rect">
            <a:avLst/>
          </a:prstGeom>
        </p:spPr>
      </p:pic>
      <p:grpSp>
        <p:nvGrpSpPr>
          <p:cNvPr id="25" name="Group 24">
            <a:extLst>
              <a:ext uri="{FF2B5EF4-FFF2-40B4-BE49-F238E27FC236}">
                <a16:creationId xmlns:a16="http://schemas.microsoft.com/office/drawing/2014/main" id="{E4F5CD26-9CD6-4627-9A07-ABB0F2304168}"/>
              </a:ext>
            </a:extLst>
          </p:cNvPr>
          <p:cNvGrpSpPr/>
          <p:nvPr/>
        </p:nvGrpSpPr>
        <p:grpSpPr>
          <a:xfrm>
            <a:off x="266045" y="6130130"/>
            <a:ext cx="2431435" cy="525217"/>
            <a:chOff x="266045" y="6130130"/>
            <a:chExt cx="2431435" cy="525217"/>
          </a:xfrm>
        </p:grpSpPr>
        <p:pic>
          <p:nvPicPr>
            <p:cNvPr id="18" name="Picture 17">
              <a:extLst>
                <a:ext uri="{FF2B5EF4-FFF2-40B4-BE49-F238E27FC236}">
                  <a16:creationId xmlns:a16="http://schemas.microsoft.com/office/drawing/2014/main" id="{2D56CA99-BCC7-4F5C-9018-5EB75B7760C0}"/>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a:ln>
              <a:solidFill>
                <a:schemeClr val="bg1"/>
              </a:solidFill>
            </a:ln>
          </p:spPr>
        </p:pic>
        <p:sp>
          <p:nvSpPr>
            <p:cNvPr id="24" name="TextBox 23">
              <a:extLst>
                <a:ext uri="{FF2B5EF4-FFF2-40B4-BE49-F238E27FC236}">
                  <a16:creationId xmlns:a16="http://schemas.microsoft.com/office/drawing/2014/main" id="{8998227A-3699-4B9D-9D4D-627E5849BEC9}"/>
                </a:ext>
              </a:extLst>
            </p:cNvPr>
            <p:cNvSpPr txBox="1"/>
            <p:nvPr/>
          </p:nvSpPr>
          <p:spPr>
            <a:xfrm>
              <a:off x="1202055" y="6161907"/>
              <a:ext cx="1495425" cy="461665"/>
            </a:xfrm>
            <a:prstGeom prst="rect">
              <a:avLst/>
            </a:prstGeom>
            <a:noFill/>
          </p:spPr>
          <p:txBody>
            <a:bodyPr wrap="square" rtlCol="0">
              <a:spAutoFit/>
            </a:bodyPr>
            <a:lstStyle/>
            <a:p>
              <a:r>
                <a:rPr lang="en-US" sz="12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200">
                  <a:solidFill>
                    <a:schemeClr val="bg1"/>
                  </a:solidFill>
                  <a:latin typeface="Lato" panose="020F0502020204030203" pitchFamily="34" charset="0"/>
                  <a:ea typeface="Lato" panose="020F0502020204030203" pitchFamily="34" charset="0"/>
                  <a:cs typeface="Lato" panose="020F0502020204030203" pitchFamily="34" charset="0"/>
                </a:rPr>
              </a:br>
              <a:r>
                <a:rPr lang="en-GB" sz="12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2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2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pic>
        <p:nvPicPr>
          <p:cNvPr id="2" name="Picture 2">
            <a:extLst>
              <a:ext uri="{FF2B5EF4-FFF2-40B4-BE49-F238E27FC236}">
                <a16:creationId xmlns:a16="http://schemas.microsoft.com/office/drawing/2014/main" id="{D87010C3-3FE7-A380-02E0-E3A47B9CCD0E}"/>
              </a:ext>
            </a:extLst>
          </p:cNvPr>
          <p:cNvPicPr>
            <a:picLocks noChangeAspect="1"/>
          </p:cNvPicPr>
          <p:nvPr/>
        </p:nvPicPr>
        <p:blipFill>
          <a:blip r:embed="rId5"/>
          <a:stretch>
            <a:fillRect/>
          </a:stretch>
        </p:blipFill>
        <p:spPr>
          <a:xfrm>
            <a:off x="9749113" y="6158327"/>
            <a:ext cx="2257425" cy="504825"/>
          </a:xfrm>
          <a:prstGeom prst="rect">
            <a:avLst/>
          </a:prstGeom>
        </p:spPr>
      </p:pic>
    </p:spTree>
    <p:extLst>
      <p:ext uri="{BB962C8B-B14F-4D97-AF65-F5344CB8AC3E}">
        <p14:creationId xmlns:p14="http://schemas.microsoft.com/office/powerpoint/2010/main" val="9075798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194396"/>
            <a:ext cx="11363419" cy="584775"/>
          </a:xfrm>
          <a:prstGeom prst="rect">
            <a:avLst/>
          </a:prstGeom>
          <a:noFill/>
        </p:spPr>
        <p:txBody>
          <a:bodyPr wrap="square" lIns="91440" tIns="45720" rIns="91440" bIns="45720" rtlCol="0" anchor="t">
            <a:spAutoFit/>
          </a:bodyPr>
          <a:lstStyle/>
          <a:p>
            <a:r>
              <a:rPr lang="en-GB" sz="3200" b="1">
                <a:solidFill>
                  <a:schemeClr val="bg1"/>
                </a:solidFill>
                <a:latin typeface="Lato"/>
                <a:ea typeface="Lato"/>
                <a:cs typeface="Lato"/>
              </a:rPr>
              <a:t>Linking the concepts</a:t>
            </a:r>
            <a:endParaRPr lang="en-GB" sz="320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30" name="TextBox 29">
            <a:extLst>
              <a:ext uri="{FF2B5EF4-FFF2-40B4-BE49-F238E27FC236}">
                <a16:creationId xmlns:a16="http://schemas.microsoft.com/office/drawing/2014/main" id="{DFF74EB1-7AC9-2195-E7A4-2EF4B3079978}"/>
              </a:ext>
            </a:extLst>
          </p:cNvPr>
          <p:cNvSpPr txBox="1"/>
          <p:nvPr/>
        </p:nvSpPr>
        <p:spPr>
          <a:xfrm>
            <a:off x="117161" y="6458742"/>
            <a:ext cx="1316798" cy="261610"/>
          </a:xfrm>
          <a:prstGeom prst="rect">
            <a:avLst/>
          </a:prstGeom>
          <a:noFill/>
        </p:spPr>
        <p:txBody>
          <a:bodyPr wrap="square" lIns="91440" tIns="45720" rIns="91440" bIns="45720" rtlCol="0" anchor="t">
            <a:spAutoFit/>
          </a:bodyPr>
          <a:lstStyle/>
          <a:p>
            <a:r>
              <a:rPr lang="en-GB" sz="1100">
                <a:solidFill>
                  <a:schemeClr val="bg1"/>
                </a:solidFill>
                <a:latin typeface="Lato" panose="020F0502020204030203" pitchFamily="34" charset="0"/>
                <a:ea typeface="Lato" panose="020F0502020204030203" pitchFamily="34" charset="0"/>
                <a:cs typeface="Lato" panose="020F0502020204030203" pitchFamily="34" charset="0"/>
              </a:rPr>
              <a:t>10</a:t>
            </a:r>
          </a:p>
        </p:txBody>
      </p:sp>
      <p:sp>
        <p:nvSpPr>
          <p:cNvPr id="34" name="Text Box 9">
            <a:extLst>
              <a:ext uri="{FF2B5EF4-FFF2-40B4-BE49-F238E27FC236}">
                <a16:creationId xmlns:a16="http://schemas.microsoft.com/office/drawing/2014/main" id="{4CE80D97-2B79-7AFE-E0B9-EB5B5563E174}"/>
              </a:ext>
            </a:extLst>
          </p:cNvPr>
          <p:cNvSpPr txBox="1">
            <a:spLocks noChangeArrowheads="1"/>
          </p:cNvSpPr>
          <p:nvPr/>
        </p:nvSpPr>
        <p:spPr bwMode="auto">
          <a:xfrm>
            <a:off x="6456364" y="5536859"/>
            <a:ext cx="24479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buFontTx/>
              <a:buNone/>
            </a:pPr>
            <a:r>
              <a:rPr lang="de-DE" altLang="en-US" sz="1200">
                <a:solidFill>
                  <a:schemeClr val="bg1"/>
                </a:solidFill>
              </a:rPr>
              <a:t>Photo taken from USGS website</a:t>
            </a:r>
          </a:p>
        </p:txBody>
      </p:sp>
      <p:pic>
        <p:nvPicPr>
          <p:cNvPr id="4" name="Content Placeholder 3">
            <a:extLst>
              <a:ext uri="{FF2B5EF4-FFF2-40B4-BE49-F238E27FC236}">
                <a16:creationId xmlns:a16="http://schemas.microsoft.com/office/drawing/2014/main" id="{9D0A19F2-2BAA-B699-3837-F7DF07011118}"/>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a:xfrm>
            <a:off x="1847777" y="995341"/>
            <a:ext cx="8496446" cy="5307487"/>
          </a:xfrm>
          <a:prstGeom prst="rect">
            <a:avLst/>
          </a:prstGeom>
        </p:spPr>
      </p:pic>
      <p:sp>
        <p:nvSpPr>
          <p:cNvPr id="5" name="Rectangle 4">
            <a:hlinkClick r:id="rId6"/>
            <a:extLst>
              <a:ext uri="{FF2B5EF4-FFF2-40B4-BE49-F238E27FC236}">
                <a16:creationId xmlns:a16="http://schemas.microsoft.com/office/drawing/2014/main" id="{E7B6FDB6-A433-96FB-1626-FA1A3387FA3A}"/>
              </a:ext>
            </a:extLst>
          </p:cNvPr>
          <p:cNvSpPr/>
          <p:nvPr/>
        </p:nvSpPr>
        <p:spPr>
          <a:xfrm>
            <a:off x="10487687" y="5952891"/>
            <a:ext cx="1704313" cy="307777"/>
          </a:xfrm>
          <a:prstGeom prst="rect">
            <a:avLst/>
          </a:prstGeom>
        </p:spPr>
        <p:txBody>
          <a:bodyPr wrap="none" lIns="91440" tIns="45720" rIns="91440" bIns="4572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400" i="1">
                <a:latin typeface="Lato" panose="020F0502020204030203" pitchFamily="34" charset="0"/>
                <a:ea typeface="Lato" panose="020F0502020204030203" pitchFamily="34" charset="0"/>
                <a:cs typeface="Lato" panose="020F0502020204030203" pitchFamily="34" charset="0"/>
              </a:rPr>
              <a:t>Source</a:t>
            </a:r>
            <a:r>
              <a:rPr lang="en-IE" sz="1400" i="1">
                <a:latin typeface="Lato" panose="020F0502020204030203" pitchFamily="34" charset="0"/>
                <a:ea typeface="Lato" panose="020F0502020204030203" pitchFamily="34" charset="0"/>
                <a:cs typeface="Lato" panose="020F0502020204030203" pitchFamily="34" charset="0"/>
              </a:rPr>
              <a:t>:</a:t>
            </a:r>
            <a:r>
              <a:rPr lang="en-IE" sz="1400" i="1">
                <a:latin typeface="Lato" panose="020F0502020204030203" pitchFamily="34" charset="0"/>
                <a:ea typeface="Lato" panose="020F0502020204030203" pitchFamily="34" charset="0"/>
                <a:cs typeface="Lato" panose="020F0502020204030203" pitchFamily="34" charset="0"/>
                <a:hlinkClick r:id="rId7"/>
              </a:rPr>
              <a:t> IPCC (2014)</a:t>
            </a:r>
            <a:endParaRPr lang="en-GB" sz="1400" i="1">
              <a:latin typeface="Lato" panose="020F0502020204030203" pitchFamily="34" charset="0"/>
              <a:ea typeface="Lato" panose="020F0502020204030203" pitchFamily="34" charset="0"/>
              <a:cs typeface="Lato" panose="020F0502020204030203" pitchFamily="34" charset="0"/>
              <a:hlinkClick r:id="rId8">
                <a:extLst>
                  <a:ext uri="{A12FA001-AC4F-418D-AE19-62706E023703}">
                    <ahyp:hlinkClr xmlns:ahyp="http://schemas.microsoft.com/office/drawing/2018/hyperlinkcolor" val="tx"/>
                  </a:ext>
                </a:extLst>
              </a:hlinkClick>
            </a:endParaRPr>
          </a:p>
        </p:txBody>
      </p:sp>
    </p:spTree>
    <p:extLst>
      <p:ext uri="{BB962C8B-B14F-4D97-AF65-F5344CB8AC3E}">
        <p14:creationId xmlns:p14="http://schemas.microsoft.com/office/powerpoint/2010/main" val="17175455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194396"/>
            <a:ext cx="11363419" cy="584775"/>
          </a:xfrm>
          <a:prstGeom prst="rect">
            <a:avLst/>
          </a:prstGeom>
          <a:noFill/>
        </p:spPr>
        <p:txBody>
          <a:bodyPr wrap="square" lIns="91440" tIns="45720" rIns="91440" bIns="45720" rtlCol="0" anchor="t">
            <a:spAutoFit/>
          </a:bodyPr>
          <a:lstStyle/>
          <a:p>
            <a:r>
              <a:rPr lang="en-GB" sz="3200" b="1" err="1">
                <a:solidFill>
                  <a:schemeClr val="bg1"/>
                </a:solidFill>
                <a:latin typeface="Lato"/>
                <a:ea typeface="Lato"/>
                <a:cs typeface="Lato"/>
              </a:rPr>
              <a:t>NbS</a:t>
            </a:r>
            <a:r>
              <a:rPr lang="en-GB" sz="3200" b="1">
                <a:solidFill>
                  <a:schemeClr val="bg1"/>
                </a:solidFill>
                <a:latin typeface="Lato"/>
                <a:ea typeface="Lato"/>
                <a:cs typeface="Lato"/>
              </a:rPr>
              <a:t> and Risks in Social-Ecological Systems</a:t>
            </a:r>
            <a:endParaRPr lang="en-GB" sz="3200">
              <a:solidFill>
                <a:schemeClr val="bg1"/>
              </a:solidFill>
              <a:latin typeface="Lato"/>
              <a:ea typeface="Lato"/>
              <a:cs typeface="Lato"/>
            </a:endParaRPr>
          </a:p>
        </p:txBody>
      </p:sp>
      <p:sp>
        <p:nvSpPr>
          <p:cNvPr id="2" name="TextBox 1">
            <a:extLst>
              <a:ext uri="{FF2B5EF4-FFF2-40B4-BE49-F238E27FC236}">
                <a16:creationId xmlns:a16="http://schemas.microsoft.com/office/drawing/2014/main" id="{F45DAE06-F16C-120D-7B74-A2FBA10B1645}"/>
              </a:ext>
            </a:extLst>
          </p:cNvPr>
          <p:cNvSpPr txBox="1"/>
          <p:nvPr/>
        </p:nvSpPr>
        <p:spPr>
          <a:xfrm>
            <a:off x="117161" y="6458742"/>
            <a:ext cx="1316798" cy="261610"/>
          </a:xfrm>
          <a:prstGeom prst="rect">
            <a:avLst/>
          </a:prstGeom>
          <a:noFill/>
        </p:spPr>
        <p:txBody>
          <a:bodyPr wrap="square" lIns="91440" tIns="45720" rIns="91440" bIns="45720" rtlCol="0" anchor="t">
            <a:spAutoFit/>
          </a:bodyPr>
          <a:lstStyle/>
          <a:p>
            <a:r>
              <a:rPr lang="en-GB" sz="1100">
                <a:solidFill>
                  <a:schemeClr val="bg1"/>
                </a:solidFill>
                <a:latin typeface="Lato" panose="020F0502020204030203" pitchFamily="34" charset="0"/>
                <a:ea typeface="Lato" panose="020F0502020204030203" pitchFamily="34" charset="0"/>
                <a:cs typeface="Lato" panose="020F0502020204030203" pitchFamily="34" charset="0"/>
              </a:rPr>
              <a:t>11</a:t>
            </a:r>
          </a:p>
        </p:txBody>
      </p:sp>
      <p:pic>
        <p:nvPicPr>
          <p:cNvPr id="4" name="Picture 3" descr="Diagram&#10;&#10;Description automatically generated">
            <a:extLst>
              <a:ext uri="{FF2B5EF4-FFF2-40B4-BE49-F238E27FC236}">
                <a16:creationId xmlns:a16="http://schemas.microsoft.com/office/drawing/2014/main" id="{C0F1AFB9-50E0-7A2E-2836-9EB192B9B139}"/>
              </a:ext>
            </a:extLst>
          </p:cNvPr>
          <p:cNvPicPr>
            <a:picLocks noChangeAspect="1"/>
          </p:cNvPicPr>
          <p:nvPr/>
        </p:nvPicPr>
        <p:blipFill rotWithShape="1">
          <a:blip r:embed="rId5">
            <a:extLst>
              <a:ext uri="{28A0092B-C50C-407E-A947-70E740481C1C}">
                <a14:useLocalDpi xmlns:a14="http://schemas.microsoft.com/office/drawing/2010/main"/>
              </a:ext>
            </a:extLst>
          </a:blip>
          <a:srcRect/>
          <a:stretch/>
        </p:blipFill>
        <p:spPr>
          <a:xfrm>
            <a:off x="7273741" y="1117404"/>
            <a:ext cx="4752255" cy="5089285"/>
          </a:xfrm>
          <a:prstGeom prst="rect">
            <a:avLst/>
          </a:prstGeom>
        </p:spPr>
      </p:pic>
      <p:sp>
        <p:nvSpPr>
          <p:cNvPr id="5" name="TextBox 4">
            <a:extLst>
              <a:ext uri="{FF2B5EF4-FFF2-40B4-BE49-F238E27FC236}">
                <a16:creationId xmlns:a16="http://schemas.microsoft.com/office/drawing/2014/main" id="{D99C4261-DE12-2EE8-C3CA-08CF6B4DE09E}"/>
              </a:ext>
            </a:extLst>
          </p:cNvPr>
          <p:cNvSpPr txBox="1"/>
          <p:nvPr/>
        </p:nvSpPr>
        <p:spPr>
          <a:xfrm>
            <a:off x="456006" y="1395530"/>
            <a:ext cx="6327442" cy="4809009"/>
          </a:xfrm>
          <a:prstGeom prst="rect">
            <a:avLst/>
          </a:prstGeom>
          <a:noFill/>
        </p:spPr>
        <p:txBody>
          <a:bodyPr wrap="square" lIns="91440" tIns="45720" rIns="91440" bIns="45720" rtlCol="0" anchor="t">
            <a:spAutoFit/>
          </a:bodyPr>
          <a:lstStyle/>
          <a:p>
            <a:pPr>
              <a:lnSpc>
                <a:spcPct val="150000"/>
              </a:lnSpc>
            </a:pPr>
            <a:br>
              <a:rPr lang="en-IE" sz="700" dirty="0">
                <a:latin typeface="Lato" panose="020F0502020204030203" pitchFamily="34" charset="0"/>
                <a:ea typeface="Lato" panose="020F0502020204030203" pitchFamily="34" charset="0"/>
                <a:cs typeface="Lato" panose="020F0502020204030203" pitchFamily="34" charset="0"/>
              </a:rPr>
            </a:br>
            <a:endParaRPr lang="en-IE" sz="1600" dirty="0">
              <a:latin typeface="Lato" panose="020F0502020204030203" pitchFamily="34" charset="0"/>
              <a:ea typeface="Lato" panose="020F0502020204030203" pitchFamily="34" charset="0"/>
              <a:cs typeface="Lato" panose="020F0502020204030203" pitchFamily="34" charset="0"/>
            </a:endParaRPr>
          </a:p>
          <a:p>
            <a:pPr>
              <a:lnSpc>
                <a:spcPct val="150000"/>
              </a:lnSpc>
              <a:buClr>
                <a:srgbClr val="00A7E2"/>
              </a:buClr>
            </a:pPr>
            <a:r>
              <a:rPr lang="en-IE" sz="1600" dirty="0">
                <a:latin typeface="Lato"/>
                <a:ea typeface="Lato"/>
                <a:cs typeface="Lato"/>
              </a:rPr>
              <a:t>Nature-based Solutions could: </a:t>
            </a:r>
            <a:endParaRPr lang="en-IE" sz="1600" dirty="0">
              <a:latin typeface="Lato" panose="020F0502020204030203" pitchFamily="34" charset="0"/>
              <a:ea typeface="Lato" panose="020F0502020204030203" pitchFamily="34" charset="0"/>
              <a:cs typeface="Lato" panose="020F0502020204030203" pitchFamily="34" charset="0"/>
            </a:endParaRPr>
          </a:p>
          <a:p>
            <a:pPr>
              <a:lnSpc>
                <a:spcPct val="150000"/>
              </a:lnSpc>
            </a:pPr>
            <a:endParaRPr lang="en-IE" sz="1600" dirty="0">
              <a:latin typeface="Lato"/>
              <a:ea typeface="Lato"/>
              <a:cs typeface="Lato"/>
            </a:endParaRPr>
          </a:p>
          <a:p>
            <a:pPr marL="285750" indent="-285750">
              <a:lnSpc>
                <a:spcPct val="150000"/>
              </a:lnSpc>
              <a:buClr>
                <a:srgbClr val="00A7E2"/>
              </a:buClr>
              <a:buFont typeface="Arial"/>
              <a:buChar char="•"/>
            </a:pPr>
            <a:r>
              <a:rPr lang="en-US" sz="1600" dirty="0">
                <a:latin typeface="Lato"/>
                <a:ea typeface="Lato"/>
                <a:cs typeface="Lato"/>
              </a:rPr>
              <a:t>Reduce the magnitude and extent of hazards (e.g., floodplain restoration)</a:t>
            </a:r>
          </a:p>
          <a:p>
            <a:pPr>
              <a:lnSpc>
                <a:spcPct val="150000"/>
              </a:lnSpc>
              <a:buClr>
                <a:srgbClr val="00A7E2"/>
              </a:buClr>
            </a:pPr>
            <a:endParaRPr lang="en-IE" sz="1600" dirty="0">
              <a:latin typeface="Lato"/>
              <a:ea typeface="Lato"/>
              <a:cs typeface="Lato"/>
            </a:endParaRPr>
          </a:p>
          <a:p>
            <a:pPr marL="285750" indent="-285750">
              <a:lnSpc>
                <a:spcPct val="150000"/>
              </a:lnSpc>
              <a:buClr>
                <a:srgbClr val="00A7E2"/>
              </a:buClr>
              <a:buFont typeface="Arial"/>
              <a:buChar char="•"/>
            </a:pPr>
            <a:r>
              <a:rPr lang="en-US" sz="1600" dirty="0">
                <a:latin typeface="Lato"/>
                <a:ea typeface="Lato"/>
                <a:cs typeface="Lato"/>
              </a:rPr>
              <a:t>Reduce the exposure of SESs (e.g., buffer zone with marshes)</a:t>
            </a:r>
            <a:r>
              <a:rPr lang="en-IE" sz="1600" dirty="0">
                <a:latin typeface="Lato"/>
                <a:ea typeface="Lato"/>
                <a:cs typeface="Lato"/>
              </a:rPr>
              <a:t>  </a:t>
            </a:r>
            <a:br>
              <a:rPr lang="en-IE" sz="1600" dirty="0">
                <a:latin typeface="Lato"/>
                <a:ea typeface="Lato"/>
                <a:cs typeface="Lato"/>
              </a:rPr>
            </a:br>
            <a:endParaRPr lang="en-GB" sz="1600" dirty="0">
              <a:latin typeface="Lato"/>
              <a:ea typeface="Lato"/>
              <a:cs typeface="Lato"/>
            </a:endParaRPr>
          </a:p>
          <a:p>
            <a:pPr marL="285750" indent="-285750">
              <a:lnSpc>
                <a:spcPct val="150000"/>
              </a:lnSpc>
              <a:buClr>
                <a:srgbClr val="00A7E2"/>
              </a:buClr>
              <a:buFont typeface="Arial"/>
              <a:buChar char="•"/>
            </a:pPr>
            <a:r>
              <a:rPr lang="en-US" sz="1600" dirty="0">
                <a:latin typeface="Lato"/>
                <a:ea typeface="Lato"/>
                <a:cs typeface="Lato"/>
              </a:rPr>
              <a:t>Reduce vulnerability of SESs (e.g., protected area, afforestation, adaptation policies)</a:t>
            </a:r>
          </a:p>
          <a:p>
            <a:pPr marL="285750" indent="-285750">
              <a:lnSpc>
                <a:spcPct val="150000"/>
              </a:lnSpc>
              <a:buClr>
                <a:srgbClr val="00A7E2"/>
              </a:buClr>
              <a:buFont typeface="Arial,Sans-Serif"/>
              <a:buChar char="•"/>
            </a:pPr>
            <a:endParaRPr lang="en-IE" sz="1600" dirty="0">
              <a:latin typeface="Lato" panose="020F0502020204030203" pitchFamily="34" charset="0"/>
              <a:ea typeface="Lato" panose="020F0502020204030203" pitchFamily="34" charset="0"/>
              <a:cs typeface="Lato" panose="020F0502020204030203" pitchFamily="34" charset="0"/>
            </a:endParaRPr>
          </a:p>
          <a:p>
            <a:endParaRPr lang="en-IE" sz="1600" dirty="0">
              <a:solidFill>
                <a:srgbClr val="000000"/>
              </a:solidFill>
              <a:latin typeface="Lato" panose="020F0502020204030203" pitchFamily="34" charset="0"/>
              <a:ea typeface="Lato" panose="020F0502020204030203" pitchFamily="34" charset="0"/>
              <a:cs typeface="Lato" panose="020F0502020204030203" pitchFamily="34" charset="0"/>
            </a:endParaRPr>
          </a:p>
          <a:p>
            <a:endParaRPr lang="en-IE" sz="1600" b="1" dirty="0">
              <a:solidFill>
                <a:srgbClr val="00A7E2"/>
              </a:solidFill>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12358413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Elbow Connector 53">
            <a:extLst>
              <a:ext uri="{FF2B5EF4-FFF2-40B4-BE49-F238E27FC236}">
                <a16:creationId xmlns:a16="http://schemas.microsoft.com/office/drawing/2014/main" id="{EA26465B-3B51-4DAB-9586-6FAEBC986172}"/>
              </a:ext>
            </a:extLst>
          </p:cNvPr>
          <p:cNvCxnSpPr>
            <a:cxnSpLocks/>
          </p:cNvCxnSpPr>
          <p:nvPr/>
        </p:nvCxnSpPr>
        <p:spPr>
          <a:xfrm rot="5400000">
            <a:off x="7500072" y="4955770"/>
            <a:ext cx="411419" cy="12700"/>
          </a:xfrm>
          <a:prstGeom prst="bentConnector3">
            <a:avLst>
              <a:gd name="adj1" fmla="val 50000"/>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5" name="Elbow Connector 53">
            <a:extLst>
              <a:ext uri="{FF2B5EF4-FFF2-40B4-BE49-F238E27FC236}">
                <a16:creationId xmlns:a16="http://schemas.microsoft.com/office/drawing/2014/main" id="{91F66118-2030-5B2B-3910-23C70B940E36}"/>
              </a:ext>
            </a:extLst>
          </p:cNvPr>
          <p:cNvCxnSpPr>
            <a:cxnSpLocks/>
          </p:cNvCxnSpPr>
          <p:nvPr/>
        </p:nvCxnSpPr>
        <p:spPr>
          <a:xfrm rot="16200000" flipH="1">
            <a:off x="1971824" y="4235138"/>
            <a:ext cx="980087" cy="3398"/>
          </a:xfrm>
          <a:prstGeom prst="bentConnector3">
            <a:avLst>
              <a:gd name="adj1" fmla="val 50000"/>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884DB81B-84F0-702E-3D31-19299E03B0DA}"/>
              </a:ext>
            </a:extLst>
          </p:cNvPr>
          <p:cNvCxnSpPr>
            <a:cxnSpLocks/>
            <a:endCxn id="62" idx="0"/>
          </p:cNvCxnSpPr>
          <p:nvPr/>
        </p:nvCxnSpPr>
        <p:spPr>
          <a:xfrm>
            <a:off x="6107182" y="1934084"/>
            <a:ext cx="0" cy="470202"/>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194396"/>
            <a:ext cx="11363419" cy="584775"/>
          </a:xfrm>
          <a:prstGeom prst="rect">
            <a:avLst/>
          </a:prstGeom>
          <a:noFill/>
        </p:spPr>
        <p:txBody>
          <a:bodyPr wrap="square" lIns="91440" tIns="45720" rIns="91440" bIns="45720" rtlCol="0" anchor="t">
            <a:spAutoFit/>
          </a:bodyPr>
          <a:lstStyle/>
          <a:p>
            <a:r>
              <a:rPr lang="en-GB" sz="3200" b="1" err="1">
                <a:solidFill>
                  <a:schemeClr val="bg1"/>
                </a:solidFill>
                <a:latin typeface="Lato"/>
                <a:ea typeface="Lato"/>
                <a:cs typeface="Lato"/>
              </a:rPr>
              <a:t>NbS</a:t>
            </a:r>
            <a:r>
              <a:rPr lang="en-GB" sz="3200" b="1">
                <a:solidFill>
                  <a:schemeClr val="bg1"/>
                </a:solidFill>
                <a:latin typeface="Lato"/>
                <a:ea typeface="Lato"/>
                <a:cs typeface="Lato"/>
              </a:rPr>
              <a:t> approaches &amp; benefits</a:t>
            </a:r>
            <a:endParaRPr lang="en-GB" sz="3200">
              <a:solidFill>
                <a:schemeClr val="bg1"/>
              </a:solidFill>
              <a:latin typeface="Lato"/>
              <a:ea typeface="Lato"/>
              <a:cs typeface="Lato"/>
            </a:endParaRPr>
          </a:p>
        </p:txBody>
      </p:sp>
      <p:grpSp>
        <p:nvGrpSpPr>
          <p:cNvPr id="40" name="Group 39">
            <a:extLst>
              <a:ext uri="{FF2B5EF4-FFF2-40B4-BE49-F238E27FC236}">
                <a16:creationId xmlns:a16="http://schemas.microsoft.com/office/drawing/2014/main" id="{0E6E87A9-ED13-4076-B1FC-30F6CB30E9CD}"/>
              </a:ext>
            </a:extLst>
          </p:cNvPr>
          <p:cNvGrpSpPr/>
          <p:nvPr/>
        </p:nvGrpSpPr>
        <p:grpSpPr>
          <a:xfrm>
            <a:off x="2463567" y="1274313"/>
            <a:ext cx="6824162" cy="1165541"/>
            <a:chOff x="430506" y="1657672"/>
            <a:chExt cx="6824162" cy="1165541"/>
          </a:xfrm>
        </p:grpSpPr>
        <p:grpSp>
          <p:nvGrpSpPr>
            <p:cNvPr id="41" name="Group 40">
              <a:extLst>
                <a:ext uri="{FF2B5EF4-FFF2-40B4-BE49-F238E27FC236}">
                  <a16:creationId xmlns:a16="http://schemas.microsoft.com/office/drawing/2014/main" id="{C4DC00BA-129D-4EA7-A4EA-159BE1313F13}"/>
                </a:ext>
              </a:extLst>
            </p:cNvPr>
            <p:cNvGrpSpPr/>
            <p:nvPr/>
          </p:nvGrpSpPr>
          <p:grpSpPr>
            <a:xfrm>
              <a:off x="430506" y="2064117"/>
              <a:ext cx="6824162" cy="759096"/>
              <a:chOff x="844049" y="238072"/>
              <a:chExt cx="6302618" cy="609118"/>
            </a:xfrm>
          </p:grpSpPr>
          <p:cxnSp>
            <p:nvCxnSpPr>
              <p:cNvPr id="43" name="Elbow Connector 51">
                <a:extLst>
                  <a:ext uri="{FF2B5EF4-FFF2-40B4-BE49-F238E27FC236}">
                    <a16:creationId xmlns:a16="http://schemas.microsoft.com/office/drawing/2014/main" id="{2A9E6351-DAC4-4E36-AD8C-35180FCD97AB}"/>
                  </a:ext>
                </a:extLst>
              </p:cNvPr>
              <p:cNvCxnSpPr>
                <a:cxnSpLocks/>
                <a:endCxn id="57" idx="0"/>
              </p:cNvCxnSpPr>
              <p:nvPr/>
            </p:nvCxnSpPr>
            <p:spPr>
              <a:xfrm>
                <a:off x="5984033" y="238072"/>
                <a:ext cx="1162634" cy="548858"/>
              </a:xfrm>
              <a:prstGeom prst="bentConnector2">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4" name="Elbow Connector 53">
                <a:extLst>
                  <a:ext uri="{FF2B5EF4-FFF2-40B4-BE49-F238E27FC236}">
                    <a16:creationId xmlns:a16="http://schemas.microsoft.com/office/drawing/2014/main" id="{328FF129-B963-45DC-BAE2-E9339CA711EE}"/>
                  </a:ext>
                </a:extLst>
              </p:cNvPr>
              <p:cNvCxnSpPr>
                <a:cxnSpLocks/>
                <a:endCxn id="50" idx="0"/>
              </p:cNvCxnSpPr>
              <p:nvPr/>
            </p:nvCxnSpPr>
            <p:spPr>
              <a:xfrm rot="10800000" flipV="1">
                <a:off x="844049" y="261132"/>
                <a:ext cx="1269042" cy="586058"/>
              </a:xfrm>
              <a:prstGeom prst="bentConnector2">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42" name="Rounded Rectangle 41">
              <a:extLst>
                <a:ext uri="{FF2B5EF4-FFF2-40B4-BE49-F238E27FC236}">
                  <a16:creationId xmlns:a16="http://schemas.microsoft.com/office/drawing/2014/main" id="{3939BE6D-778A-4C62-A8E4-EC8B31958D55}"/>
                </a:ext>
              </a:extLst>
            </p:cNvPr>
            <p:cNvSpPr/>
            <p:nvPr/>
          </p:nvSpPr>
          <p:spPr>
            <a:xfrm>
              <a:off x="1713962" y="1657672"/>
              <a:ext cx="4817745" cy="771820"/>
            </a:xfrm>
            <a:prstGeom prst="roundRect">
              <a:avLst/>
            </a:prstGeom>
            <a:solidFill>
              <a:srgbClr val="FAAF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Lato" panose="020F0502020204030203" pitchFamily="34" charset="0"/>
                  <a:ea typeface="Lato" panose="020F0502020204030203" pitchFamily="34" charset="0"/>
                  <a:cs typeface="Lato" panose="020F0502020204030203" pitchFamily="34" charset="0"/>
                </a:rPr>
                <a:t>Interventions for natural hazards</a:t>
              </a:r>
              <a:endParaRPr lang="en-GB"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grpSp>
        <p:nvGrpSpPr>
          <p:cNvPr id="7" name="Group 6">
            <a:extLst>
              <a:ext uri="{FF2B5EF4-FFF2-40B4-BE49-F238E27FC236}">
                <a16:creationId xmlns:a16="http://schemas.microsoft.com/office/drawing/2014/main" id="{8731E66F-0EA6-5443-0DD9-89EC5233CB9E}"/>
              </a:ext>
            </a:extLst>
          </p:cNvPr>
          <p:cNvGrpSpPr/>
          <p:nvPr/>
        </p:nvGrpSpPr>
        <p:grpSpPr>
          <a:xfrm>
            <a:off x="4564225" y="2404286"/>
            <a:ext cx="3085913" cy="2120984"/>
            <a:chOff x="3879625" y="1857956"/>
            <a:chExt cx="3085913" cy="3090480"/>
          </a:xfrm>
        </p:grpSpPr>
        <p:sp>
          <p:nvSpPr>
            <p:cNvPr id="62" name="Rounded Rectangle 61">
              <a:extLst>
                <a:ext uri="{FF2B5EF4-FFF2-40B4-BE49-F238E27FC236}">
                  <a16:creationId xmlns:a16="http://schemas.microsoft.com/office/drawing/2014/main" id="{130EB5FA-CC93-D676-5716-A25DC3F8166D}"/>
                </a:ext>
              </a:extLst>
            </p:cNvPr>
            <p:cNvSpPr/>
            <p:nvPr/>
          </p:nvSpPr>
          <p:spPr>
            <a:xfrm>
              <a:off x="3879625" y="1857956"/>
              <a:ext cx="3085913" cy="3090480"/>
            </a:xfrm>
            <a:prstGeom prst="round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Georgia" panose="02040502050405020303" pitchFamily="18" charset="0"/>
              </a:endParaRPr>
            </a:p>
          </p:txBody>
        </p:sp>
        <p:sp>
          <p:nvSpPr>
            <p:cNvPr id="56" name="Rectangle 55">
              <a:extLst>
                <a:ext uri="{FF2B5EF4-FFF2-40B4-BE49-F238E27FC236}">
                  <a16:creationId xmlns:a16="http://schemas.microsoft.com/office/drawing/2014/main" id="{4AC60B39-4819-4172-B377-8F4D490E9551}"/>
                </a:ext>
              </a:extLst>
            </p:cNvPr>
            <p:cNvSpPr/>
            <p:nvPr/>
          </p:nvSpPr>
          <p:spPr>
            <a:xfrm>
              <a:off x="4481077" y="1953078"/>
              <a:ext cx="2181007" cy="338554"/>
            </a:xfrm>
            <a:prstGeom prst="rect">
              <a:avLst/>
            </a:prstGeom>
          </p:spPr>
          <p:txBody>
            <a:bodyPr wrap="square">
              <a:spAutoFit/>
            </a:bodyPr>
            <a:lstStyle/>
            <a:p>
              <a:r>
                <a:rPr lang="en-GB" sz="1600" b="1">
                  <a:solidFill>
                    <a:schemeClr val="bg1"/>
                  </a:solidFill>
                  <a:latin typeface="Lato" panose="020F0502020204030203" pitchFamily="34" charset="0"/>
                  <a:ea typeface="Lato" panose="020F0502020204030203" pitchFamily="34" charset="0"/>
                  <a:cs typeface="Lato" panose="020F0502020204030203" pitchFamily="34" charset="0"/>
                </a:rPr>
                <a:t>  Hybrid Approach</a:t>
              </a:r>
            </a:p>
          </p:txBody>
        </p:sp>
      </p:grpSp>
      <p:sp>
        <p:nvSpPr>
          <p:cNvPr id="30" name="TextBox 29">
            <a:extLst>
              <a:ext uri="{FF2B5EF4-FFF2-40B4-BE49-F238E27FC236}">
                <a16:creationId xmlns:a16="http://schemas.microsoft.com/office/drawing/2014/main" id="{9B2EEC9F-43E0-16BF-BB6E-EE0DC6447426}"/>
              </a:ext>
            </a:extLst>
          </p:cNvPr>
          <p:cNvSpPr txBox="1"/>
          <p:nvPr/>
        </p:nvSpPr>
        <p:spPr>
          <a:xfrm>
            <a:off x="155261" y="643969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a:ea typeface="Lato"/>
                <a:cs typeface="Lato"/>
              </a:rPr>
              <a:t>12</a:t>
            </a:r>
            <a:endParaRPr lang="en-GB" sz="11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nvGrpSpPr>
          <p:cNvPr id="5" name="Group 4">
            <a:extLst>
              <a:ext uri="{FF2B5EF4-FFF2-40B4-BE49-F238E27FC236}">
                <a16:creationId xmlns:a16="http://schemas.microsoft.com/office/drawing/2014/main" id="{1F587D00-7D62-CFDB-2CB1-967059D7CB82}"/>
              </a:ext>
            </a:extLst>
          </p:cNvPr>
          <p:cNvGrpSpPr/>
          <p:nvPr/>
        </p:nvGrpSpPr>
        <p:grpSpPr>
          <a:xfrm>
            <a:off x="-1909643" y="2439854"/>
            <a:ext cx="9343209" cy="3903045"/>
            <a:chOff x="-1575462" y="2265513"/>
            <a:chExt cx="9343209" cy="3903045"/>
          </a:xfrm>
        </p:grpSpPr>
        <p:sp>
          <p:nvSpPr>
            <p:cNvPr id="50" name="Rounded Rectangle 49">
              <a:extLst>
                <a:ext uri="{FF2B5EF4-FFF2-40B4-BE49-F238E27FC236}">
                  <a16:creationId xmlns:a16="http://schemas.microsoft.com/office/drawing/2014/main" id="{7892D84E-1D14-4ADC-BE8F-2318015ACE65}"/>
                </a:ext>
              </a:extLst>
            </p:cNvPr>
            <p:cNvSpPr/>
            <p:nvPr/>
          </p:nvSpPr>
          <p:spPr>
            <a:xfrm>
              <a:off x="1232974" y="2265513"/>
              <a:ext cx="3129548" cy="2072439"/>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Georgia" panose="02040502050405020303" pitchFamily="18" charset="0"/>
              </a:endParaRPr>
            </a:p>
          </p:txBody>
        </p:sp>
        <p:grpSp>
          <p:nvGrpSpPr>
            <p:cNvPr id="34" name="Group 33">
              <a:extLst>
                <a:ext uri="{FF2B5EF4-FFF2-40B4-BE49-F238E27FC236}">
                  <a16:creationId xmlns:a16="http://schemas.microsoft.com/office/drawing/2014/main" id="{C44522CF-50EB-D15A-BFCC-35AF1C96B04C}"/>
                </a:ext>
              </a:extLst>
            </p:cNvPr>
            <p:cNvGrpSpPr/>
            <p:nvPr/>
          </p:nvGrpSpPr>
          <p:grpSpPr>
            <a:xfrm>
              <a:off x="-1575462" y="2876893"/>
              <a:ext cx="9343209" cy="3291665"/>
              <a:chOff x="880165" y="-2112"/>
              <a:chExt cx="9736118" cy="3617785"/>
            </a:xfrm>
            <a:effectLst>
              <a:outerShdw blurRad="50800" dist="38100" dir="8100000" algn="tr" rotWithShape="0">
                <a:prstClr val="black">
                  <a:alpha val="40000"/>
                </a:prstClr>
              </a:outerShdw>
            </a:effectLst>
          </p:grpSpPr>
          <p:pic>
            <p:nvPicPr>
              <p:cNvPr id="36" name="Picture 2" descr="...">
                <a:extLst>
                  <a:ext uri="{FF2B5EF4-FFF2-40B4-BE49-F238E27FC236}">
                    <a16:creationId xmlns:a16="http://schemas.microsoft.com/office/drawing/2014/main" id="{5EDB1124-1A71-10CE-6C07-BED05A4D4202}"/>
                  </a:ext>
                </a:extLst>
              </p:cNvPr>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7953483" y="-2112"/>
                <a:ext cx="2662800" cy="1423330"/>
              </a:xfrm>
              <a:prstGeom prst="roundRect">
                <a:avLst/>
              </a:prstGeom>
              <a:noFill/>
              <a:ln>
                <a:noFill/>
              </a:ln>
              <a:extLst>
                <a:ext uri="{909E8E84-426E-40DD-AFC4-6F175D3DCCD1}">
                  <a14:hiddenFill xmlns:a14="http://schemas.microsoft.com/office/drawing/2010/main">
                    <a:solidFill>
                      <a:srgbClr val="FFFFFF"/>
                    </a:solidFill>
                  </a14:hiddenFill>
                </a:ext>
              </a:extLst>
            </p:spPr>
          </p:pic>
          <p:sp>
            <p:nvSpPr>
              <p:cNvPr id="37" name="Rectangle 36">
                <a:extLst>
                  <a:ext uri="{FF2B5EF4-FFF2-40B4-BE49-F238E27FC236}">
                    <a16:creationId xmlns:a16="http://schemas.microsoft.com/office/drawing/2014/main" id="{09C72FB5-CFD2-ED5F-F003-15871B2503BD}"/>
                  </a:ext>
                </a:extLst>
              </p:cNvPr>
              <p:cNvSpPr/>
              <p:nvPr/>
            </p:nvSpPr>
            <p:spPr>
              <a:xfrm>
                <a:off x="880165" y="1839547"/>
                <a:ext cx="2662802" cy="1776126"/>
              </a:xfrm>
              <a:prstGeom prst="rect">
                <a:avLst/>
              </a:prstGeom>
              <a:no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latin typeface="Lato" panose="020F0502020204030203" pitchFamily="34" charset="0"/>
                  <a:ea typeface="Lato" panose="020F0502020204030203" pitchFamily="34" charset="0"/>
                  <a:cs typeface="Lato" panose="020F0502020204030203" pitchFamily="34" charset="0"/>
                </a:endParaRPr>
              </a:p>
            </p:txBody>
          </p:sp>
        </p:grpSp>
        <p:sp>
          <p:nvSpPr>
            <p:cNvPr id="3" name="Rectangle 2">
              <a:extLst>
                <a:ext uri="{FF2B5EF4-FFF2-40B4-BE49-F238E27FC236}">
                  <a16:creationId xmlns:a16="http://schemas.microsoft.com/office/drawing/2014/main" id="{BF87B332-C224-7781-0071-B93548596F37}"/>
                </a:ext>
              </a:extLst>
            </p:cNvPr>
            <p:cNvSpPr/>
            <p:nvPr/>
          </p:nvSpPr>
          <p:spPr>
            <a:xfrm>
              <a:off x="1992261" y="2374391"/>
              <a:ext cx="1569660" cy="338554"/>
            </a:xfrm>
            <a:prstGeom prst="rect">
              <a:avLst/>
            </a:prstGeom>
          </p:spPr>
          <p:txBody>
            <a:bodyPr wrap="square">
              <a:spAutoFit/>
            </a:bodyPr>
            <a:lstStyle/>
            <a:p>
              <a:pPr algn="ctr"/>
              <a:r>
                <a:rPr lang="en-GB" sz="1600" b="1">
                  <a:solidFill>
                    <a:schemeClr val="bg1"/>
                  </a:solidFill>
                  <a:latin typeface="Lato" panose="020F0502020204030203" pitchFamily="34" charset="0"/>
                  <a:ea typeface="Lato" panose="020F0502020204030203" pitchFamily="34" charset="0"/>
                  <a:cs typeface="Lato" panose="020F0502020204030203" pitchFamily="34" charset="0"/>
                </a:rPr>
                <a:t>Grey Approach</a:t>
              </a:r>
            </a:p>
          </p:txBody>
        </p:sp>
      </p:grpSp>
      <p:grpSp>
        <p:nvGrpSpPr>
          <p:cNvPr id="8" name="Group 7">
            <a:extLst>
              <a:ext uri="{FF2B5EF4-FFF2-40B4-BE49-F238E27FC236}">
                <a16:creationId xmlns:a16="http://schemas.microsoft.com/office/drawing/2014/main" id="{55E915D3-7E6B-365B-7C1E-022FE3043C1B}"/>
              </a:ext>
            </a:extLst>
          </p:cNvPr>
          <p:cNvGrpSpPr/>
          <p:nvPr/>
        </p:nvGrpSpPr>
        <p:grpSpPr>
          <a:xfrm>
            <a:off x="7650138" y="2296221"/>
            <a:ext cx="3085913" cy="2229049"/>
            <a:chOff x="8549422" y="3541182"/>
            <a:chExt cx="3085913" cy="1998239"/>
          </a:xfrm>
        </p:grpSpPr>
        <p:sp>
          <p:nvSpPr>
            <p:cNvPr id="63" name="Rounded Rectangle 62">
              <a:extLst>
                <a:ext uri="{FF2B5EF4-FFF2-40B4-BE49-F238E27FC236}">
                  <a16:creationId xmlns:a16="http://schemas.microsoft.com/office/drawing/2014/main" id="{DA4F69C7-B85A-96CA-7591-BC7D3D9E7ACE}"/>
                </a:ext>
              </a:extLst>
            </p:cNvPr>
            <p:cNvSpPr/>
            <p:nvPr/>
          </p:nvSpPr>
          <p:spPr>
            <a:xfrm>
              <a:off x="8549422" y="3624685"/>
              <a:ext cx="3085913" cy="1914736"/>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Georgia" panose="02040502050405020303" pitchFamily="18" charset="0"/>
              </a:endParaRPr>
            </a:p>
          </p:txBody>
        </p:sp>
        <p:sp>
          <p:nvSpPr>
            <p:cNvPr id="57" name="Rectangle 56">
              <a:extLst>
                <a:ext uri="{FF2B5EF4-FFF2-40B4-BE49-F238E27FC236}">
                  <a16:creationId xmlns:a16="http://schemas.microsoft.com/office/drawing/2014/main" id="{AD67980F-EFF8-4716-81B7-70BD69917DA0}"/>
                </a:ext>
              </a:extLst>
            </p:cNvPr>
            <p:cNvSpPr/>
            <p:nvPr/>
          </p:nvSpPr>
          <p:spPr>
            <a:xfrm>
              <a:off x="8833185" y="3541182"/>
              <a:ext cx="2707652" cy="707886"/>
            </a:xfrm>
            <a:prstGeom prst="rect">
              <a:avLst/>
            </a:prstGeom>
          </p:spPr>
          <p:txBody>
            <a:bodyPr wrap="square">
              <a:spAutoFit/>
            </a:bodyPr>
            <a:lstStyle/>
            <a:p>
              <a:endParaRPr lang="en-GB" sz="800">
                <a:solidFill>
                  <a:schemeClr val="bg1"/>
                </a:solidFill>
                <a:latin typeface="Lato" panose="020F0502020204030203" pitchFamily="34" charset="0"/>
                <a:ea typeface="Lato" panose="020F0502020204030203" pitchFamily="34" charset="0"/>
                <a:cs typeface="Lato" panose="020F0502020204030203" pitchFamily="34" charset="0"/>
              </a:endParaRPr>
            </a:p>
            <a:p>
              <a:pPr algn="ctr"/>
              <a:r>
                <a:rPr lang="en-GB" sz="1600" b="1">
                  <a:solidFill>
                    <a:schemeClr val="bg1"/>
                  </a:solidFill>
                  <a:latin typeface="Lato" panose="020F0502020204030203" pitchFamily="34" charset="0"/>
                  <a:ea typeface="Lato" panose="020F0502020204030203" pitchFamily="34" charset="0"/>
                  <a:cs typeface="Lato" panose="020F0502020204030203" pitchFamily="34" charset="0"/>
                </a:rPr>
                <a:t>Natural Approach (Green/Blue)</a:t>
              </a:r>
              <a:r>
                <a:rPr lang="en-GB" sz="1600">
                  <a:solidFill>
                    <a:schemeClr val="bg1"/>
                  </a:solidFill>
                  <a:latin typeface="Lato" panose="020F0502020204030203" pitchFamily="34" charset="0"/>
                  <a:ea typeface="Lato" panose="020F0502020204030203" pitchFamily="34" charset="0"/>
                  <a:cs typeface="Lato" panose="020F0502020204030203" pitchFamily="34" charset="0"/>
                </a:rPr>
                <a:t>	</a:t>
              </a:r>
            </a:p>
          </p:txBody>
        </p:sp>
      </p:grpSp>
      <p:sp>
        <p:nvSpPr>
          <p:cNvPr id="15" name="Left Brace 14">
            <a:extLst>
              <a:ext uri="{FF2B5EF4-FFF2-40B4-BE49-F238E27FC236}">
                <a16:creationId xmlns:a16="http://schemas.microsoft.com/office/drawing/2014/main" id="{03886B8A-1B52-A2A5-EF54-F29899319B00}"/>
              </a:ext>
            </a:extLst>
          </p:cNvPr>
          <p:cNvSpPr/>
          <p:nvPr/>
        </p:nvSpPr>
        <p:spPr>
          <a:xfrm rot="16200000">
            <a:off x="7576064" y="1481550"/>
            <a:ext cx="214304" cy="6237981"/>
          </a:xfrm>
          <a:prstGeom prst="lef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US">
              <a:ln>
                <a:solidFill>
                  <a:sysClr val="windowText" lastClr="000000"/>
                </a:solidFill>
              </a:ln>
              <a:solidFill>
                <a:sysClr val="windowText" lastClr="000000"/>
              </a:solidFill>
            </a:endParaRPr>
          </a:p>
        </p:txBody>
      </p:sp>
      <p:sp>
        <p:nvSpPr>
          <p:cNvPr id="46" name="Rectangle 45">
            <a:extLst>
              <a:ext uri="{FF2B5EF4-FFF2-40B4-BE49-F238E27FC236}">
                <a16:creationId xmlns:a16="http://schemas.microsoft.com/office/drawing/2014/main" id="{26B54007-FD50-E0E9-94C3-E0F7AC8AAD96}"/>
              </a:ext>
            </a:extLst>
          </p:cNvPr>
          <p:cNvSpPr/>
          <p:nvPr/>
        </p:nvSpPr>
        <p:spPr>
          <a:xfrm>
            <a:off x="5162411" y="5130944"/>
            <a:ext cx="5932036" cy="1200329"/>
          </a:xfrm>
          <a:prstGeom prst="rect">
            <a:avLst/>
          </a:prstGeom>
        </p:spPr>
        <p:txBody>
          <a:bodyPr wrap="square">
            <a:spAutoFit/>
          </a:bodyPr>
          <a:lstStyle/>
          <a:p>
            <a:pPr marL="342900" indent="-342900">
              <a:buClr>
                <a:schemeClr val="tx1"/>
              </a:buClr>
              <a:buFont typeface="+mj-lt"/>
              <a:buAutoNum type="arabicPeriod"/>
            </a:pPr>
            <a:r>
              <a:rPr lang="en-GB" sz="1200" dirty="0">
                <a:latin typeface="Lato" panose="020F0502020204030203" pitchFamily="34" charset="0"/>
                <a:ea typeface="Lato" panose="020F0502020204030203" pitchFamily="34" charset="0"/>
                <a:cs typeface="Lato" panose="020F0502020204030203" pitchFamily="34" charset="0"/>
              </a:rPr>
              <a:t>Environmentally friendly, systemic and </a:t>
            </a:r>
            <a:r>
              <a:rPr lang="en-US" sz="1200" dirty="0">
                <a:latin typeface="Lato" panose="020F0502020204030203" pitchFamily="34" charset="0"/>
                <a:ea typeface="Lato" panose="020F0502020204030203" pitchFamily="34" charset="0"/>
                <a:cs typeface="Lato" panose="020F0502020204030203" pitchFamily="34" charset="0"/>
              </a:rPr>
              <a:t>resource-efficient interventions which h</a:t>
            </a:r>
            <a:r>
              <a:rPr lang="en-GB" sz="1200" dirty="0" err="1">
                <a:latin typeface="Lato" panose="020F0502020204030203" pitchFamily="34" charset="0"/>
                <a:ea typeface="Lato" panose="020F0502020204030203" pitchFamily="34" charset="0"/>
                <a:cs typeface="Lato" panose="020F0502020204030203" pitchFamily="34" charset="0"/>
              </a:rPr>
              <a:t>elp</a:t>
            </a:r>
            <a:r>
              <a:rPr lang="en-GB" sz="1200" dirty="0">
                <a:latin typeface="Lato" panose="020F0502020204030203" pitchFamily="34" charset="0"/>
                <a:ea typeface="Lato" panose="020F0502020204030203" pitchFamily="34" charset="0"/>
                <a:cs typeface="Lato" panose="020F0502020204030203" pitchFamily="34" charset="0"/>
              </a:rPr>
              <a:t> build resilience and sustainability</a:t>
            </a:r>
          </a:p>
          <a:p>
            <a:pPr marL="342900" indent="-342900">
              <a:buClr>
                <a:schemeClr val="tx1"/>
              </a:buClr>
              <a:buFont typeface="+mj-lt"/>
              <a:buAutoNum type="arabicPeriod"/>
            </a:pPr>
            <a:r>
              <a:rPr lang="en-US" sz="1200" dirty="0">
                <a:latin typeface="Lato" panose="020F0502020204030203" pitchFamily="34" charset="0"/>
                <a:ea typeface="Lato" panose="020F0502020204030203" pitchFamily="34" charset="0"/>
                <a:cs typeface="Lato" panose="020F0502020204030203" pitchFamily="34" charset="0"/>
              </a:rPr>
              <a:t>Flexible and resilient with on-going urbanization and climate change</a:t>
            </a:r>
            <a:r>
              <a:rPr lang="en-GB" sz="1200" dirty="0">
                <a:latin typeface="Lato" panose="020F0502020204030203" pitchFamily="34" charset="0"/>
                <a:ea typeface="Lato" panose="020F0502020204030203" pitchFamily="34" charset="0"/>
                <a:cs typeface="Lato" panose="020F0502020204030203" pitchFamily="34" charset="0"/>
              </a:rPr>
              <a:t> </a:t>
            </a:r>
            <a:r>
              <a:rPr lang="en-US" sz="1200" dirty="0">
                <a:latin typeface="Lato" panose="020F0502020204030203" pitchFamily="34" charset="0"/>
                <a:ea typeface="Lato" panose="020F0502020204030203" pitchFamily="34" charset="0"/>
                <a:cs typeface="Lato" panose="020F0502020204030203" pitchFamily="34" charset="0"/>
              </a:rPr>
              <a:t> </a:t>
            </a:r>
          </a:p>
          <a:p>
            <a:pPr marL="342900" indent="-342900">
              <a:buClr>
                <a:schemeClr val="tx1"/>
              </a:buClr>
              <a:buFont typeface="+mj-lt"/>
              <a:buAutoNum type="arabicPeriod"/>
            </a:pPr>
            <a:r>
              <a:rPr lang="en-US" sz="1200" dirty="0">
                <a:latin typeface="Lato" panose="020F0502020204030203" pitchFamily="34" charset="0"/>
                <a:ea typeface="Lato" panose="020F0502020204030203" pitchFamily="34" charset="0"/>
                <a:cs typeface="Lato" panose="020F0502020204030203" pitchFamily="34" charset="0"/>
              </a:rPr>
              <a:t>Multifunctional – they deliver manifold of services and benefits in the long term</a:t>
            </a:r>
          </a:p>
          <a:p>
            <a:pPr marL="342900" indent="-342900">
              <a:buClr>
                <a:schemeClr val="tx1"/>
              </a:buClr>
              <a:buFont typeface="+mj-lt"/>
              <a:buAutoNum type="arabicPeriod"/>
            </a:pPr>
            <a:r>
              <a:rPr lang="en-GB" sz="1200" dirty="0">
                <a:latin typeface="Lato" panose="020F0502020204030203" pitchFamily="34" charset="0"/>
                <a:ea typeface="Lato" panose="020F0502020204030203" pitchFamily="34" charset="0"/>
                <a:cs typeface="Lato" panose="020F0502020204030203" pitchFamily="34" charset="0"/>
              </a:rPr>
              <a:t>Context-specific (which makes it difficult to design and evaluate) and maintenance can be costly</a:t>
            </a:r>
          </a:p>
        </p:txBody>
      </p:sp>
      <p:sp>
        <p:nvSpPr>
          <p:cNvPr id="48" name="Rectangle 47">
            <a:extLst>
              <a:ext uri="{FF2B5EF4-FFF2-40B4-BE49-F238E27FC236}">
                <a16:creationId xmlns:a16="http://schemas.microsoft.com/office/drawing/2014/main" id="{FBF12076-5CA1-AE41-4BB5-7BED924E2A69}"/>
              </a:ext>
            </a:extLst>
          </p:cNvPr>
          <p:cNvSpPr/>
          <p:nvPr/>
        </p:nvSpPr>
        <p:spPr>
          <a:xfrm>
            <a:off x="980435" y="4750059"/>
            <a:ext cx="3330598" cy="1569660"/>
          </a:xfrm>
          <a:prstGeom prst="rect">
            <a:avLst/>
          </a:prstGeom>
        </p:spPr>
        <p:txBody>
          <a:bodyPr wrap="square">
            <a:spAutoFit/>
          </a:bodyPr>
          <a:lstStyle/>
          <a:p>
            <a:pPr marL="228600" indent="-228600">
              <a:buClr>
                <a:schemeClr val="tx1"/>
              </a:buClr>
              <a:buFontTx/>
              <a:buAutoNum type="arabicPeriod"/>
            </a:pPr>
            <a:r>
              <a:rPr lang="en-US" sz="1200" dirty="0">
                <a:latin typeface="Lato"/>
                <a:ea typeface="Lato"/>
                <a:cs typeface="Lato"/>
              </a:rPr>
              <a:t>Single-objective oriented designs with limited co-benefits</a:t>
            </a:r>
          </a:p>
          <a:p>
            <a:pPr marL="228600" indent="-228600">
              <a:buClr>
                <a:schemeClr val="tx1"/>
              </a:buClr>
              <a:buAutoNum type="arabicPeriod"/>
            </a:pPr>
            <a:r>
              <a:rPr lang="en-US" sz="1200" dirty="0">
                <a:latin typeface="Lato"/>
                <a:ea typeface="Lato"/>
                <a:cs typeface="Lato"/>
              </a:rPr>
              <a:t>Often expensive to build</a:t>
            </a:r>
          </a:p>
          <a:p>
            <a:pPr marL="228600" indent="-228600">
              <a:buClr>
                <a:schemeClr val="tx1"/>
              </a:buClr>
              <a:buAutoNum type="arabicPeriod"/>
            </a:pPr>
            <a:r>
              <a:rPr lang="en-US" sz="1200" dirty="0">
                <a:latin typeface="Lato"/>
                <a:ea typeface="Lato"/>
                <a:cs typeface="Lato"/>
              </a:rPr>
              <a:t>Lack sustainability in a longer time frame, could influence the ecosystem</a:t>
            </a:r>
          </a:p>
          <a:p>
            <a:pPr marL="228600" indent="-228600">
              <a:buClr>
                <a:schemeClr val="tx1"/>
              </a:buClr>
              <a:buAutoNum type="arabicPeriod"/>
            </a:pPr>
            <a:r>
              <a:rPr lang="en-US" sz="1200" dirty="0">
                <a:latin typeface="Lato"/>
                <a:ea typeface="Lato"/>
                <a:cs typeface="Lato"/>
              </a:rPr>
              <a:t>Their failure can have catastrophic impact, and provide a false sense of security</a:t>
            </a:r>
          </a:p>
          <a:p>
            <a:pPr marL="228600" indent="-228600">
              <a:buClr>
                <a:schemeClr val="bg1"/>
              </a:buClr>
              <a:buFont typeface="+mj-lt"/>
              <a:buAutoNum type="arabicPeriod"/>
            </a:pPr>
            <a:endParaRPr lang="en-GB" sz="1200" dirty="0">
              <a:latin typeface="Lato"/>
              <a:ea typeface="Lato"/>
              <a:cs typeface="Lato"/>
            </a:endParaRPr>
          </a:p>
        </p:txBody>
      </p:sp>
      <p:pic>
        <p:nvPicPr>
          <p:cNvPr id="49" name="Picture 48" descr="A concrete wall with a body of water in the background&#10;&#10;Description automatically generated with low confidence">
            <a:extLst>
              <a:ext uri="{FF2B5EF4-FFF2-40B4-BE49-F238E27FC236}">
                <a16:creationId xmlns:a16="http://schemas.microsoft.com/office/drawing/2014/main" id="{ADC01527-B567-59DE-1ECC-F1DCC836F0F7}"/>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1173314" y="2973154"/>
            <a:ext cx="2573709" cy="1309701"/>
          </a:xfrm>
          <a:prstGeom prst="roundRect">
            <a:avLst/>
          </a:prstGeom>
        </p:spPr>
      </p:pic>
      <p:pic>
        <p:nvPicPr>
          <p:cNvPr id="51" name="Picture 50" descr="A body of water with trees in the back&#10;&#10;Description automatically generated with medium confidence">
            <a:extLst>
              <a:ext uri="{FF2B5EF4-FFF2-40B4-BE49-F238E27FC236}">
                <a16:creationId xmlns:a16="http://schemas.microsoft.com/office/drawing/2014/main" id="{1D473720-0E02-6AB2-1A7C-F226610B883E}"/>
              </a:ext>
            </a:extLst>
          </p:cNvPr>
          <p:cNvPicPr>
            <a:picLocks noChangeAspect="1"/>
          </p:cNvPicPr>
          <p:nvPr/>
        </p:nvPicPr>
        <p:blipFill rotWithShape="1">
          <a:blip r:embed="rId7">
            <a:extLst>
              <a:ext uri="{28A0092B-C50C-407E-A947-70E740481C1C}">
                <a14:useLocalDpi xmlns:a14="http://schemas.microsoft.com/office/drawing/2010/main"/>
              </a:ext>
            </a:extLst>
          </a:blip>
          <a:srcRect/>
          <a:stretch/>
        </p:blipFill>
        <p:spPr>
          <a:xfrm>
            <a:off x="7962326" y="3051636"/>
            <a:ext cx="2587426" cy="1295026"/>
          </a:xfrm>
          <a:prstGeom prst="roundRect">
            <a:avLst/>
          </a:prstGeom>
        </p:spPr>
      </p:pic>
      <p:sp>
        <p:nvSpPr>
          <p:cNvPr id="64" name="Rounded Rectangle 63">
            <a:extLst>
              <a:ext uri="{FF2B5EF4-FFF2-40B4-BE49-F238E27FC236}">
                <a16:creationId xmlns:a16="http://schemas.microsoft.com/office/drawing/2014/main" id="{A2EA3BDD-823E-35AD-D620-8A3C5A83274B}"/>
              </a:ext>
            </a:extLst>
          </p:cNvPr>
          <p:cNvSpPr/>
          <p:nvPr/>
        </p:nvSpPr>
        <p:spPr>
          <a:xfrm>
            <a:off x="6256179" y="4688478"/>
            <a:ext cx="3260799" cy="315201"/>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a:solidFill>
                  <a:schemeClr val="bg1"/>
                </a:solidFill>
                <a:latin typeface="Lato" panose="020F0502020204030203" pitchFamily="34" charset="0"/>
                <a:ea typeface="Lato" panose="020F0502020204030203" pitchFamily="34" charset="0"/>
                <a:cs typeface="Lato" panose="020F0502020204030203" pitchFamily="34" charset="0"/>
              </a:rPr>
              <a:t>Nature-based Solutions (</a:t>
            </a:r>
            <a:r>
              <a:rPr lang="en-US" sz="1600" b="1" err="1">
                <a:solidFill>
                  <a:schemeClr val="bg1"/>
                </a:solidFill>
                <a:latin typeface="Lato" panose="020F0502020204030203" pitchFamily="34" charset="0"/>
                <a:ea typeface="Lato" panose="020F0502020204030203" pitchFamily="34" charset="0"/>
                <a:cs typeface="Lato" panose="020F0502020204030203" pitchFamily="34" charset="0"/>
              </a:rPr>
              <a:t>NbS</a:t>
            </a:r>
            <a:r>
              <a:rPr lang="en-US" sz="1600" b="1">
                <a:solidFill>
                  <a:schemeClr val="bg1"/>
                </a:solidFill>
                <a:latin typeface="Lato" panose="020F0502020204030203" pitchFamily="34" charset="0"/>
                <a:ea typeface="Lato" panose="020F0502020204030203" pitchFamily="34" charset="0"/>
                <a:cs typeface="Lato" panose="020F0502020204030203" pitchFamily="34" charset="0"/>
              </a:rPr>
              <a:t>)</a:t>
            </a:r>
            <a:endParaRPr lang="en-GB" sz="1600">
              <a:solidFill>
                <a:schemeClr val="bg1"/>
              </a:solidFill>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33476837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194396"/>
            <a:ext cx="11363419" cy="1077218"/>
          </a:xfrm>
          <a:prstGeom prst="rect">
            <a:avLst/>
          </a:prstGeom>
          <a:noFill/>
        </p:spPr>
        <p:txBody>
          <a:bodyPr wrap="square" lIns="91440" tIns="45720" rIns="91440" bIns="45720" rtlCol="0" anchor="t">
            <a:spAutoFit/>
          </a:bodyPr>
          <a:lstStyle/>
          <a:p>
            <a:r>
              <a:rPr lang="en-GB" sz="3200" b="1" dirty="0">
                <a:solidFill>
                  <a:schemeClr val="bg1"/>
                </a:solidFill>
                <a:latin typeface="Lato"/>
                <a:ea typeface="Lato"/>
                <a:cs typeface="Lato"/>
              </a:rPr>
              <a:t>Protecting ourselves from natural hazards</a:t>
            </a:r>
          </a:p>
          <a:p>
            <a:endParaRPr lang="en-GB" sz="3200" b="1" dirty="0">
              <a:solidFill>
                <a:schemeClr val="bg1"/>
              </a:solidFill>
              <a:latin typeface="Lato"/>
              <a:ea typeface="Lato"/>
              <a:cs typeface="Lato"/>
            </a:endParaRPr>
          </a:p>
        </p:txBody>
      </p:sp>
      <p:sp>
        <p:nvSpPr>
          <p:cNvPr id="2" name="TextBox 1">
            <a:extLst>
              <a:ext uri="{FF2B5EF4-FFF2-40B4-BE49-F238E27FC236}">
                <a16:creationId xmlns:a16="http://schemas.microsoft.com/office/drawing/2014/main" id="{F45DAE06-F16C-120D-7B74-A2FBA10B1645}"/>
              </a:ext>
            </a:extLst>
          </p:cNvPr>
          <p:cNvSpPr txBox="1"/>
          <p:nvPr/>
        </p:nvSpPr>
        <p:spPr>
          <a:xfrm>
            <a:off x="117161" y="6458742"/>
            <a:ext cx="1316798" cy="261610"/>
          </a:xfrm>
          <a:prstGeom prst="rect">
            <a:avLst/>
          </a:prstGeom>
          <a:noFill/>
        </p:spPr>
        <p:txBody>
          <a:bodyPr wrap="square" lIns="91440" tIns="45720" rIns="91440" bIns="45720" rtlCol="0" anchor="t">
            <a:spAutoFit/>
          </a:bodyPr>
          <a:lstStyle/>
          <a:p>
            <a:r>
              <a:rPr lang="en-GB" sz="1100">
                <a:solidFill>
                  <a:schemeClr val="bg1"/>
                </a:solidFill>
                <a:latin typeface="Lato" panose="020F0502020204030203" pitchFamily="34" charset="0"/>
                <a:ea typeface="Lato" panose="020F0502020204030203" pitchFamily="34" charset="0"/>
                <a:cs typeface="Lato" panose="020F0502020204030203" pitchFamily="34" charset="0"/>
              </a:rPr>
              <a:t>13</a:t>
            </a:r>
          </a:p>
        </p:txBody>
      </p:sp>
      <p:pic>
        <p:nvPicPr>
          <p:cNvPr id="7" name="Content Placeholder 3">
            <a:extLst>
              <a:ext uri="{FF2B5EF4-FFF2-40B4-BE49-F238E27FC236}">
                <a16:creationId xmlns:a16="http://schemas.microsoft.com/office/drawing/2014/main" id="{D439CE1E-1829-0145-92B9-344DE19B5B66}"/>
              </a:ext>
            </a:extLst>
          </p:cNvPr>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a:xfrm>
            <a:off x="58940" y="1749789"/>
            <a:ext cx="3995481" cy="2996086"/>
          </a:xfrm>
          <a:prstGeom prst="rect">
            <a:avLst/>
          </a:prstGeom>
        </p:spPr>
      </p:pic>
      <p:pic>
        <p:nvPicPr>
          <p:cNvPr id="9" name="Picture 8">
            <a:extLst>
              <a:ext uri="{FF2B5EF4-FFF2-40B4-BE49-F238E27FC236}">
                <a16:creationId xmlns:a16="http://schemas.microsoft.com/office/drawing/2014/main" id="{7DE4F344-0B6B-C560-F142-53FE465E1758}"/>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4099652" y="1756883"/>
            <a:ext cx="3994782" cy="2996086"/>
          </a:xfrm>
          <a:prstGeom prst="rect">
            <a:avLst/>
          </a:prstGeom>
        </p:spPr>
      </p:pic>
      <p:pic>
        <p:nvPicPr>
          <p:cNvPr id="11" name="Picture 10">
            <a:extLst>
              <a:ext uri="{FF2B5EF4-FFF2-40B4-BE49-F238E27FC236}">
                <a16:creationId xmlns:a16="http://schemas.microsoft.com/office/drawing/2014/main" id="{5B7AB486-A920-92C9-6FA5-2363DC303B9E}"/>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8138279" y="1756883"/>
            <a:ext cx="3994781" cy="2996086"/>
          </a:xfrm>
          <a:prstGeom prst="rect">
            <a:avLst/>
          </a:prstGeom>
        </p:spPr>
      </p:pic>
      <p:sp>
        <p:nvSpPr>
          <p:cNvPr id="12" name="TextBox 11">
            <a:extLst>
              <a:ext uri="{FF2B5EF4-FFF2-40B4-BE49-F238E27FC236}">
                <a16:creationId xmlns:a16="http://schemas.microsoft.com/office/drawing/2014/main" id="{AE3D5434-911A-9F46-7775-54AD0F45C182}"/>
              </a:ext>
            </a:extLst>
          </p:cNvPr>
          <p:cNvSpPr txBox="1"/>
          <p:nvPr/>
        </p:nvSpPr>
        <p:spPr>
          <a:xfrm>
            <a:off x="4098953" y="4752969"/>
            <a:ext cx="3995481" cy="861774"/>
          </a:xfrm>
          <a:prstGeom prst="rect">
            <a:avLst/>
          </a:prstGeom>
          <a:noFill/>
        </p:spPr>
        <p:txBody>
          <a:bodyPr wrap="square">
            <a:spAutoFit/>
          </a:bodyPr>
          <a:lstStyle/>
          <a:p>
            <a:pPr algn="ctr">
              <a:defRPr/>
            </a:pPr>
            <a:r>
              <a:rPr lang="en-GB" b="1" dirty="0">
                <a:latin typeface="Lato" panose="020F0502020204030203" pitchFamily="34" charset="0"/>
                <a:ea typeface="Lato" panose="020F0502020204030203" pitchFamily="34" charset="0"/>
                <a:cs typeface="Lato" panose="020F0502020204030203" pitchFamily="34" charset="0"/>
              </a:rPr>
              <a:t>Green approach</a:t>
            </a:r>
          </a:p>
          <a:p>
            <a:pPr algn="ctr">
              <a:defRPr/>
            </a:pPr>
            <a:r>
              <a:rPr lang="en-GB" sz="1600" dirty="0">
                <a:latin typeface="Lato" panose="020F0502020204030203" pitchFamily="34" charset="0"/>
                <a:ea typeface="Lato" panose="020F0502020204030203" pitchFamily="34" charset="0"/>
                <a:cs typeface="Lato" panose="020F0502020204030203" pitchFamily="34" charset="0"/>
              </a:rPr>
              <a:t>Mangrove, Mekong Delta, </a:t>
            </a:r>
          </a:p>
          <a:p>
            <a:pPr algn="ctr">
              <a:defRPr/>
            </a:pPr>
            <a:r>
              <a:rPr lang="en-GB" sz="1600" dirty="0">
                <a:latin typeface="Lato" panose="020F0502020204030203" pitchFamily="34" charset="0"/>
                <a:ea typeface="Lato" panose="020F0502020204030203" pitchFamily="34" charset="0"/>
                <a:cs typeface="Lato" panose="020F0502020204030203" pitchFamily="34" charset="0"/>
              </a:rPr>
              <a:t>Vietnam</a:t>
            </a:r>
          </a:p>
        </p:txBody>
      </p:sp>
      <p:sp>
        <p:nvSpPr>
          <p:cNvPr id="14" name="Rectangle 13">
            <a:extLst>
              <a:ext uri="{FF2B5EF4-FFF2-40B4-BE49-F238E27FC236}">
                <a16:creationId xmlns:a16="http://schemas.microsoft.com/office/drawing/2014/main" id="{7B484CB7-9C27-C8EC-029B-8B797D1DDBA9}"/>
              </a:ext>
            </a:extLst>
          </p:cNvPr>
          <p:cNvSpPr/>
          <p:nvPr/>
        </p:nvSpPr>
        <p:spPr>
          <a:xfrm>
            <a:off x="9809802" y="5990820"/>
            <a:ext cx="2499402" cy="307777"/>
          </a:xfrm>
          <a:prstGeom prst="rect">
            <a:avLst/>
          </a:prstGeom>
        </p:spPr>
        <p:txBody>
          <a:bodyPr wrap="none" lIns="91440" tIns="45720" rIns="91440" bIns="45720" anchor="t">
            <a:spAutoFit/>
          </a:bodyPr>
          <a:lstStyle/>
          <a:p>
            <a:pPr>
              <a:defRPr/>
            </a:pPr>
            <a:r>
              <a:rPr lang="en-GB" altLang="en-US" sz="1400" i="1" dirty="0">
                <a:solidFill>
                  <a:srgbClr val="000000"/>
                </a:solidFill>
                <a:latin typeface="Lato" panose="020F0502020204030203" pitchFamily="34" charset="0"/>
                <a:ea typeface="Lato" panose="020F0502020204030203" pitchFamily="34" charset="0"/>
                <a:cs typeface="Lato" panose="020F0502020204030203" pitchFamily="34" charset="0"/>
              </a:rPr>
              <a:t>Photos: Fabrice Renaud (2020)</a:t>
            </a:r>
            <a:endParaRPr lang="en-GB" sz="1400" i="1" dirty="0">
              <a:solidFill>
                <a:srgbClr val="000000"/>
              </a:solidFill>
              <a:latin typeface="Lato" panose="020F0502020204030203" pitchFamily="34" charset="0"/>
              <a:ea typeface="Lato" panose="020F0502020204030203" pitchFamily="34" charset="0"/>
              <a:cs typeface="Lato" panose="020F0502020204030203" pitchFamily="34" charset="0"/>
            </a:endParaRPr>
          </a:p>
        </p:txBody>
      </p:sp>
      <p:sp>
        <p:nvSpPr>
          <p:cNvPr id="3" name="TextBox 2">
            <a:extLst>
              <a:ext uri="{FF2B5EF4-FFF2-40B4-BE49-F238E27FC236}">
                <a16:creationId xmlns:a16="http://schemas.microsoft.com/office/drawing/2014/main" id="{A80EC11D-583A-D1B5-0D10-14EC26F1A5C6}"/>
              </a:ext>
            </a:extLst>
          </p:cNvPr>
          <p:cNvSpPr txBox="1"/>
          <p:nvPr/>
        </p:nvSpPr>
        <p:spPr>
          <a:xfrm>
            <a:off x="58940" y="4760110"/>
            <a:ext cx="3995480" cy="1138773"/>
          </a:xfrm>
          <a:prstGeom prst="rect">
            <a:avLst/>
          </a:prstGeom>
          <a:noFill/>
        </p:spPr>
        <p:txBody>
          <a:bodyPr wrap="square" rtlCol="0">
            <a:spAutoFit/>
          </a:bodyPr>
          <a:lstStyle/>
          <a:p>
            <a:pPr algn="ctr"/>
            <a:r>
              <a:rPr lang="en-US" b="1" dirty="0">
                <a:latin typeface="Lato" panose="020F0502020204030203" pitchFamily="34" charset="0"/>
                <a:ea typeface="Lato" panose="020F0502020204030203" pitchFamily="34" charset="0"/>
                <a:cs typeface="Lato" panose="020F0502020204030203" pitchFamily="34" charset="0"/>
              </a:rPr>
              <a:t>Grey approach</a:t>
            </a:r>
          </a:p>
          <a:p>
            <a:pPr algn="ctr"/>
            <a:r>
              <a:rPr lang="en-GB" sz="1600" dirty="0">
                <a:latin typeface="Lato" panose="020F0502020204030203" pitchFamily="34" charset="0"/>
                <a:ea typeface="Lato" panose="020F0502020204030203" pitchFamily="34" charset="0"/>
                <a:cs typeface="Lato" panose="020F0502020204030203" pitchFamily="34" charset="0"/>
              </a:rPr>
              <a:t>Sea-dyke, Mekong Delta,</a:t>
            </a:r>
          </a:p>
          <a:p>
            <a:pPr algn="ctr"/>
            <a:r>
              <a:rPr lang="en-GB" sz="1600" dirty="0">
                <a:latin typeface="Lato" panose="020F0502020204030203" pitchFamily="34" charset="0"/>
                <a:ea typeface="Lato" panose="020F0502020204030203" pitchFamily="34" charset="0"/>
                <a:cs typeface="Lato" panose="020F0502020204030203" pitchFamily="34" charset="0"/>
              </a:rPr>
              <a:t> Vietnam</a:t>
            </a:r>
          </a:p>
          <a:p>
            <a:pPr algn="ctr"/>
            <a:endParaRPr lang="en-US" b="1" dirty="0">
              <a:latin typeface="Lato" panose="020F0502020204030203" pitchFamily="34" charset="0"/>
              <a:ea typeface="Lato" panose="020F0502020204030203" pitchFamily="34" charset="0"/>
              <a:cs typeface="Lato" panose="020F0502020204030203" pitchFamily="34" charset="0"/>
            </a:endParaRPr>
          </a:p>
        </p:txBody>
      </p:sp>
      <p:sp>
        <p:nvSpPr>
          <p:cNvPr id="4" name="TextBox 3">
            <a:extLst>
              <a:ext uri="{FF2B5EF4-FFF2-40B4-BE49-F238E27FC236}">
                <a16:creationId xmlns:a16="http://schemas.microsoft.com/office/drawing/2014/main" id="{F46E9E19-CB90-62A2-B0CC-D03691F0C894}"/>
              </a:ext>
            </a:extLst>
          </p:cNvPr>
          <p:cNvSpPr txBox="1"/>
          <p:nvPr/>
        </p:nvSpPr>
        <p:spPr>
          <a:xfrm>
            <a:off x="8094434" y="4760110"/>
            <a:ext cx="3995481" cy="861774"/>
          </a:xfrm>
          <a:prstGeom prst="rect">
            <a:avLst/>
          </a:prstGeom>
          <a:noFill/>
        </p:spPr>
        <p:txBody>
          <a:bodyPr wrap="square">
            <a:spAutoFit/>
          </a:bodyPr>
          <a:lstStyle/>
          <a:p>
            <a:pPr algn="ctr">
              <a:defRPr/>
            </a:pPr>
            <a:r>
              <a:rPr lang="en-GB" b="1" dirty="0">
                <a:latin typeface="Lato" panose="020F0502020204030203" pitchFamily="34" charset="0"/>
                <a:ea typeface="Lato" panose="020F0502020204030203" pitchFamily="34" charset="0"/>
                <a:cs typeface="Lato" panose="020F0502020204030203" pitchFamily="34" charset="0"/>
              </a:rPr>
              <a:t>Hybrid approach</a:t>
            </a:r>
          </a:p>
          <a:p>
            <a:pPr algn="ctr">
              <a:defRPr/>
            </a:pPr>
            <a:r>
              <a:rPr lang="en-GB" sz="1600" dirty="0">
                <a:latin typeface="Lato" panose="020F0502020204030203" pitchFamily="34" charset="0"/>
                <a:ea typeface="Lato" panose="020F0502020204030203" pitchFamily="34" charset="0"/>
                <a:cs typeface="Lato" panose="020F0502020204030203" pitchFamily="34" charset="0"/>
              </a:rPr>
              <a:t>Mangrove and sea-dyke, Mekong Delta, Vietnam</a:t>
            </a:r>
          </a:p>
        </p:txBody>
      </p:sp>
    </p:spTree>
    <p:extLst>
      <p:ext uri="{BB962C8B-B14F-4D97-AF65-F5344CB8AC3E}">
        <p14:creationId xmlns:p14="http://schemas.microsoft.com/office/powerpoint/2010/main" val="42202547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1"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0"/>
      <p:bldP spid="4"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194396"/>
            <a:ext cx="11363419" cy="1569660"/>
          </a:xfrm>
          <a:prstGeom prst="rect">
            <a:avLst/>
          </a:prstGeom>
          <a:noFill/>
        </p:spPr>
        <p:txBody>
          <a:bodyPr wrap="square" lIns="91440" tIns="45720" rIns="91440" bIns="45720" rtlCol="0" anchor="t">
            <a:spAutoFit/>
          </a:bodyPr>
          <a:lstStyle/>
          <a:p>
            <a:r>
              <a:rPr lang="en-GB" sz="3200" b="1" dirty="0">
                <a:solidFill>
                  <a:schemeClr val="bg1"/>
                </a:solidFill>
                <a:latin typeface="Lato"/>
                <a:ea typeface="Lato"/>
                <a:cs typeface="Lato"/>
              </a:rPr>
              <a:t>Conserving or Restoring natural features</a:t>
            </a:r>
          </a:p>
          <a:p>
            <a:endParaRPr lang="en-GB" sz="3200" b="1" dirty="0">
              <a:solidFill>
                <a:schemeClr val="bg1"/>
              </a:solidFill>
              <a:latin typeface="Lato"/>
              <a:ea typeface="Lato"/>
              <a:cs typeface="Lato"/>
            </a:endParaRPr>
          </a:p>
          <a:p>
            <a:endParaRPr lang="en-GB" sz="3200" b="1" dirty="0">
              <a:solidFill>
                <a:schemeClr val="bg1"/>
              </a:solidFill>
              <a:latin typeface="Lato"/>
              <a:ea typeface="Lato"/>
              <a:cs typeface="Lato"/>
            </a:endParaRPr>
          </a:p>
        </p:txBody>
      </p:sp>
      <p:sp>
        <p:nvSpPr>
          <p:cNvPr id="2" name="TextBox 1">
            <a:extLst>
              <a:ext uri="{FF2B5EF4-FFF2-40B4-BE49-F238E27FC236}">
                <a16:creationId xmlns:a16="http://schemas.microsoft.com/office/drawing/2014/main" id="{F45DAE06-F16C-120D-7B74-A2FBA10B1645}"/>
              </a:ext>
            </a:extLst>
          </p:cNvPr>
          <p:cNvSpPr txBox="1"/>
          <p:nvPr/>
        </p:nvSpPr>
        <p:spPr>
          <a:xfrm>
            <a:off x="117161" y="6458742"/>
            <a:ext cx="1316798" cy="261610"/>
          </a:xfrm>
          <a:prstGeom prst="rect">
            <a:avLst/>
          </a:prstGeom>
          <a:noFill/>
        </p:spPr>
        <p:txBody>
          <a:bodyPr wrap="square" lIns="91440" tIns="45720" rIns="91440" bIns="45720" rtlCol="0" anchor="t">
            <a:spAutoFit/>
          </a:bodyPr>
          <a:lstStyle/>
          <a:p>
            <a:r>
              <a:rPr lang="en-GB" sz="1100">
                <a:solidFill>
                  <a:schemeClr val="bg1"/>
                </a:solidFill>
                <a:latin typeface="Lato" panose="020F0502020204030203" pitchFamily="34" charset="0"/>
                <a:ea typeface="Lato" panose="020F0502020204030203" pitchFamily="34" charset="0"/>
                <a:cs typeface="Lato" panose="020F0502020204030203" pitchFamily="34" charset="0"/>
              </a:rPr>
              <a:t>14</a:t>
            </a:r>
          </a:p>
        </p:txBody>
      </p:sp>
      <p:pic>
        <p:nvPicPr>
          <p:cNvPr id="3" name="Content Placeholder 3" descr="Une image contenant herbe, ciel, extérieur, nature&#10;&#10;Description générée automatiquement">
            <a:extLst>
              <a:ext uri="{FF2B5EF4-FFF2-40B4-BE49-F238E27FC236}">
                <a16:creationId xmlns:a16="http://schemas.microsoft.com/office/drawing/2014/main" id="{08DBEAFA-4734-880A-B669-2138D6F79021}"/>
              </a:ext>
            </a:extLst>
          </p:cNvPr>
          <p:cNvPicPr>
            <a:picLocks noChangeAspect="1"/>
          </p:cNvPicPr>
          <p:nvPr/>
        </p:nvPicPr>
        <p:blipFill rotWithShape="1">
          <a:blip r:embed="rId5">
            <a:extLst>
              <a:ext uri="{28A0092B-C50C-407E-A947-70E740481C1C}">
                <a14:useLocalDpi xmlns:a14="http://schemas.microsoft.com/office/drawing/2010/main"/>
              </a:ext>
            </a:extLst>
          </a:blip>
          <a:srcRect/>
          <a:stretch/>
        </p:blipFill>
        <p:spPr>
          <a:xfrm>
            <a:off x="873132" y="1687510"/>
            <a:ext cx="4989332" cy="3552825"/>
          </a:xfrm>
          <a:prstGeom prst="rect">
            <a:avLst/>
          </a:prstGeom>
        </p:spPr>
      </p:pic>
      <p:sp>
        <p:nvSpPr>
          <p:cNvPr id="4" name="TextBox 3">
            <a:extLst>
              <a:ext uri="{FF2B5EF4-FFF2-40B4-BE49-F238E27FC236}">
                <a16:creationId xmlns:a16="http://schemas.microsoft.com/office/drawing/2014/main" id="{AB8DF967-18A3-7B61-6157-E00D223CA31D}"/>
              </a:ext>
            </a:extLst>
          </p:cNvPr>
          <p:cNvSpPr txBox="1"/>
          <p:nvPr/>
        </p:nvSpPr>
        <p:spPr>
          <a:xfrm>
            <a:off x="870053" y="5309905"/>
            <a:ext cx="5076528" cy="584775"/>
          </a:xfrm>
          <a:prstGeom prst="rect">
            <a:avLst/>
          </a:prstGeom>
          <a:noFill/>
        </p:spPr>
        <p:txBody>
          <a:bodyPr wrap="square" lIns="91440" tIns="45720" rIns="91440" bIns="45720" anchor="t">
            <a:spAutoFit/>
          </a:bodyPr>
          <a:lstStyle/>
          <a:p>
            <a:pPr>
              <a:defRPr/>
            </a:pPr>
            <a:r>
              <a:rPr lang="en-GB" sz="2000" b="1" dirty="0">
                <a:latin typeface="Lato"/>
                <a:ea typeface="Lato"/>
                <a:cs typeface="Lato"/>
              </a:rPr>
              <a:t>Artificial sand dune, </a:t>
            </a:r>
            <a:r>
              <a:rPr lang="en-GB" sz="2000" b="1" dirty="0" err="1">
                <a:latin typeface="Lato"/>
                <a:ea typeface="Lato"/>
                <a:cs typeface="Lato"/>
              </a:rPr>
              <a:t>Bellochio</a:t>
            </a:r>
            <a:r>
              <a:rPr lang="en-GB" sz="2000" b="1" dirty="0">
                <a:latin typeface="Lato"/>
                <a:ea typeface="Lato"/>
                <a:cs typeface="Lato"/>
              </a:rPr>
              <a:t> Beach, Italy</a:t>
            </a:r>
          </a:p>
          <a:p>
            <a:pPr>
              <a:defRPr/>
            </a:pPr>
            <a:r>
              <a:rPr lang="en-GB" altLang="en-US" sz="1200" dirty="0">
                <a:solidFill>
                  <a:srgbClr val="000000"/>
                </a:solidFill>
                <a:latin typeface="Lato"/>
                <a:ea typeface="Lato"/>
                <a:cs typeface="Lato"/>
              </a:rPr>
              <a:t>Photo: Fabrice Renaud/University of Glasgow (2022)</a:t>
            </a:r>
            <a:endParaRPr lang="en-GB" sz="1200" dirty="0">
              <a:solidFill>
                <a:srgbClr val="000000"/>
              </a:solidFill>
              <a:latin typeface="Lato"/>
              <a:ea typeface="Lato"/>
              <a:cs typeface="Lato"/>
            </a:endParaRPr>
          </a:p>
        </p:txBody>
      </p:sp>
      <p:pic>
        <p:nvPicPr>
          <p:cNvPr id="5" name="Content Placeholder 5">
            <a:extLst>
              <a:ext uri="{FF2B5EF4-FFF2-40B4-BE49-F238E27FC236}">
                <a16:creationId xmlns:a16="http://schemas.microsoft.com/office/drawing/2014/main" id="{55E39646-91C7-2125-808B-75EB59860B49}"/>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6157159" y="1678328"/>
            <a:ext cx="5163646" cy="3556800"/>
          </a:xfrm>
          <a:prstGeom prst="rect">
            <a:avLst/>
          </a:prstGeom>
        </p:spPr>
      </p:pic>
      <p:sp>
        <p:nvSpPr>
          <p:cNvPr id="6" name="TextBox 5">
            <a:extLst>
              <a:ext uri="{FF2B5EF4-FFF2-40B4-BE49-F238E27FC236}">
                <a16:creationId xmlns:a16="http://schemas.microsoft.com/office/drawing/2014/main" id="{5B437985-5395-0E00-BDBD-5E6F3DCE96BA}"/>
              </a:ext>
            </a:extLst>
          </p:cNvPr>
          <p:cNvSpPr txBox="1"/>
          <p:nvPr/>
        </p:nvSpPr>
        <p:spPr>
          <a:xfrm>
            <a:off x="6186491" y="5309905"/>
            <a:ext cx="5163646" cy="584775"/>
          </a:xfrm>
          <a:prstGeom prst="rect">
            <a:avLst/>
          </a:prstGeom>
          <a:noFill/>
        </p:spPr>
        <p:txBody>
          <a:bodyPr wrap="square">
            <a:spAutoFit/>
          </a:bodyPr>
          <a:lstStyle>
            <a:defPPr>
              <a:defRPr lang="en-US"/>
            </a:defPPr>
            <a:lvl1pPr>
              <a:defRPr sz="2000" b="1">
                <a:latin typeface="+mj-lt"/>
              </a:defRPr>
            </a:lvl1pPr>
          </a:lstStyle>
          <a:p>
            <a:r>
              <a:rPr lang="en-GB" dirty="0" err="1">
                <a:latin typeface="Lato" panose="020F0502020204030203" pitchFamily="34" charset="0"/>
                <a:ea typeface="Lato" panose="020F0502020204030203" pitchFamily="34" charset="0"/>
                <a:cs typeface="Lato" panose="020F0502020204030203" pitchFamily="34" charset="0"/>
              </a:rPr>
              <a:t>Guincho-Cresmina</a:t>
            </a:r>
            <a:r>
              <a:rPr lang="en-GB" dirty="0">
                <a:latin typeface="Lato" panose="020F0502020204030203" pitchFamily="34" charset="0"/>
                <a:ea typeface="Lato" panose="020F0502020204030203" pitchFamily="34" charset="0"/>
                <a:cs typeface="Lato" panose="020F0502020204030203" pitchFamily="34" charset="0"/>
              </a:rPr>
              <a:t> Dune System, Portugal</a:t>
            </a:r>
          </a:p>
          <a:p>
            <a:r>
              <a:rPr lang="en-GB" altLang="en-US" sz="1200" b="0" dirty="0">
                <a:solidFill>
                  <a:srgbClr val="000000"/>
                </a:solidFill>
                <a:latin typeface="Lato" panose="020F0502020204030203" pitchFamily="34" charset="0"/>
                <a:ea typeface="Lato" panose="020F0502020204030203" pitchFamily="34" charset="0"/>
                <a:cs typeface="Lato" panose="020F0502020204030203" pitchFamily="34" charset="0"/>
              </a:rPr>
              <a:t>Photo: Fabrice Renaud (2016)</a:t>
            </a:r>
            <a:endParaRPr lang="en-GB" sz="1200" b="0" dirty="0">
              <a:solidFill>
                <a:srgbClr val="000000"/>
              </a:solidFill>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9973013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Content Placeholder 5">
            <a:extLst>
              <a:ext uri="{FF2B5EF4-FFF2-40B4-BE49-F238E27FC236}">
                <a16:creationId xmlns:a16="http://schemas.microsoft.com/office/drawing/2014/main" id="{29A11057-2300-AB5A-AABD-78D3772B8F55}"/>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8221775" y="979226"/>
            <a:ext cx="3970225" cy="2697405"/>
          </a:xfrm>
          <a:prstGeom prst="rect">
            <a:avLst/>
          </a:prstGeom>
        </p:spPr>
      </p:pic>
      <p:pic>
        <p:nvPicPr>
          <p:cNvPr id="7" name="Content Placeholder 6">
            <a:extLst>
              <a:ext uri="{FF2B5EF4-FFF2-40B4-BE49-F238E27FC236}">
                <a16:creationId xmlns:a16="http://schemas.microsoft.com/office/drawing/2014/main" id="{5A6446BA-9318-E193-67A8-6EFCECE8E4BF}"/>
              </a:ext>
            </a:extLst>
          </p:cNvPr>
          <p:cNvPicPr>
            <a:picLocks noGrp="1" noChangeAspect="1"/>
          </p:cNvPicPr>
          <p:nvPr>
            <p:ph sz="half" idx="1"/>
          </p:nvPr>
        </p:nvPicPr>
        <p:blipFill>
          <a:blip r:embed="rId4">
            <a:extLst>
              <a:ext uri="{28A0092B-C50C-407E-A947-70E740481C1C}">
                <a14:useLocalDpi xmlns:a14="http://schemas.microsoft.com/office/drawing/2010/main"/>
              </a:ext>
            </a:extLst>
          </a:blip>
          <a:srcRect/>
          <a:stretch>
            <a:fillRect/>
          </a:stretch>
        </p:blipFill>
        <p:spPr>
          <a:xfrm>
            <a:off x="82667" y="1029884"/>
            <a:ext cx="5031210" cy="5019832"/>
          </a:xfrm>
        </p:spPr>
      </p:pic>
      <p:pic>
        <p:nvPicPr>
          <p:cNvPr id="12" name="Content Placeholder 5">
            <a:extLst>
              <a:ext uri="{FF2B5EF4-FFF2-40B4-BE49-F238E27FC236}">
                <a16:creationId xmlns:a16="http://schemas.microsoft.com/office/drawing/2014/main" id="{C886FB27-67B3-2551-4B28-A232C95FC115}"/>
              </a:ext>
            </a:extLst>
          </p:cNvPr>
          <p:cNvPicPr>
            <a:picLocks noChangeAspect="1"/>
          </p:cNvPicPr>
          <p:nvPr/>
        </p:nvPicPr>
        <p:blipFill rotWithShape="1">
          <a:blip r:embed="rId5">
            <a:extLst>
              <a:ext uri="{28A0092B-C50C-407E-A947-70E740481C1C}">
                <a14:useLocalDpi xmlns:a14="http://schemas.microsoft.com/office/drawing/2010/main"/>
              </a:ext>
            </a:extLst>
          </a:blip>
          <a:srcRect/>
          <a:stretch/>
        </p:blipFill>
        <p:spPr>
          <a:xfrm>
            <a:off x="8261353" y="3586871"/>
            <a:ext cx="3944935" cy="2541950"/>
          </a:xfrm>
          <a:prstGeom prst="rect">
            <a:avLst/>
          </a:prstGeom>
        </p:spPr>
      </p:pic>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6">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7"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194396"/>
            <a:ext cx="11363419" cy="584775"/>
          </a:xfrm>
          <a:prstGeom prst="rect">
            <a:avLst/>
          </a:prstGeom>
          <a:noFill/>
        </p:spPr>
        <p:txBody>
          <a:bodyPr wrap="square" lIns="91440" tIns="45720" rIns="91440" bIns="45720" rtlCol="0" anchor="t">
            <a:spAutoFit/>
          </a:bodyPr>
          <a:lstStyle/>
          <a:p>
            <a:r>
              <a:rPr lang="en-GB" sz="3200" b="1" dirty="0">
                <a:solidFill>
                  <a:schemeClr val="bg1"/>
                </a:solidFill>
                <a:latin typeface="Lato"/>
                <a:ea typeface="Lato"/>
                <a:cs typeface="Lato"/>
              </a:rPr>
              <a:t>Creating natural features in urban environments</a:t>
            </a:r>
          </a:p>
        </p:txBody>
      </p:sp>
      <p:sp>
        <p:nvSpPr>
          <p:cNvPr id="2" name="TextBox 1">
            <a:extLst>
              <a:ext uri="{FF2B5EF4-FFF2-40B4-BE49-F238E27FC236}">
                <a16:creationId xmlns:a16="http://schemas.microsoft.com/office/drawing/2014/main" id="{F45DAE06-F16C-120D-7B74-A2FBA10B1645}"/>
              </a:ext>
            </a:extLst>
          </p:cNvPr>
          <p:cNvSpPr txBox="1"/>
          <p:nvPr/>
        </p:nvSpPr>
        <p:spPr>
          <a:xfrm>
            <a:off x="117161" y="6458742"/>
            <a:ext cx="1316798" cy="261610"/>
          </a:xfrm>
          <a:prstGeom prst="rect">
            <a:avLst/>
          </a:prstGeom>
          <a:noFill/>
        </p:spPr>
        <p:txBody>
          <a:bodyPr wrap="square" lIns="91440" tIns="45720" rIns="91440" bIns="45720" rtlCol="0" anchor="t">
            <a:spAutoFit/>
          </a:bodyPr>
          <a:lstStyle/>
          <a:p>
            <a:r>
              <a:rPr lang="en-GB" sz="1100">
                <a:solidFill>
                  <a:schemeClr val="bg1"/>
                </a:solidFill>
                <a:latin typeface="Lato" panose="020F0502020204030203" pitchFamily="34" charset="0"/>
                <a:ea typeface="Lato" panose="020F0502020204030203" pitchFamily="34" charset="0"/>
                <a:cs typeface="Lato" panose="020F0502020204030203" pitchFamily="34" charset="0"/>
              </a:rPr>
              <a:t>15</a:t>
            </a:r>
          </a:p>
        </p:txBody>
      </p:sp>
      <p:sp>
        <p:nvSpPr>
          <p:cNvPr id="9" name="Rectangle 5">
            <a:extLst>
              <a:ext uri="{FF2B5EF4-FFF2-40B4-BE49-F238E27FC236}">
                <a16:creationId xmlns:a16="http://schemas.microsoft.com/office/drawing/2014/main" id="{95E7789F-3500-98A1-C53B-2B188EE4FF79}"/>
              </a:ext>
            </a:extLst>
          </p:cNvPr>
          <p:cNvSpPr>
            <a:spLocks noChangeArrowheads="1"/>
          </p:cNvSpPr>
          <p:nvPr/>
        </p:nvSpPr>
        <p:spPr bwMode="auto">
          <a:xfrm>
            <a:off x="0" y="6067129"/>
            <a:ext cx="36734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defRPr/>
            </a:pPr>
            <a:r>
              <a:rPr lang="en-GB" altLang="en-US" sz="1200">
                <a:latin typeface="+mn-lt"/>
              </a:rPr>
              <a:t>Photo by </a:t>
            </a:r>
            <a:r>
              <a:rPr lang="en-GB" altLang="en-US" sz="1200">
                <a:latin typeface="+mn-lt"/>
                <a:hlinkClick r:id="rId8">
                  <a:extLst>
                    <a:ext uri="{A12FA001-AC4F-418D-AE19-62706E023703}">
                      <ahyp:hlinkClr xmlns:ahyp="http://schemas.microsoft.com/office/drawing/2018/hyperlinkcolor" val="tx"/>
                    </a:ext>
                  </a:extLst>
                </a:hlinkClick>
              </a:rPr>
              <a:t>Nazarizal Mohammad</a:t>
            </a:r>
            <a:r>
              <a:rPr lang="en-GB" altLang="en-US" sz="1200">
                <a:latin typeface="+mn-lt"/>
              </a:rPr>
              <a:t> on </a:t>
            </a:r>
            <a:r>
              <a:rPr lang="en-GB" altLang="en-US" sz="1200">
                <a:latin typeface="+mn-lt"/>
                <a:hlinkClick r:id="rId9">
                  <a:extLst>
                    <a:ext uri="{A12FA001-AC4F-418D-AE19-62706E023703}">
                      <ahyp:hlinkClr xmlns:ahyp="http://schemas.microsoft.com/office/drawing/2018/hyperlinkcolor" val="tx"/>
                    </a:ext>
                  </a:extLst>
                </a:hlinkClick>
              </a:rPr>
              <a:t>Unsplash</a:t>
            </a:r>
            <a:r>
              <a:rPr lang="en-GB" altLang="en-US" sz="1200">
                <a:latin typeface="+mn-lt"/>
              </a:rPr>
              <a:t> </a:t>
            </a:r>
          </a:p>
        </p:txBody>
      </p:sp>
      <p:sp>
        <p:nvSpPr>
          <p:cNvPr id="14" name="TextBox 13">
            <a:extLst>
              <a:ext uri="{FF2B5EF4-FFF2-40B4-BE49-F238E27FC236}">
                <a16:creationId xmlns:a16="http://schemas.microsoft.com/office/drawing/2014/main" id="{900B9944-DC5C-A862-4E0A-1475579824D3}"/>
              </a:ext>
            </a:extLst>
          </p:cNvPr>
          <p:cNvSpPr txBox="1"/>
          <p:nvPr/>
        </p:nvSpPr>
        <p:spPr>
          <a:xfrm>
            <a:off x="5296349" y="1498525"/>
            <a:ext cx="2314575" cy="369332"/>
          </a:xfrm>
          <a:prstGeom prst="rect">
            <a:avLst/>
          </a:prstGeom>
          <a:noFill/>
        </p:spPr>
        <p:txBody>
          <a:bodyPr wrap="square" rtlCol="0">
            <a:spAutoFit/>
          </a:bodyPr>
          <a:lstStyle/>
          <a:p>
            <a:r>
              <a:rPr lang="en-US" b="1">
                <a:latin typeface="Lato" panose="020F0502020204030203" pitchFamily="34" charset="0"/>
                <a:ea typeface="Lato" panose="020F0502020204030203" pitchFamily="34" charset="0"/>
                <a:cs typeface="Lato" panose="020F0502020204030203" pitchFamily="34" charset="0"/>
              </a:rPr>
              <a:t>Urban vegetation</a:t>
            </a:r>
          </a:p>
        </p:txBody>
      </p:sp>
      <p:cxnSp>
        <p:nvCxnSpPr>
          <p:cNvPr id="17" name="Elbow Connector 16">
            <a:extLst>
              <a:ext uri="{FF2B5EF4-FFF2-40B4-BE49-F238E27FC236}">
                <a16:creationId xmlns:a16="http://schemas.microsoft.com/office/drawing/2014/main" id="{F1079B6D-71A0-F274-0E64-7356DB97DDBB}"/>
              </a:ext>
            </a:extLst>
          </p:cNvPr>
          <p:cNvCxnSpPr>
            <a:stCxn id="14" idx="2"/>
          </p:cNvCxnSpPr>
          <p:nvPr/>
        </p:nvCxnSpPr>
        <p:spPr>
          <a:xfrm rot="5400000">
            <a:off x="5654122" y="1447548"/>
            <a:ext cx="379206" cy="1219824"/>
          </a:xfrm>
          <a:prstGeom prst="bentConnector2">
            <a:avLst/>
          </a:prstGeom>
          <a:ln>
            <a:tailEnd type="triangle"/>
          </a:ln>
        </p:spPr>
        <p:style>
          <a:lnRef idx="1">
            <a:schemeClr val="dk1"/>
          </a:lnRef>
          <a:fillRef idx="0">
            <a:schemeClr val="dk1"/>
          </a:fillRef>
          <a:effectRef idx="0">
            <a:schemeClr val="dk1"/>
          </a:effectRef>
          <a:fontRef idx="minor">
            <a:schemeClr val="tx1"/>
          </a:fontRef>
        </p:style>
      </p:cxnSp>
      <p:sp>
        <p:nvSpPr>
          <p:cNvPr id="22" name="TextBox 21">
            <a:extLst>
              <a:ext uri="{FF2B5EF4-FFF2-40B4-BE49-F238E27FC236}">
                <a16:creationId xmlns:a16="http://schemas.microsoft.com/office/drawing/2014/main" id="{C31544F9-1017-3ADB-A30C-655B10BA5EE3}"/>
              </a:ext>
            </a:extLst>
          </p:cNvPr>
          <p:cNvSpPr txBox="1"/>
          <p:nvPr/>
        </p:nvSpPr>
        <p:spPr>
          <a:xfrm>
            <a:off x="5764376" y="3261132"/>
            <a:ext cx="2314575" cy="1477328"/>
          </a:xfrm>
          <a:prstGeom prst="rect">
            <a:avLst/>
          </a:prstGeom>
          <a:noFill/>
        </p:spPr>
        <p:txBody>
          <a:bodyPr wrap="square" rtlCol="0">
            <a:spAutoFit/>
          </a:bodyPr>
          <a:lstStyle/>
          <a:p>
            <a:pPr algn="ctr"/>
            <a:r>
              <a:rPr lang="en-US" b="1">
                <a:latin typeface="Lato" panose="020F0502020204030203" pitchFamily="34" charset="0"/>
                <a:ea typeface="Lato" panose="020F0502020204030203" pitchFamily="34" charset="0"/>
                <a:cs typeface="Lato" panose="020F0502020204030203" pitchFamily="34" charset="0"/>
              </a:rPr>
              <a:t>Transformation of urban parks</a:t>
            </a:r>
            <a:br>
              <a:rPr lang="en-US" b="1">
                <a:latin typeface="Lato" panose="020F0502020204030203" pitchFamily="34" charset="0"/>
                <a:ea typeface="Lato" panose="020F0502020204030203" pitchFamily="34" charset="0"/>
                <a:cs typeface="Lato" panose="020F0502020204030203" pitchFamily="34" charset="0"/>
              </a:rPr>
            </a:br>
            <a:r>
              <a:rPr lang="en-US" b="1">
                <a:latin typeface="Lato" panose="020F0502020204030203" pitchFamily="34" charset="0"/>
                <a:ea typeface="Lato" panose="020F0502020204030203" pitchFamily="34" charset="0"/>
                <a:cs typeface="Lato" panose="020F0502020204030203" pitchFamily="34" charset="0"/>
              </a:rPr>
              <a:t> </a:t>
            </a:r>
          </a:p>
          <a:p>
            <a:pPr algn="ctr"/>
            <a:r>
              <a:rPr lang="en-US">
                <a:latin typeface="Lato" panose="020F0502020204030203" pitchFamily="34" charset="0"/>
                <a:ea typeface="Lato" panose="020F0502020204030203" pitchFamily="34" charset="0"/>
                <a:cs typeface="Lato" panose="020F0502020204030203" pitchFamily="34" charset="0"/>
              </a:rPr>
              <a:t>Bishan-Ang Mo Kio Park</a:t>
            </a:r>
          </a:p>
        </p:txBody>
      </p:sp>
      <p:sp>
        <p:nvSpPr>
          <p:cNvPr id="30" name="TextBox 29">
            <a:extLst>
              <a:ext uri="{FF2B5EF4-FFF2-40B4-BE49-F238E27FC236}">
                <a16:creationId xmlns:a16="http://schemas.microsoft.com/office/drawing/2014/main" id="{E1187231-5FA4-5A6D-29C3-F069828E0943}"/>
              </a:ext>
            </a:extLst>
          </p:cNvPr>
          <p:cNvSpPr txBox="1"/>
          <p:nvPr/>
        </p:nvSpPr>
        <p:spPr>
          <a:xfrm>
            <a:off x="8279446" y="1029884"/>
            <a:ext cx="818943" cy="369332"/>
          </a:xfrm>
          <a:prstGeom prst="rect">
            <a:avLst/>
          </a:prstGeom>
          <a:noFill/>
        </p:spPr>
        <p:txBody>
          <a:bodyPr wrap="square" rtlCol="0">
            <a:spAutoFit/>
          </a:bodyPr>
          <a:lstStyle/>
          <a:p>
            <a:r>
              <a:rPr lang="en-US" b="1">
                <a:solidFill>
                  <a:schemeClr val="bg1"/>
                </a:solidFill>
                <a:latin typeface="Lato" panose="020F0502020204030203" pitchFamily="34" charset="0"/>
                <a:ea typeface="Lato" panose="020F0502020204030203" pitchFamily="34" charset="0"/>
                <a:cs typeface="Lato" panose="020F0502020204030203" pitchFamily="34" charset="0"/>
              </a:rPr>
              <a:t>2008</a:t>
            </a:r>
          </a:p>
        </p:txBody>
      </p:sp>
      <p:sp>
        <p:nvSpPr>
          <p:cNvPr id="31" name="TextBox 30">
            <a:extLst>
              <a:ext uri="{FF2B5EF4-FFF2-40B4-BE49-F238E27FC236}">
                <a16:creationId xmlns:a16="http://schemas.microsoft.com/office/drawing/2014/main" id="{93BDC721-81FC-C038-E690-9905288DC8F5}"/>
              </a:ext>
            </a:extLst>
          </p:cNvPr>
          <p:cNvSpPr txBox="1"/>
          <p:nvPr/>
        </p:nvSpPr>
        <p:spPr>
          <a:xfrm>
            <a:off x="8279446" y="3676631"/>
            <a:ext cx="818943" cy="369332"/>
          </a:xfrm>
          <a:prstGeom prst="rect">
            <a:avLst/>
          </a:prstGeom>
          <a:noFill/>
        </p:spPr>
        <p:txBody>
          <a:bodyPr wrap="square" rtlCol="0">
            <a:spAutoFit/>
          </a:bodyPr>
          <a:lstStyle/>
          <a:p>
            <a:r>
              <a:rPr lang="en-US" b="1">
                <a:solidFill>
                  <a:schemeClr val="bg1"/>
                </a:solidFill>
                <a:latin typeface="Lato" panose="020F0502020204030203" pitchFamily="34" charset="0"/>
                <a:ea typeface="Lato" panose="020F0502020204030203" pitchFamily="34" charset="0"/>
                <a:cs typeface="Lato" panose="020F0502020204030203" pitchFamily="34" charset="0"/>
              </a:rPr>
              <a:t>2011</a:t>
            </a:r>
          </a:p>
        </p:txBody>
      </p:sp>
      <p:sp>
        <p:nvSpPr>
          <p:cNvPr id="32" name="Rectangle 5">
            <a:extLst>
              <a:ext uri="{FF2B5EF4-FFF2-40B4-BE49-F238E27FC236}">
                <a16:creationId xmlns:a16="http://schemas.microsoft.com/office/drawing/2014/main" id="{A6B10BEA-1CA8-172B-743D-F81BD25ABFF1}"/>
              </a:ext>
            </a:extLst>
          </p:cNvPr>
          <p:cNvSpPr>
            <a:spLocks noChangeArrowheads="1"/>
          </p:cNvSpPr>
          <p:nvPr/>
        </p:nvSpPr>
        <p:spPr bwMode="auto">
          <a:xfrm>
            <a:off x="10242919" y="6049716"/>
            <a:ext cx="36734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defRPr/>
            </a:pPr>
            <a:r>
              <a:rPr lang="en-GB" altLang="en-US" sz="1200">
                <a:latin typeface="+mn-lt"/>
              </a:rPr>
              <a:t>Photos by </a:t>
            </a:r>
            <a:r>
              <a:rPr lang="en-GB" altLang="en-US" sz="1200" err="1">
                <a:latin typeface="+mn-lt"/>
                <a:hlinkClick r:id="rId10">
                  <a:extLst>
                    <a:ext uri="{A12FA001-AC4F-418D-AE19-62706E023703}">
                      <ahyp:hlinkClr xmlns:ahyp="http://schemas.microsoft.com/office/drawing/2018/hyperlinkcolor" val="tx"/>
                    </a:ext>
                  </a:extLst>
                </a:hlinkClick>
              </a:rPr>
              <a:t>Pagodashophouse</a:t>
            </a:r>
            <a:endParaRPr lang="en-GB" altLang="en-US" sz="1200">
              <a:latin typeface="+mn-lt"/>
            </a:endParaRPr>
          </a:p>
        </p:txBody>
      </p:sp>
      <p:sp>
        <p:nvSpPr>
          <p:cNvPr id="35" name="Left Brace 34">
            <a:extLst>
              <a:ext uri="{FF2B5EF4-FFF2-40B4-BE49-F238E27FC236}">
                <a16:creationId xmlns:a16="http://schemas.microsoft.com/office/drawing/2014/main" id="{AE62069D-2EF1-D363-8D7E-7634E15A0309}"/>
              </a:ext>
            </a:extLst>
          </p:cNvPr>
          <p:cNvSpPr/>
          <p:nvPr/>
        </p:nvSpPr>
        <p:spPr>
          <a:xfrm>
            <a:off x="7981009" y="2247063"/>
            <a:ext cx="226478" cy="2761883"/>
          </a:xfrm>
          <a:prstGeom prst="lef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3468063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194396"/>
            <a:ext cx="11363419" cy="584775"/>
          </a:xfrm>
          <a:prstGeom prst="rect">
            <a:avLst/>
          </a:prstGeom>
          <a:noFill/>
        </p:spPr>
        <p:txBody>
          <a:bodyPr wrap="square" lIns="91440" tIns="45720" rIns="91440" bIns="45720" rtlCol="0" anchor="t">
            <a:spAutoFit/>
          </a:bodyPr>
          <a:lstStyle/>
          <a:p>
            <a:r>
              <a:rPr lang="en-GB" sz="3200" b="1">
                <a:solidFill>
                  <a:schemeClr val="bg1"/>
                </a:solidFill>
                <a:latin typeface="Lato"/>
                <a:ea typeface="Lato"/>
                <a:cs typeface="Lato"/>
              </a:rPr>
              <a:t>Effectiveness of </a:t>
            </a:r>
            <a:r>
              <a:rPr lang="en-GB" sz="3200" b="1" err="1">
                <a:solidFill>
                  <a:schemeClr val="bg1"/>
                </a:solidFill>
                <a:latin typeface="Lato"/>
                <a:ea typeface="Lato"/>
                <a:cs typeface="Lato"/>
              </a:rPr>
              <a:t>NbS</a:t>
            </a:r>
            <a:r>
              <a:rPr lang="en-GB" sz="3200" b="1">
                <a:solidFill>
                  <a:schemeClr val="bg1"/>
                </a:solidFill>
                <a:latin typeface="Lato"/>
                <a:ea typeface="Lato"/>
                <a:cs typeface="Lato"/>
              </a:rPr>
              <a:t> for V&amp;R reduction</a:t>
            </a:r>
            <a:endParaRPr lang="en-GB" sz="320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12" name="TextBox 11">
            <a:extLst>
              <a:ext uri="{FF2B5EF4-FFF2-40B4-BE49-F238E27FC236}">
                <a16:creationId xmlns:a16="http://schemas.microsoft.com/office/drawing/2014/main" id="{2C8CF1FB-6E21-237B-EC65-56C57FB795EC}"/>
              </a:ext>
            </a:extLst>
          </p:cNvPr>
          <p:cNvSpPr txBox="1"/>
          <p:nvPr/>
        </p:nvSpPr>
        <p:spPr>
          <a:xfrm>
            <a:off x="155261" y="6439692"/>
            <a:ext cx="1316798" cy="261610"/>
          </a:xfrm>
          <a:prstGeom prst="rect">
            <a:avLst/>
          </a:prstGeom>
          <a:noFill/>
        </p:spPr>
        <p:txBody>
          <a:bodyPr wrap="square" lIns="91440" tIns="45720" rIns="91440" bIns="45720" rtlCol="0" anchor="t">
            <a:spAutoFit/>
          </a:bodyPr>
          <a:lstStyle/>
          <a:p>
            <a:r>
              <a:rPr lang="en-GB" sz="1100">
                <a:solidFill>
                  <a:schemeClr val="bg1"/>
                </a:solidFill>
                <a:latin typeface="Lato"/>
                <a:ea typeface="Lato"/>
                <a:cs typeface="Lato"/>
              </a:rPr>
              <a:t>16</a:t>
            </a:r>
            <a:endParaRPr lang="en-GB"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2" name="Content Placeholder 5">
            <a:extLst>
              <a:ext uri="{FF2B5EF4-FFF2-40B4-BE49-F238E27FC236}">
                <a16:creationId xmlns:a16="http://schemas.microsoft.com/office/drawing/2014/main" id="{B496468B-E985-04F0-C253-29C1BD4DADF9}"/>
              </a:ext>
            </a:extLst>
          </p:cNvPr>
          <p:cNvSpPr>
            <a:spLocks noGrp="1"/>
          </p:cNvSpPr>
          <p:nvPr>
            <p:ph idx="1"/>
          </p:nvPr>
        </p:nvSpPr>
        <p:spPr>
          <a:xfrm>
            <a:off x="485534" y="2225845"/>
            <a:ext cx="3622728" cy="2561945"/>
          </a:xfrm>
        </p:spPr>
        <p:txBody>
          <a:bodyPr vert="horz" lIns="91440" tIns="45720" rIns="91440" bIns="45720" rtlCol="0" anchor="t">
            <a:normAutofit/>
          </a:bodyPr>
          <a:lstStyle/>
          <a:p>
            <a:pPr marL="285750" indent="-285750" defTabSz="457200">
              <a:lnSpc>
                <a:spcPct val="150000"/>
              </a:lnSpc>
              <a:spcBef>
                <a:spcPct val="0"/>
              </a:spcBef>
              <a:buClr>
                <a:srgbClr val="00A7E2"/>
              </a:buClr>
              <a:buFont typeface="Arial"/>
              <a:buChar char="•"/>
              <a:defRPr/>
            </a:pPr>
            <a:r>
              <a:rPr lang="en-GB" sz="1800">
                <a:latin typeface="Lato"/>
                <a:ea typeface="Lato"/>
                <a:cs typeface="Lato"/>
              </a:rPr>
              <a:t>Risk levels for different </a:t>
            </a:r>
            <a:r>
              <a:rPr lang="en-GB" sz="1800" err="1">
                <a:latin typeface="Lato"/>
                <a:ea typeface="Lato"/>
                <a:cs typeface="Lato"/>
              </a:rPr>
              <a:t>NbS</a:t>
            </a:r>
            <a:r>
              <a:rPr lang="en-GB" sz="1800">
                <a:latin typeface="Lato"/>
                <a:ea typeface="Lato"/>
                <a:cs typeface="Lato"/>
              </a:rPr>
              <a:t> implementation phases rely on organic elements</a:t>
            </a:r>
            <a:endParaRPr lang="en-US" altLang="en-US" sz="1800">
              <a:latin typeface="Lato"/>
              <a:ea typeface="Lato"/>
              <a:cs typeface="Lato"/>
            </a:endParaRPr>
          </a:p>
          <a:p>
            <a:pPr marL="285750" indent="-285750" defTabSz="457200">
              <a:lnSpc>
                <a:spcPct val="150000"/>
              </a:lnSpc>
              <a:spcBef>
                <a:spcPct val="0"/>
              </a:spcBef>
              <a:buClr>
                <a:srgbClr val="00A7E2"/>
              </a:buClr>
              <a:buFont typeface="Arial"/>
              <a:buChar char="•"/>
              <a:defRPr/>
            </a:pPr>
            <a:endParaRPr lang="en-GB" sz="1800">
              <a:latin typeface="Lato"/>
              <a:ea typeface="Lato"/>
              <a:cs typeface="Lato"/>
            </a:endParaRPr>
          </a:p>
          <a:p>
            <a:pPr marL="285750" indent="-285750" defTabSz="457200">
              <a:lnSpc>
                <a:spcPct val="150000"/>
              </a:lnSpc>
              <a:spcBef>
                <a:spcPct val="0"/>
              </a:spcBef>
              <a:buClr>
                <a:srgbClr val="00A7E2"/>
              </a:buClr>
              <a:buFont typeface="Arial"/>
              <a:buChar char="•"/>
              <a:defRPr/>
            </a:pPr>
            <a:r>
              <a:rPr lang="en-GB" sz="1800">
                <a:latin typeface="Lato"/>
                <a:ea typeface="Lato"/>
                <a:cs typeface="Lato"/>
              </a:rPr>
              <a:t>Risk reduction can fluctuate seasonally</a:t>
            </a:r>
            <a:endParaRPr lang="en-US" altLang="en-US" sz="1800">
              <a:latin typeface="Lato"/>
              <a:ea typeface="Lato"/>
              <a:cs typeface="Lato"/>
            </a:endParaRPr>
          </a:p>
        </p:txBody>
      </p:sp>
      <p:pic>
        <p:nvPicPr>
          <p:cNvPr id="4" name="Picture 4" descr="Chart&#10;&#10;Description automatically generated">
            <a:extLst>
              <a:ext uri="{FF2B5EF4-FFF2-40B4-BE49-F238E27FC236}">
                <a16:creationId xmlns:a16="http://schemas.microsoft.com/office/drawing/2014/main" id="{B4C50674-EEED-CDFC-46C5-1F7A405142E9}"/>
              </a:ext>
            </a:extLst>
          </p:cNvPr>
          <p:cNvPicPr>
            <a:picLocks noChangeAspect="1"/>
          </p:cNvPicPr>
          <p:nvPr/>
        </p:nvPicPr>
        <p:blipFill>
          <a:blip r:embed="rId5"/>
          <a:stretch>
            <a:fillRect/>
          </a:stretch>
        </p:blipFill>
        <p:spPr>
          <a:xfrm>
            <a:off x="4242464" y="1322478"/>
            <a:ext cx="7837193" cy="4610805"/>
          </a:xfrm>
          <a:prstGeom prst="rect">
            <a:avLst/>
          </a:prstGeom>
        </p:spPr>
      </p:pic>
      <p:sp>
        <p:nvSpPr>
          <p:cNvPr id="6" name="Rectangle 6">
            <a:extLst>
              <a:ext uri="{FF2B5EF4-FFF2-40B4-BE49-F238E27FC236}">
                <a16:creationId xmlns:a16="http://schemas.microsoft.com/office/drawing/2014/main" id="{9EBB2CD6-5D3C-32B5-B03D-FB6AC0B071F2}"/>
              </a:ext>
            </a:extLst>
          </p:cNvPr>
          <p:cNvSpPr>
            <a:spLocks noChangeArrowheads="1"/>
          </p:cNvSpPr>
          <p:nvPr/>
        </p:nvSpPr>
        <p:spPr bwMode="auto">
          <a:xfrm>
            <a:off x="9938654" y="5888847"/>
            <a:ext cx="38924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None/>
            </a:pPr>
            <a:r>
              <a:rPr lang="en-GB" altLang="en-US" sz="1400" i="1" dirty="0">
                <a:solidFill>
                  <a:srgbClr val="000000"/>
                </a:solidFill>
                <a:latin typeface="Lato" panose="020F0502020204030203" pitchFamily="34" charset="0"/>
                <a:ea typeface="Lato" panose="020F0502020204030203" pitchFamily="34" charset="0"/>
                <a:cs typeface="Lato" panose="020F0502020204030203" pitchFamily="34" charset="0"/>
              </a:rPr>
              <a:t>Source: </a:t>
            </a:r>
            <a:r>
              <a:rPr lang="en-GB" altLang="en-US" sz="1400" i="1" dirty="0">
                <a:solidFill>
                  <a:srgbClr val="0070C0"/>
                </a:solidFill>
                <a:latin typeface="Lato" panose="020F0502020204030203" pitchFamily="34" charset="0"/>
                <a:ea typeface="Lato" panose="020F0502020204030203" pitchFamily="34" charset="0"/>
                <a:cs typeface="Lato" panose="020F0502020204030203" pitchFamily="34" charset="0"/>
                <a:hlinkClick r:id="rId6">
                  <a:extLst>
                    <a:ext uri="{A12FA001-AC4F-418D-AE19-62706E023703}">
                      <ahyp:hlinkClr xmlns:ahyp="http://schemas.microsoft.com/office/drawing/2018/hyperlinkcolor" val="tx"/>
                    </a:ext>
                  </a:extLst>
                </a:hlinkClick>
              </a:rPr>
              <a:t>Shah et al. (2020)</a:t>
            </a:r>
            <a:endParaRPr lang="en-GB" altLang="en-US" sz="1400" i="1" dirty="0">
              <a:solidFill>
                <a:srgbClr val="0070C0"/>
              </a:solidFill>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17537837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4A1BD8D-C79D-5C9E-5100-86AE1514E5AC}"/>
              </a:ext>
            </a:extLst>
          </p:cNvPr>
          <p:cNvSpPr/>
          <p:nvPr/>
        </p:nvSpPr>
        <p:spPr>
          <a:xfrm>
            <a:off x="0" y="0"/>
            <a:ext cx="12192000" cy="6856413"/>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2" name="Picture 1" descr="Logo&#10;&#10;Description automatically generated">
            <a:extLst>
              <a:ext uri="{FF2B5EF4-FFF2-40B4-BE49-F238E27FC236}">
                <a16:creationId xmlns:a16="http://schemas.microsoft.com/office/drawing/2014/main" id="{DA2805A9-8AB4-6231-54B6-CE2F5AE338CC}"/>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sp>
        <p:nvSpPr>
          <p:cNvPr id="3" name="TextBox 2">
            <a:extLst>
              <a:ext uri="{FF2B5EF4-FFF2-40B4-BE49-F238E27FC236}">
                <a16:creationId xmlns:a16="http://schemas.microsoft.com/office/drawing/2014/main" id="{0778E67B-58A0-DCF7-2F80-36CA5EDA0ECE}"/>
              </a:ext>
            </a:extLst>
          </p:cNvPr>
          <p:cNvSpPr txBox="1"/>
          <p:nvPr/>
        </p:nvSpPr>
        <p:spPr>
          <a:xfrm>
            <a:off x="194928" y="213813"/>
            <a:ext cx="11363419" cy="573362"/>
          </a:xfrm>
          <a:prstGeom prst="rect">
            <a:avLst/>
          </a:prstGeom>
          <a:noFill/>
        </p:spPr>
        <p:txBody>
          <a:bodyPr wrap="square" lIns="91440" tIns="45720" rIns="91440" bIns="45720" rtlCol="0" anchor="t">
            <a:spAutoFit/>
          </a:bodyPr>
          <a:lstStyle/>
          <a:p>
            <a:pPr>
              <a:lnSpc>
                <a:spcPct val="150000"/>
              </a:lnSpc>
            </a:pPr>
            <a:r>
              <a:rPr lang="de-DE" sz="2400" b="1">
                <a:solidFill>
                  <a:schemeClr val="bg1"/>
                </a:solidFill>
                <a:latin typeface="Lato"/>
                <a:ea typeface="Lato"/>
                <a:cs typeface="Lato"/>
              </a:rPr>
              <a:t>Takeaways: Natural Hazards, </a:t>
            </a:r>
            <a:r>
              <a:rPr lang="de-DE" sz="2400" b="1" err="1">
                <a:solidFill>
                  <a:schemeClr val="bg1"/>
                </a:solidFill>
                <a:latin typeface="Lato"/>
                <a:ea typeface="Lato"/>
                <a:cs typeface="Lato"/>
              </a:rPr>
              <a:t>Risks</a:t>
            </a:r>
            <a:r>
              <a:rPr lang="de-DE" sz="2400" b="1">
                <a:solidFill>
                  <a:schemeClr val="bg1"/>
                </a:solidFill>
                <a:latin typeface="Lato"/>
                <a:ea typeface="Lato"/>
                <a:cs typeface="Lato"/>
              </a:rPr>
              <a:t> &amp; </a:t>
            </a:r>
            <a:r>
              <a:rPr lang="de-DE" sz="2400" b="1" err="1">
                <a:solidFill>
                  <a:schemeClr val="bg1"/>
                </a:solidFill>
                <a:latin typeface="Lato"/>
                <a:ea typeface="Lato"/>
                <a:cs typeface="Lato"/>
              </a:rPr>
              <a:t>NbS</a:t>
            </a:r>
            <a:r>
              <a:rPr lang="de-DE" sz="2400" b="1">
                <a:solidFill>
                  <a:schemeClr val="bg1"/>
                </a:solidFill>
                <a:latin typeface="Lato"/>
                <a:ea typeface="Lato"/>
                <a:cs typeface="Lato"/>
              </a:rPr>
              <a:t> in </a:t>
            </a:r>
            <a:r>
              <a:rPr lang="de-DE" sz="2400" b="1" err="1">
                <a:solidFill>
                  <a:schemeClr val="bg1"/>
                </a:solidFill>
                <a:latin typeface="Lato"/>
                <a:ea typeface="Lato"/>
                <a:cs typeface="Lato"/>
              </a:rPr>
              <a:t>Social-Ecological</a:t>
            </a:r>
            <a:r>
              <a:rPr lang="de-DE" sz="2400" b="1">
                <a:solidFill>
                  <a:schemeClr val="bg1"/>
                </a:solidFill>
                <a:latin typeface="Lato"/>
                <a:ea typeface="Lato"/>
                <a:cs typeface="Lato"/>
              </a:rPr>
              <a:t> Systems</a:t>
            </a:r>
            <a:endParaRPr lang="en-GB" sz="2400">
              <a:solidFill>
                <a:schemeClr val="bg1"/>
              </a:solidFill>
              <a:latin typeface="Lato" panose="020F0502020204030203" pitchFamily="34" charset="0"/>
              <a:ea typeface="Lato" panose="020F0502020204030203" pitchFamily="34" charset="0"/>
              <a:cs typeface="Lato" panose="020F0502020204030203" pitchFamily="34" charset="0"/>
            </a:endParaRPr>
          </a:p>
        </p:txBody>
      </p:sp>
      <p:pic>
        <p:nvPicPr>
          <p:cNvPr id="4" name="Picture 3">
            <a:extLst>
              <a:ext uri="{FF2B5EF4-FFF2-40B4-BE49-F238E27FC236}">
                <a16:creationId xmlns:a16="http://schemas.microsoft.com/office/drawing/2014/main" id="{AD52CB7B-EF21-90F7-4DBC-70E6A8D82C86}"/>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9938654" y="6352565"/>
            <a:ext cx="796359" cy="464738"/>
          </a:xfrm>
          <a:prstGeom prst="rect">
            <a:avLst/>
          </a:prstGeom>
          <a:noFill/>
        </p:spPr>
      </p:pic>
      <p:sp>
        <p:nvSpPr>
          <p:cNvPr id="7" name="TextBox 6">
            <a:extLst>
              <a:ext uri="{FF2B5EF4-FFF2-40B4-BE49-F238E27FC236}">
                <a16:creationId xmlns:a16="http://schemas.microsoft.com/office/drawing/2014/main" id="{46802F28-FA66-8C6A-31A2-1D16DE9D5DC1}"/>
              </a:ext>
            </a:extLst>
          </p:cNvPr>
          <p:cNvSpPr txBox="1"/>
          <p:nvPr/>
        </p:nvSpPr>
        <p:spPr>
          <a:xfrm>
            <a:off x="10762859" y="6380683"/>
            <a:ext cx="1316798" cy="430887"/>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6" name="TextBox 5">
            <a:extLst>
              <a:ext uri="{FF2B5EF4-FFF2-40B4-BE49-F238E27FC236}">
                <a16:creationId xmlns:a16="http://schemas.microsoft.com/office/drawing/2014/main" id="{0D07DFA2-4614-5FB7-388C-BB5D27D43B6F}"/>
              </a:ext>
            </a:extLst>
          </p:cNvPr>
          <p:cNvSpPr txBox="1"/>
          <p:nvPr/>
        </p:nvSpPr>
        <p:spPr>
          <a:xfrm>
            <a:off x="356221" y="1305690"/>
            <a:ext cx="11040832" cy="6309420"/>
          </a:xfrm>
          <a:prstGeom prst="rect">
            <a:avLst/>
          </a:prstGeom>
          <a:noFill/>
        </p:spPr>
        <p:txBody>
          <a:bodyPr wrap="square" lIns="91440" tIns="45720" rIns="91440" bIns="45720" rtlCol="0" anchor="t">
            <a:spAutoFit/>
          </a:bodyPr>
          <a:lstStyle/>
          <a:p>
            <a:pPr marL="457200" indent="-457200">
              <a:buFont typeface="+mj-lt"/>
              <a:buAutoNum type="arabicParenR"/>
            </a:pPr>
            <a:r>
              <a:rPr lang="en-GB" sz="2000" dirty="0">
                <a:solidFill>
                  <a:schemeClr val="bg1"/>
                </a:solidFill>
                <a:latin typeface="Lato"/>
                <a:ea typeface="Lato"/>
                <a:cs typeface="Lato"/>
              </a:rPr>
              <a:t>Social-ecological Systems (SES) are complex systems of people and nature, emphasizing that humans must be seen as a part of, not apart from, nature.</a:t>
            </a:r>
          </a:p>
          <a:p>
            <a:pPr marL="457200" indent="-457200">
              <a:buFont typeface="+mj-lt"/>
              <a:buAutoNum type="arabicParenR"/>
            </a:pPr>
            <a:endParaRPr lang="en-GB" sz="2000" dirty="0">
              <a:solidFill>
                <a:schemeClr val="bg1"/>
              </a:solidFill>
              <a:latin typeface="Lato"/>
              <a:ea typeface="Lato"/>
              <a:cs typeface="Lato"/>
            </a:endParaRPr>
          </a:p>
          <a:p>
            <a:pPr marL="457200" indent="-457200">
              <a:buFont typeface="+mj-lt"/>
              <a:buAutoNum type="arabicParenR"/>
            </a:pPr>
            <a:endParaRPr lang="en-GB" sz="2000" dirty="0">
              <a:solidFill>
                <a:schemeClr val="bg1"/>
              </a:solidFill>
              <a:latin typeface="Lato"/>
              <a:ea typeface="Lato"/>
              <a:cs typeface="Lato"/>
            </a:endParaRPr>
          </a:p>
          <a:p>
            <a:pPr marL="457200" indent="-457200">
              <a:buFont typeface="+mj-lt"/>
              <a:buAutoNum type="arabicParenR"/>
            </a:pPr>
            <a:r>
              <a:rPr lang="en-GB" sz="2000" dirty="0">
                <a:solidFill>
                  <a:schemeClr val="bg1"/>
                </a:solidFill>
                <a:latin typeface="Lato"/>
                <a:ea typeface="Lato"/>
                <a:cs typeface="Lato"/>
              </a:rPr>
              <a:t>Risks are the potential for adverse consequences resulting from the interaction of one or multiple (socio-) </a:t>
            </a:r>
            <a:r>
              <a:rPr lang="en-GB" sz="2000" b="1" dirty="0">
                <a:solidFill>
                  <a:schemeClr val="bg1"/>
                </a:solidFill>
                <a:latin typeface="Lato"/>
                <a:ea typeface="Lato"/>
                <a:cs typeface="Lato"/>
              </a:rPr>
              <a:t>natural</a:t>
            </a:r>
            <a:r>
              <a:rPr lang="en-GB" sz="2000" dirty="0">
                <a:solidFill>
                  <a:schemeClr val="bg1"/>
                </a:solidFill>
                <a:latin typeface="Lato"/>
                <a:ea typeface="Lato"/>
                <a:cs typeface="Lato"/>
              </a:rPr>
              <a:t> </a:t>
            </a:r>
            <a:r>
              <a:rPr lang="en-GB" sz="2000" b="1" dirty="0">
                <a:solidFill>
                  <a:schemeClr val="bg1"/>
                </a:solidFill>
                <a:latin typeface="Lato"/>
                <a:ea typeface="Lato"/>
                <a:cs typeface="Lato"/>
              </a:rPr>
              <a:t>hazards</a:t>
            </a:r>
            <a:r>
              <a:rPr lang="en-GB" sz="2000" dirty="0">
                <a:solidFill>
                  <a:schemeClr val="bg1"/>
                </a:solidFill>
                <a:latin typeface="Lato"/>
                <a:ea typeface="Lato"/>
                <a:cs typeface="Lato"/>
              </a:rPr>
              <a:t> with </a:t>
            </a:r>
            <a:r>
              <a:rPr lang="en-GB" sz="2000" b="1" dirty="0">
                <a:solidFill>
                  <a:schemeClr val="bg1"/>
                </a:solidFill>
                <a:latin typeface="Lato"/>
                <a:ea typeface="Lato"/>
                <a:cs typeface="Lato"/>
              </a:rPr>
              <a:t>vulnerable elements </a:t>
            </a:r>
            <a:r>
              <a:rPr lang="en-GB" sz="2000" dirty="0">
                <a:solidFill>
                  <a:schemeClr val="bg1"/>
                </a:solidFill>
                <a:latin typeface="Lato"/>
                <a:ea typeface="Lato"/>
                <a:cs typeface="Lato"/>
              </a:rPr>
              <a:t>of the SES (Social, Environmental, Economic, Institutional) </a:t>
            </a:r>
            <a:r>
              <a:rPr lang="en-GB" sz="2000" b="1" dirty="0">
                <a:solidFill>
                  <a:schemeClr val="bg1"/>
                </a:solidFill>
                <a:latin typeface="Lato"/>
                <a:ea typeface="Lato"/>
                <a:cs typeface="Lato"/>
              </a:rPr>
              <a:t>exposed</a:t>
            </a:r>
            <a:r>
              <a:rPr lang="en-GB" sz="2000" dirty="0">
                <a:solidFill>
                  <a:schemeClr val="bg1"/>
                </a:solidFill>
                <a:latin typeface="Lato"/>
                <a:ea typeface="Lato"/>
                <a:cs typeface="Lato"/>
              </a:rPr>
              <a:t> to these hazards. Impacts are the consequences of realized risks on natural and human systems. </a:t>
            </a:r>
          </a:p>
          <a:p>
            <a:pPr marL="457200" indent="-457200">
              <a:buFont typeface="+mj-lt"/>
              <a:buAutoNum type="arabicParenR"/>
            </a:pPr>
            <a:endParaRPr lang="en-GB" sz="2000" dirty="0">
              <a:solidFill>
                <a:schemeClr val="bg1"/>
              </a:solidFill>
              <a:latin typeface="Lato"/>
              <a:ea typeface="Lato"/>
              <a:cs typeface="Lato"/>
            </a:endParaRPr>
          </a:p>
          <a:p>
            <a:pPr marL="457200" indent="-457200">
              <a:buFont typeface="+mj-lt"/>
              <a:buAutoNum type="arabicParenR"/>
            </a:pPr>
            <a:endParaRPr lang="en-GB" sz="2000" dirty="0">
              <a:solidFill>
                <a:schemeClr val="bg1"/>
              </a:solidFill>
              <a:latin typeface="Lato"/>
              <a:ea typeface="Lato"/>
              <a:cs typeface="Lato"/>
            </a:endParaRPr>
          </a:p>
          <a:p>
            <a:pPr marL="457200" indent="-457200">
              <a:buFont typeface="+mj-lt"/>
              <a:buAutoNum type="arabicParenR"/>
            </a:pPr>
            <a:r>
              <a:rPr lang="en-GB" sz="2000" dirty="0">
                <a:solidFill>
                  <a:schemeClr val="bg1"/>
                </a:solidFill>
                <a:latin typeface="Lato"/>
                <a:ea typeface="Lato"/>
                <a:cs typeface="Lato"/>
              </a:rPr>
              <a:t>Nature-based Solutions for hydro-meteorological hazards can decrease intensity and frequency of hazards, thus, lowering probability of realisation of risks, by:</a:t>
            </a:r>
          </a:p>
          <a:p>
            <a:pPr marL="914400" lvl="1" indent="-457200">
              <a:buFont typeface="Arial" panose="020B0604020202020204" pitchFamily="34" charset="0"/>
              <a:buChar char="•"/>
            </a:pPr>
            <a:r>
              <a:rPr lang="en-GB" sz="2000" dirty="0">
                <a:solidFill>
                  <a:schemeClr val="bg1"/>
                </a:solidFill>
                <a:latin typeface="Lato"/>
                <a:ea typeface="Lato"/>
                <a:cs typeface="Lato"/>
              </a:rPr>
              <a:t>Protection from natural hazards</a:t>
            </a:r>
          </a:p>
          <a:p>
            <a:pPr marL="914400" lvl="1" indent="-457200">
              <a:buFont typeface="Arial" panose="020B0604020202020204" pitchFamily="34" charset="0"/>
              <a:buChar char="•"/>
            </a:pPr>
            <a:r>
              <a:rPr lang="en-GB" sz="2000" dirty="0">
                <a:solidFill>
                  <a:schemeClr val="bg1"/>
                </a:solidFill>
                <a:latin typeface="Lato"/>
                <a:ea typeface="Lato"/>
                <a:cs typeface="Lato"/>
              </a:rPr>
              <a:t>Conserving or restoring natural features</a:t>
            </a:r>
          </a:p>
          <a:p>
            <a:pPr marL="914400" lvl="1" indent="-457200">
              <a:buFont typeface="Arial" panose="020B0604020202020204" pitchFamily="34" charset="0"/>
              <a:buChar char="•"/>
            </a:pPr>
            <a:r>
              <a:rPr lang="en-GB" sz="2000" dirty="0">
                <a:solidFill>
                  <a:schemeClr val="bg1"/>
                </a:solidFill>
                <a:latin typeface="Lato"/>
                <a:ea typeface="Lato"/>
                <a:cs typeface="Lato"/>
              </a:rPr>
              <a:t>Creating natural features</a:t>
            </a:r>
          </a:p>
          <a:p>
            <a:pPr marL="457200" indent="-457200">
              <a:buFont typeface="+mj-lt"/>
              <a:buAutoNum type="arabicParenR"/>
            </a:pPr>
            <a:endParaRPr lang="en-GB" sz="2000" dirty="0">
              <a:solidFill>
                <a:schemeClr val="bg1"/>
              </a:solidFill>
              <a:latin typeface="Lato"/>
              <a:ea typeface="Lato"/>
              <a:cs typeface="Lato"/>
            </a:endParaRPr>
          </a:p>
          <a:p>
            <a:pPr marL="457200" indent="-457200">
              <a:buFont typeface="+mj-lt"/>
              <a:buAutoNum type="arabicParenR"/>
            </a:pPr>
            <a:endParaRPr lang="en-GB" sz="2000" dirty="0">
              <a:solidFill>
                <a:schemeClr val="bg1"/>
              </a:solidFill>
              <a:latin typeface="Lato"/>
              <a:ea typeface="Lato"/>
              <a:cs typeface="Lato"/>
            </a:endParaRPr>
          </a:p>
          <a:p>
            <a:pPr marL="457200" indent="-457200">
              <a:buFont typeface="+mj-lt"/>
              <a:buAutoNum type="arabicParenR"/>
            </a:pPr>
            <a:endParaRPr lang="en-GB" sz="3200" dirty="0">
              <a:solidFill>
                <a:schemeClr val="bg1"/>
              </a:solidFill>
              <a:latin typeface="Lato" panose="020F0502020204030203" pitchFamily="34" charset="0"/>
              <a:ea typeface="Lato" panose="020F0502020204030203" pitchFamily="34" charset="0"/>
              <a:cs typeface="Lato" panose="020F0502020204030203" pitchFamily="34" charset="0"/>
            </a:endParaRPr>
          </a:p>
          <a:p>
            <a:endParaRPr lang="en-GB" sz="32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8" name="TextBox 7">
            <a:extLst>
              <a:ext uri="{FF2B5EF4-FFF2-40B4-BE49-F238E27FC236}">
                <a16:creationId xmlns:a16="http://schemas.microsoft.com/office/drawing/2014/main" id="{D101CD20-C09A-4F1D-093A-58DC0A3D64DD}"/>
              </a:ext>
            </a:extLst>
          </p:cNvPr>
          <p:cNvSpPr txBox="1"/>
          <p:nvPr/>
        </p:nvSpPr>
        <p:spPr>
          <a:xfrm>
            <a:off x="155261" y="6439692"/>
            <a:ext cx="1316798" cy="261610"/>
          </a:xfrm>
          <a:prstGeom prst="rect">
            <a:avLst/>
          </a:prstGeom>
          <a:noFill/>
        </p:spPr>
        <p:txBody>
          <a:bodyPr wrap="square" lIns="91440" tIns="45720" rIns="91440" bIns="45720" rtlCol="0" anchor="t">
            <a:spAutoFit/>
          </a:bodyPr>
          <a:lstStyle/>
          <a:p>
            <a:r>
              <a:rPr lang="en-GB" sz="1100">
                <a:solidFill>
                  <a:schemeClr val="bg1"/>
                </a:solidFill>
                <a:latin typeface="Lato"/>
                <a:ea typeface="Lato"/>
                <a:cs typeface="Lato"/>
              </a:rPr>
              <a:t>17</a:t>
            </a:r>
            <a:endParaRPr lang="en-GB"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5" name="TextBox 4">
            <a:extLst>
              <a:ext uri="{FF2B5EF4-FFF2-40B4-BE49-F238E27FC236}">
                <a16:creationId xmlns:a16="http://schemas.microsoft.com/office/drawing/2014/main" id="{2C2D6F28-B2A3-5F61-101B-43B073D0C5E3}"/>
              </a:ext>
            </a:extLst>
          </p:cNvPr>
          <p:cNvSpPr txBox="1"/>
          <p:nvPr/>
        </p:nvSpPr>
        <p:spPr>
          <a:xfrm>
            <a:off x="3845817" y="6434815"/>
            <a:ext cx="5134508" cy="1938992"/>
          </a:xfrm>
          <a:prstGeom prst="rect">
            <a:avLst/>
          </a:prstGeom>
          <a:noFill/>
        </p:spPr>
        <p:txBody>
          <a:bodyPr wrap="square" lIns="91440" tIns="45720" rIns="91440" bIns="45720" rtlCol="0" anchor="t">
            <a:spAutoFit/>
          </a:bodyPr>
          <a:lstStyle/>
          <a:p>
            <a:r>
              <a:rPr lang="en-GB" sz="1500">
                <a:solidFill>
                  <a:schemeClr val="bg1"/>
                </a:solidFill>
                <a:latin typeface="Lato"/>
                <a:ea typeface="Lato"/>
                <a:cs typeface="Lato"/>
              </a:rPr>
              <a:t>Next up: </a:t>
            </a:r>
            <a:r>
              <a:rPr lang="en-GB" sz="1500" i="1">
                <a:solidFill>
                  <a:schemeClr val="bg1"/>
                </a:solidFill>
                <a:latin typeface="Lato"/>
                <a:ea typeface="Lato"/>
                <a:cs typeface="Lato"/>
              </a:rPr>
              <a:t>Approach for Vulnerability &amp; Risk assessment</a:t>
            </a:r>
          </a:p>
          <a:p>
            <a:endParaRPr lang="en-GB" sz="1500" i="1">
              <a:solidFill>
                <a:schemeClr val="bg1"/>
              </a:solidFill>
              <a:latin typeface="Lato"/>
              <a:ea typeface="Lato"/>
              <a:cs typeface="Lato"/>
            </a:endParaRPr>
          </a:p>
          <a:p>
            <a:endParaRPr lang="en-GB" sz="1500" i="1">
              <a:solidFill>
                <a:schemeClr val="bg1"/>
              </a:solidFill>
              <a:latin typeface="Lato"/>
              <a:ea typeface="Lato"/>
              <a:cs typeface="Lato"/>
            </a:endParaRPr>
          </a:p>
          <a:p>
            <a:endParaRPr lang="en-GB" sz="1500" i="1">
              <a:solidFill>
                <a:schemeClr val="bg1"/>
              </a:solidFill>
              <a:latin typeface="Lato"/>
              <a:ea typeface="Lato"/>
              <a:cs typeface="Lato"/>
            </a:endParaRPr>
          </a:p>
          <a:p>
            <a:endParaRPr lang="en-GB" sz="1500" i="1">
              <a:solidFill>
                <a:schemeClr val="bg1"/>
              </a:solidFill>
              <a:latin typeface="Lato"/>
              <a:ea typeface="Lato"/>
              <a:cs typeface="Lato"/>
            </a:endParaRPr>
          </a:p>
          <a:p>
            <a:endParaRPr lang="en-GB" sz="1500">
              <a:solidFill>
                <a:schemeClr val="bg1"/>
              </a:solidFill>
              <a:latin typeface="Lato"/>
              <a:ea typeface="Lato"/>
              <a:cs typeface="Lato"/>
            </a:endParaRPr>
          </a:p>
          <a:p>
            <a:endParaRPr lang="en-GB" sz="1500" i="1">
              <a:solidFill>
                <a:schemeClr val="bg1"/>
              </a:solidFill>
              <a:latin typeface="Lato"/>
              <a:ea typeface="Lato"/>
              <a:cs typeface="Lato"/>
            </a:endParaRPr>
          </a:p>
          <a:p>
            <a:endParaRPr lang="en-GB" sz="1500" i="1">
              <a:solidFill>
                <a:schemeClr val="bg1"/>
              </a:solidFill>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228812727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4" name="Group 153">
            <a:extLst>
              <a:ext uri="{FF2B5EF4-FFF2-40B4-BE49-F238E27FC236}">
                <a16:creationId xmlns:a16="http://schemas.microsoft.com/office/drawing/2014/main" id="{E616C615-8C24-CC1B-C917-F6720F6F61AB}"/>
              </a:ext>
            </a:extLst>
          </p:cNvPr>
          <p:cNvGrpSpPr/>
          <p:nvPr/>
        </p:nvGrpSpPr>
        <p:grpSpPr>
          <a:xfrm>
            <a:off x="2263318" y="2011025"/>
            <a:ext cx="7133808" cy="3968426"/>
            <a:chOff x="564432" y="1994972"/>
            <a:chExt cx="8058202" cy="3968426"/>
          </a:xfrm>
        </p:grpSpPr>
        <p:graphicFrame>
          <p:nvGraphicFramePr>
            <p:cNvPr id="148" name="Diagram 147">
              <a:extLst>
                <a:ext uri="{FF2B5EF4-FFF2-40B4-BE49-F238E27FC236}">
                  <a16:creationId xmlns:a16="http://schemas.microsoft.com/office/drawing/2014/main" id="{D4BE4831-5141-AA62-F99A-8E74E245029B}"/>
                </a:ext>
              </a:extLst>
            </p:cNvPr>
            <p:cNvGraphicFramePr/>
            <p:nvPr>
              <p:extLst>
                <p:ext uri="{D42A27DB-BD31-4B8C-83A1-F6EECF244321}">
                  <p14:modId xmlns:p14="http://schemas.microsoft.com/office/powerpoint/2010/main" val="1627005589"/>
                </p:ext>
              </p:extLst>
            </p:nvPr>
          </p:nvGraphicFramePr>
          <p:xfrm>
            <a:off x="564432" y="1994972"/>
            <a:ext cx="8058202" cy="396842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149" name="Group 148">
              <a:extLst>
                <a:ext uri="{FF2B5EF4-FFF2-40B4-BE49-F238E27FC236}">
                  <a16:creationId xmlns:a16="http://schemas.microsoft.com/office/drawing/2014/main" id="{CF7F38B0-FF0F-C3A7-4E9B-3C47672BAC48}"/>
                </a:ext>
              </a:extLst>
            </p:cNvPr>
            <p:cNvGrpSpPr/>
            <p:nvPr/>
          </p:nvGrpSpPr>
          <p:grpSpPr>
            <a:xfrm>
              <a:off x="3683390" y="4221426"/>
              <a:ext cx="1569333" cy="721360"/>
              <a:chOff x="3683390" y="4221426"/>
              <a:chExt cx="1569333" cy="721360"/>
            </a:xfrm>
          </p:grpSpPr>
          <p:sp>
            <p:nvSpPr>
              <p:cNvPr id="152" name="Callout: Left-Right Arrow 151">
                <a:extLst>
                  <a:ext uri="{FF2B5EF4-FFF2-40B4-BE49-F238E27FC236}">
                    <a16:creationId xmlns:a16="http://schemas.microsoft.com/office/drawing/2014/main" id="{BEFB4EED-1A3A-08CE-BA4E-3DDA29786D5E}"/>
                  </a:ext>
                </a:extLst>
              </p:cNvPr>
              <p:cNvSpPr/>
              <p:nvPr/>
            </p:nvSpPr>
            <p:spPr>
              <a:xfrm rot="16200000">
                <a:off x="4107377" y="3797439"/>
                <a:ext cx="721360" cy="1569333"/>
              </a:xfrm>
              <a:prstGeom prst="leftRightArrowCallout">
                <a:avLst/>
              </a:prstGeom>
              <a:solidFill>
                <a:schemeClr val="bg1">
                  <a:lumMod val="95000"/>
                </a:schemeClr>
              </a:solidFill>
              <a:ln>
                <a:solidFill>
                  <a:srgbClr val="FF84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3" name="TextBox 152">
                <a:extLst>
                  <a:ext uri="{FF2B5EF4-FFF2-40B4-BE49-F238E27FC236}">
                    <a16:creationId xmlns:a16="http://schemas.microsoft.com/office/drawing/2014/main" id="{EEBBCF09-372A-9702-B8D7-1E731FF23B05}"/>
                  </a:ext>
                </a:extLst>
              </p:cNvPr>
              <p:cNvSpPr txBox="1"/>
              <p:nvPr/>
            </p:nvSpPr>
            <p:spPr>
              <a:xfrm>
                <a:off x="3889126" y="4443605"/>
                <a:ext cx="1253381" cy="276999"/>
              </a:xfrm>
              <a:prstGeom prst="rect">
                <a:avLst/>
              </a:prstGeom>
              <a:noFill/>
            </p:spPr>
            <p:txBody>
              <a:bodyPr wrap="none" lIns="91440" tIns="45720" rIns="91440" bIns="45720" rtlCol="0" anchor="t">
                <a:spAutoFit/>
              </a:bodyPr>
              <a:lstStyle/>
              <a:p>
                <a:r>
                  <a:rPr lang="en-US" sz="1200" dirty="0">
                    <a:latin typeface="Lato"/>
                    <a:ea typeface="Lato"/>
                    <a:cs typeface="Lato"/>
                  </a:rPr>
                  <a:t>FGD, Surveys</a:t>
                </a:r>
                <a:endParaRPr lang="en-GB" sz="1200" dirty="0">
                  <a:latin typeface="Lato"/>
                  <a:ea typeface="Lato"/>
                  <a:cs typeface="Lato"/>
                </a:endParaRPr>
              </a:p>
            </p:txBody>
          </p:sp>
        </p:grpSp>
        <p:cxnSp>
          <p:nvCxnSpPr>
            <p:cNvPr id="150" name="Straight Arrow Connector 149">
              <a:extLst>
                <a:ext uri="{FF2B5EF4-FFF2-40B4-BE49-F238E27FC236}">
                  <a16:creationId xmlns:a16="http://schemas.microsoft.com/office/drawing/2014/main" id="{D32F5EE7-974B-6EB1-8F7C-3F7CC26393F7}"/>
                </a:ext>
              </a:extLst>
            </p:cNvPr>
            <p:cNvCxnSpPr>
              <a:cxnSpLocks/>
            </p:cNvCxnSpPr>
            <p:nvPr/>
          </p:nvCxnSpPr>
          <p:spPr>
            <a:xfrm flipV="1">
              <a:off x="5405120" y="3781186"/>
              <a:ext cx="873760" cy="1661643"/>
            </a:xfrm>
            <a:prstGeom prst="straightConnector1">
              <a:avLst/>
            </a:prstGeom>
            <a:ln w="28575">
              <a:solidFill>
                <a:srgbClr val="FF8400"/>
              </a:solidFill>
              <a:tailEnd type="triangle"/>
            </a:ln>
          </p:spPr>
          <p:style>
            <a:lnRef idx="3">
              <a:schemeClr val="accent3"/>
            </a:lnRef>
            <a:fillRef idx="0">
              <a:schemeClr val="accent3"/>
            </a:fillRef>
            <a:effectRef idx="2">
              <a:schemeClr val="accent3"/>
            </a:effectRef>
            <a:fontRef idx="minor">
              <a:schemeClr val="tx1"/>
            </a:fontRef>
          </p:style>
        </p:cxnSp>
        <p:cxnSp>
          <p:nvCxnSpPr>
            <p:cNvPr id="151" name="Straight Arrow Connector 150">
              <a:extLst>
                <a:ext uri="{FF2B5EF4-FFF2-40B4-BE49-F238E27FC236}">
                  <a16:creationId xmlns:a16="http://schemas.microsoft.com/office/drawing/2014/main" id="{AA2D7541-0DBC-3AD5-D905-F81793E76A76}"/>
                </a:ext>
              </a:extLst>
            </p:cNvPr>
            <p:cNvCxnSpPr>
              <a:cxnSpLocks/>
            </p:cNvCxnSpPr>
            <p:nvPr/>
          </p:nvCxnSpPr>
          <p:spPr>
            <a:xfrm flipV="1">
              <a:off x="5405120" y="5351789"/>
              <a:ext cx="901980" cy="104131"/>
            </a:xfrm>
            <a:prstGeom prst="straightConnector1">
              <a:avLst/>
            </a:prstGeom>
            <a:ln w="28575">
              <a:solidFill>
                <a:srgbClr val="FF8400"/>
              </a:solidFill>
              <a:tailEnd type="triangle"/>
            </a:ln>
          </p:spPr>
          <p:style>
            <a:lnRef idx="3">
              <a:schemeClr val="accent3"/>
            </a:lnRef>
            <a:fillRef idx="0">
              <a:schemeClr val="accent3"/>
            </a:fillRef>
            <a:effectRef idx="2">
              <a:schemeClr val="accent3"/>
            </a:effectRef>
            <a:fontRef idx="minor">
              <a:schemeClr val="tx1"/>
            </a:fontRef>
          </p:style>
        </p:cxnSp>
      </p:grpSp>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nl-NL">
              <a:solidFill>
                <a:srgbClr val="34C4F2"/>
              </a:solidFill>
              <a:latin typeface="Lato"/>
              <a:ea typeface="Lato"/>
              <a:cs typeface="Lato"/>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nl-NL">
              <a:solidFill>
                <a:srgbClr val="34C4F2"/>
              </a:solidFill>
              <a:latin typeface="Lato"/>
              <a:ea typeface="Lato"/>
              <a:cs typeface="Lato"/>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8">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9"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lIns="91440" tIns="45720" rIns="91440" bIns="45720" rtlCol="0" anchor="t">
              <a:spAutoFit/>
            </a:bodyPr>
            <a:lstStyle/>
            <a:p>
              <a:r>
                <a:rPr lang="en-US" sz="1100">
                  <a:solidFill>
                    <a:schemeClr val="bg1"/>
                  </a:solidFill>
                  <a:latin typeface="Lato"/>
                  <a:ea typeface="Lato"/>
                  <a:cs typeface="Lato"/>
                </a:rPr>
                <a:t>EU funded project</a:t>
              </a:r>
              <a:br>
                <a:rPr lang="en-US" sz="1100">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a:ea typeface="Lato"/>
                  <a:cs typeface="Lato"/>
                </a:rPr>
                <a:t>GA no. </a:t>
              </a:r>
              <a:r>
                <a:rPr lang="en-GB" sz="1100">
                  <a:solidFill>
                    <a:schemeClr val="bg1"/>
                  </a:solidFill>
                  <a:effectLst/>
                  <a:latin typeface="Lato"/>
                  <a:ea typeface="Lato"/>
                  <a:cs typeface="Lato"/>
                </a:rPr>
                <a:t>776848</a:t>
              </a:r>
              <a:endParaRPr lang="nl-NL" sz="1100">
                <a:solidFill>
                  <a:schemeClr val="bg1"/>
                </a:solidFill>
                <a:latin typeface="Lato"/>
                <a:ea typeface="Lato"/>
                <a:cs typeface="Lato"/>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194396"/>
            <a:ext cx="11363419" cy="584775"/>
          </a:xfrm>
          <a:prstGeom prst="rect">
            <a:avLst/>
          </a:prstGeom>
          <a:noFill/>
        </p:spPr>
        <p:txBody>
          <a:bodyPr wrap="square" lIns="91440" tIns="45720" rIns="91440" bIns="45720" rtlCol="0" anchor="t">
            <a:spAutoFit/>
          </a:bodyPr>
          <a:lstStyle/>
          <a:p>
            <a:r>
              <a:rPr lang="en-GB" sz="3200" b="1">
                <a:solidFill>
                  <a:schemeClr val="bg1"/>
                </a:solidFill>
                <a:latin typeface="Lato"/>
                <a:ea typeface="Lato"/>
                <a:cs typeface="Lato"/>
              </a:rPr>
              <a:t>OPERANDUM approach </a:t>
            </a:r>
            <a:endParaRPr lang="en-GB" sz="3200">
              <a:solidFill>
                <a:schemeClr val="bg1"/>
              </a:solidFill>
              <a:latin typeface="Lato"/>
              <a:ea typeface="Lato"/>
              <a:cs typeface="Lato"/>
            </a:endParaRPr>
          </a:p>
        </p:txBody>
      </p:sp>
      <p:sp>
        <p:nvSpPr>
          <p:cNvPr id="2" name="TextBox 1">
            <a:extLst>
              <a:ext uri="{FF2B5EF4-FFF2-40B4-BE49-F238E27FC236}">
                <a16:creationId xmlns:a16="http://schemas.microsoft.com/office/drawing/2014/main" id="{F45DAE06-F16C-120D-7B74-A2FBA10B1645}"/>
              </a:ext>
            </a:extLst>
          </p:cNvPr>
          <p:cNvSpPr txBox="1"/>
          <p:nvPr/>
        </p:nvSpPr>
        <p:spPr>
          <a:xfrm>
            <a:off x="117161" y="6458742"/>
            <a:ext cx="1316798" cy="261610"/>
          </a:xfrm>
          <a:prstGeom prst="rect">
            <a:avLst/>
          </a:prstGeom>
          <a:noFill/>
        </p:spPr>
        <p:txBody>
          <a:bodyPr wrap="square" lIns="91440" tIns="45720" rIns="91440" bIns="45720" rtlCol="0" anchor="t">
            <a:spAutoFit/>
          </a:bodyPr>
          <a:lstStyle/>
          <a:p>
            <a:r>
              <a:rPr lang="en-GB" sz="1100">
                <a:solidFill>
                  <a:schemeClr val="bg1"/>
                </a:solidFill>
                <a:latin typeface="Lato"/>
                <a:ea typeface="Lato"/>
                <a:cs typeface="Lato"/>
              </a:rPr>
              <a:t>18</a:t>
            </a:r>
          </a:p>
        </p:txBody>
      </p:sp>
      <p:sp>
        <p:nvSpPr>
          <p:cNvPr id="35" name="Content Placeholder 34">
            <a:extLst>
              <a:ext uri="{FF2B5EF4-FFF2-40B4-BE49-F238E27FC236}">
                <a16:creationId xmlns:a16="http://schemas.microsoft.com/office/drawing/2014/main" id="{18BA9093-B683-362D-49BE-77407D98DE65}"/>
              </a:ext>
            </a:extLst>
          </p:cNvPr>
          <p:cNvSpPr>
            <a:spLocks noGrp="1"/>
          </p:cNvSpPr>
          <p:nvPr>
            <p:ph idx="1"/>
          </p:nvPr>
        </p:nvSpPr>
        <p:spPr>
          <a:xfrm>
            <a:off x="197573" y="1149042"/>
            <a:ext cx="11127697" cy="666257"/>
          </a:xfrm>
        </p:spPr>
        <p:txBody>
          <a:bodyPr vert="horz" lIns="91440" tIns="45720" rIns="91440" bIns="45720" rtlCol="0" anchor="t">
            <a:normAutofit/>
          </a:bodyPr>
          <a:lstStyle/>
          <a:p>
            <a:pPr marL="0" indent="0">
              <a:lnSpc>
                <a:spcPct val="150000"/>
              </a:lnSpc>
              <a:buNone/>
            </a:pPr>
            <a:r>
              <a:rPr lang="en-IE" sz="1600" dirty="0">
                <a:latin typeface="Lato"/>
                <a:ea typeface="Lato"/>
                <a:cs typeface="Lato"/>
              </a:rPr>
              <a:t>A conceptual framework for vulnerability and risk (V&amp;R) assessment of SES in the co</a:t>
            </a:r>
            <a:r>
              <a:rPr lang="en-IE" sz="1600" dirty="0">
                <a:latin typeface="Lato"/>
                <a:ea typeface="+mn-lt"/>
                <a:cs typeface="+mn-lt"/>
              </a:rPr>
              <a:t>ntext of </a:t>
            </a:r>
            <a:r>
              <a:rPr lang="en-IE" sz="1600" dirty="0" err="1">
                <a:latin typeface="Lato"/>
                <a:ea typeface="+mn-lt"/>
                <a:cs typeface="+mn-lt"/>
              </a:rPr>
              <a:t>NbS</a:t>
            </a:r>
            <a:r>
              <a:rPr lang="en-IE" sz="1600" dirty="0">
                <a:latin typeface="Lato"/>
                <a:ea typeface="+mn-lt"/>
                <a:cs typeface="+mn-lt"/>
              </a:rPr>
              <a:t> was developed, by:</a:t>
            </a:r>
            <a:endParaRPr lang="en-US" sz="1600" dirty="0">
              <a:latin typeface="Lato"/>
              <a:ea typeface="Lato"/>
              <a:cs typeface="Lato"/>
            </a:endParaRPr>
          </a:p>
          <a:p>
            <a:pPr marL="0" indent="0">
              <a:buNone/>
            </a:pPr>
            <a:endParaRPr lang="en-US" dirty="0">
              <a:latin typeface="Lato"/>
              <a:ea typeface="Lato"/>
              <a:cs typeface="Calibri"/>
            </a:endParaRPr>
          </a:p>
        </p:txBody>
      </p:sp>
      <p:cxnSp>
        <p:nvCxnSpPr>
          <p:cNvPr id="702" name="Straight Arrow Connector 701">
            <a:extLst>
              <a:ext uri="{FF2B5EF4-FFF2-40B4-BE49-F238E27FC236}">
                <a16:creationId xmlns:a16="http://schemas.microsoft.com/office/drawing/2014/main" id="{E478268A-6045-6575-145B-850D69003BF7}"/>
              </a:ext>
            </a:extLst>
          </p:cNvPr>
          <p:cNvCxnSpPr>
            <a:cxnSpLocks/>
          </p:cNvCxnSpPr>
          <p:nvPr/>
        </p:nvCxnSpPr>
        <p:spPr>
          <a:xfrm flipV="1">
            <a:off x="6551207" y="3758897"/>
            <a:ext cx="773527" cy="79148"/>
          </a:xfrm>
          <a:prstGeom prst="straightConnector1">
            <a:avLst/>
          </a:prstGeom>
          <a:ln w="28575">
            <a:solidFill>
              <a:srgbClr val="FF8400"/>
            </a:solidFill>
            <a:tailEnd type="triangle"/>
          </a:ln>
        </p:spPr>
        <p:style>
          <a:lnRef idx="3">
            <a:schemeClr val="accent3"/>
          </a:lnRef>
          <a:fillRef idx="0">
            <a:schemeClr val="accent3"/>
          </a:fillRef>
          <a:effectRef idx="2">
            <a:schemeClr val="accent3"/>
          </a:effectRef>
          <a:fontRef idx="minor">
            <a:schemeClr val="tx1"/>
          </a:fontRef>
        </p:style>
      </p:cxnSp>
      <p:cxnSp>
        <p:nvCxnSpPr>
          <p:cNvPr id="704" name="Straight Arrow Connector 703">
            <a:extLst>
              <a:ext uri="{FF2B5EF4-FFF2-40B4-BE49-F238E27FC236}">
                <a16:creationId xmlns:a16="http://schemas.microsoft.com/office/drawing/2014/main" id="{01F432F0-27A7-8543-4216-4C8607F66D4C}"/>
              </a:ext>
            </a:extLst>
          </p:cNvPr>
          <p:cNvCxnSpPr>
            <a:cxnSpLocks/>
          </p:cNvCxnSpPr>
          <p:nvPr/>
        </p:nvCxnSpPr>
        <p:spPr>
          <a:xfrm>
            <a:off x="6563698" y="3824955"/>
            <a:ext cx="761035" cy="1473797"/>
          </a:xfrm>
          <a:prstGeom prst="straightConnector1">
            <a:avLst/>
          </a:prstGeom>
          <a:ln w="28575">
            <a:solidFill>
              <a:srgbClr val="FF8400"/>
            </a:solidFill>
            <a:tailEnd type="triangle"/>
          </a:ln>
        </p:spPr>
        <p:style>
          <a:lnRef idx="3">
            <a:schemeClr val="accent3"/>
          </a:lnRef>
          <a:fillRef idx="0">
            <a:schemeClr val="accent3"/>
          </a:fillRef>
          <a:effectRef idx="2">
            <a:schemeClr val="accent3"/>
          </a:effectRef>
          <a:fontRef idx="minor">
            <a:schemeClr val="tx1"/>
          </a:fontRef>
        </p:style>
      </p:cxnSp>
    </p:spTree>
    <p:extLst>
      <p:ext uri="{BB962C8B-B14F-4D97-AF65-F5344CB8AC3E}">
        <p14:creationId xmlns:p14="http://schemas.microsoft.com/office/powerpoint/2010/main" val="25664460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57839" y="246721"/>
            <a:ext cx="11363419" cy="523220"/>
          </a:xfrm>
          <a:prstGeom prst="rect">
            <a:avLst/>
          </a:prstGeom>
          <a:noFill/>
        </p:spPr>
        <p:txBody>
          <a:bodyPr wrap="square" lIns="91440" tIns="45720" rIns="91440" bIns="45720" rtlCol="0" anchor="t">
            <a:spAutoFit/>
          </a:bodyPr>
          <a:lstStyle/>
          <a:p>
            <a:r>
              <a:rPr lang="en-GB" sz="2800" b="1">
                <a:solidFill>
                  <a:schemeClr val="bg1"/>
                </a:solidFill>
                <a:latin typeface="Lato"/>
                <a:ea typeface="Lato"/>
                <a:cs typeface="Lato"/>
              </a:rPr>
              <a:t>Underrepresentation of Ecosystems in V&amp;R Assessment </a:t>
            </a:r>
            <a:endParaRPr lang="en-GB" sz="2800">
              <a:solidFill>
                <a:schemeClr val="bg1"/>
              </a:solidFill>
              <a:latin typeface="Lato"/>
              <a:ea typeface="Lato"/>
              <a:cs typeface="Lato"/>
            </a:endParaRPr>
          </a:p>
        </p:txBody>
      </p:sp>
      <p:sp>
        <p:nvSpPr>
          <p:cNvPr id="2" name="TextBox 1">
            <a:extLst>
              <a:ext uri="{FF2B5EF4-FFF2-40B4-BE49-F238E27FC236}">
                <a16:creationId xmlns:a16="http://schemas.microsoft.com/office/drawing/2014/main" id="{F45DAE06-F16C-120D-7B74-A2FBA10B1645}"/>
              </a:ext>
            </a:extLst>
          </p:cNvPr>
          <p:cNvSpPr txBox="1"/>
          <p:nvPr/>
        </p:nvSpPr>
        <p:spPr>
          <a:xfrm>
            <a:off x="117161" y="6458742"/>
            <a:ext cx="1316798" cy="261610"/>
          </a:xfrm>
          <a:prstGeom prst="rect">
            <a:avLst/>
          </a:prstGeom>
          <a:noFill/>
        </p:spPr>
        <p:txBody>
          <a:bodyPr wrap="square" lIns="91440" tIns="45720" rIns="91440" bIns="45720" rtlCol="0" anchor="t">
            <a:spAutoFit/>
          </a:bodyPr>
          <a:lstStyle/>
          <a:p>
            <a:r>
              <a:rPr lang="en-GB" sz="1100">
                <a:solidFill>
                  <a:schemeClr val="bg1"/>
                </a:solidFill>
                <a:latin typeface="Lato"/>
                <a:ea typeface="Lato"/>
                <a:cs typeface="Lato"/>
              </a:rPr>
              <a:t>19</a:t>
            </a:r>
            <a:endParaRPr lang="en-GB"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3" name="TextBox 2">
            <a:extLst>
              <a:ext uri="{FF2B5EF4-FFF2-40B4-BE49-F238E27FC236}">
                <a16:creationId xmlns:a16="http://schemas.microsoft.com/office/drawing/2014/main" id="{F5201983-A358-D00E-0434-6AE59A8C0E89}"/>
              </a:ext>
            </a:extLst>
          </p:cNvPr>
          <p:cNvSpPr txBox="1"/>
          <p:nvPr/>
        </p:nvSpPr>
        <p:spPr>
          <a:xfrm>
            <a:off x="383304" y="1102578"/>
            <a:ext cx="5864065" cy="5509200"/>
          </a:xfrm>
          <a:prstGeom prst="rect">
            <a:avLst/>
          </a:prstGeom>
          <a:noFill/>
        </p:spPr>
        <p:txBody>
          <a:bodyPr wrap="square" lIns="91440" tIns="45720" rIns="91440" bIns="45720" rtlCol="0" anchor="t">
            <a:spAutoFit/>
          </a:bodyPr>
          <a:lstStyle/>
          <a:p>
            <a:pPr>
              <a:lnSpc>
                <a:spcPct val="150000"/>
              </a:lnSpc>
              <a:buClr>
                <a:srgbClr val="00A7E2"/>
              </a:buClr>
            </a:pPr>
            <a:endParaRPr lang="en-IE" sz="1600" dirty="0">
              <a:latin typeface="Lato" panose="020F0502020204030203" pitchFamily="34" charset="0"/>
              <a:ea typeface="Lato" panose="020F0502020204030203" pitchFamily="34" charset="0"/>
              <a:cs typeface="Lato" panose="020F0502020204030203" pitchFamily="34" charset="0"/>
            </a:endParaRPr>
          </a:p>
          <a:p>
            <a:pPr marL="285750" indent="-285750">
              <a:lnSpc>
                <a:spcPct val="150000"/>
              </a:lnSpc>
              <a:buClr>
                <a:srgbClr val="00A7E2"/>
              </a:buClr>
              <a:buFont typeface="Arial,Sans-Serif"/>
              <a:buChar char="•"/>
            </a:pPr>
            <a:r>
              <a:rPr lang="en-IE" sz="1600" dirty="0">
                <a:latin typeface="Lato" panose="020F0502020204030203" pitchFamily="34" charset="0"/>
                <a:ea typeface="Lato" panose="020F0502020204030203" pitchFamily="34" charset="0"/>
                <a:cs typeface="Lato" panose="020F0502020204030203" pitchFamily="34" charset="0"/>
              </a:rPr>
              <a:t>Most vulnerability and risk assessment frameworks that have used indicator-based approaches rely predominantly on social indicators - the role of ecosystems is under-represented: </a:t>
            </a:r>
            <a:endParaRPr lang="en-GB" sz="1600" dirty="0">
              <a:latin typeface="Lato" panose="020F0502020204030203" pitchFamily="34" charset="0"/>
              <a:ea typeface="Lato" panose="020F0502020204030203" pitchFamily="34" charset="0"/>
              <a:cs typeface="Lato" panose="020F0502020204030203" pitchFamily="34" charset="0"/>
            </a:endParaRPr>
          </a:p>
          <a:p>
            <a:pPr marL="742950" lvl="1" indent="-285750">
              <a:lnSpc>
                <a:spcPct val="150000"/>
              </a:lnSpc>
              <a:buClr>
                <a:srgbClr val="00A7E2"/>
              </a:buClr>
              <a:buFont typeface="Arial,Sans-Serif"/>
              <a:buChar char="•"/>
            </a:pPr>
            <a:r>
              <a:rPr lang="en-GB" sz="1600" i="1" dirty="0">
                <a:latin typeface="Lato" panose="020F0502020204030203" pitchFamily="34" charset="0"/>
                <a:ea typeface="Lato" panose="020F0502020204030203" pitchFamily="34" charset="0"/>
                <a:cs typeface="Lato" panose="020F0502020204030203" pitchFamily="34" charset="0"/>
              </a:rPr>
              <a:t>Of the 62 dimensions considered for drought vulnerability and risk assessments only 9 were related to the environment*</a:t>
            </a:r>
          </a:p>
          <a:p>
            <a:pPr marL="742950" lvl="1" indent="-285750">
              <a:lnSpc>
                <a:spcPct val="150000"/>
              </a:lnSpc>
              <a:buClr>
                <a:srgbClr val="00A7E2"/>
              </a:buClr>
              <a:buFont typeface="Arial,Sans-Serif"/>
              <a:buChar char="•"/>
            </a:pPr>
            <a:r>
              <a:rPr lang="en-GB" sz="1600" i="1" dirty="0">
                <a:latin typeface="Lato" panose="020F0502020204030203" pitchFamily="34" charset="0"/>
                <a:ea typeface="Lato" panose="020F0502020204030203" pitchFamily="34" charset="0"/>
                <a:cs typeface="Lato" panose="020F0502020204030203" pitchFamily="34" charset="0"/>
              </a:rPr>
              <a:t>39% of reviewed indicators for </a:t>
            </a:r>
            <a:r>
              <a:rPr lang="en-GB" sz="1600" i="1" dirty="0" err="1">
                <a:latin typeface="Lato" panose="020F0502020204030203" pitchFamily="34" charset="0"/>
                <a:ea typeface="Lato" panose="020F0502020204030203" pitchFamily="34" charset="0"/>
                <a:cs typeface="Lato" panose="020F0502020204030203" pitchFamily="34" charset="0"/>
              </a:rPr>
              <a:t>NbS</a:t>
            </a:r>
            <a:r>
              <a:rPr lang="en-GB" sz="1600" i="1" dirty="0">
                <a:latin typeface="Lato" panose="020F0502020204030203" pitchFamily="34" charset="0"/>
                <a:ea typeface="Lato" panose="020F0502020204030203" pitchFamily="34" charset="0"/>
                <a:cs typeface="Lato" panose="020F0502020204030203" pitchFamily="34" charset="0"/>
              </a:rPr>
              <a:t> focus on ecological sub-systems**</a:t>
            </a:r>
          </a:p>
          <a:p>
            <a:pPr>
              <a:lnSpc>
                <a:spcPct val="150000"/>
              </a:lnSpc>
              <a:buClr>
                <a:srgbClr val="00A7E2"/>
              </a:buClr>
            </a:pPr>
            <a:endParaRPr lang="en-IE" sz="1600" dirty="0">
              <a:latin typeface="Lato" panose="020F0502020204030203" pitchFamily="34" charset="0"/>
              <a:ea typeface="Lato" panose="020F0502020204030203" pitchFamily="34" charset="0"/>
              <a:cs typeface="Lato" panose="020F0502020204030203" pitchFamily="34" charset="0"/>
            </a:endParaRPr>
          </a:p>
          <a:p>
            <a:pPr marL="285750" indent="-285750">
              <a:lnSpc>
                <a:spcPct val="150000"/>
              </a:lnSpc>
              <a:buClr>
                <a:srgbClr val="00A7E2"/>
              </a:buClr>
              <a:buFont typeface="Arial,Sans-Serif"/>
              <a:buChar char="•"/>
            </a:pPr>
            <a:r>
              <a:rPr lang="en-IE" sz="1600" dirty="0">
                <a:latin typeface="Lato" panose="020F0502020204030203" pitchFamily="34" charset="0"/>
                <a:ea typeface="Lato" panose="020F0502020204030203" pitchFamily="34" charset="0"/>
                <a:cs typeface="Lato" panose="020F0502020204030203" pitchFamily="34" charset="0"/>
              </a:rPr>
              <a:t>There is no frameworks specifically developed in the context of </a:t>
            </a:r>
            <a:r>
              <a:rPr lang="en-IE" sz="1600" dirty="0" err="1">
                <a:latin typeface="Lato" panose="020F0502020204030203" pitchFamily="34" charset="0"/>
                <a:ea typeface="Lato" panose="020F0502020204030203" pitchFamily="34" charset="0"/>
                <a:cs typeface="Lato" panose="020F0502020204030203" pitchFamily="34" charset="0"/>
              </a:rPr>
              <a:t>NbS</a:t>
            </a:r>
            <a:r>
              <a:rPr lang="en-IE" sz="1600" dirty="0">
                <a:latin typeface="Lato" panose="020F0502020204030203" pitchFamily="34" charset="0"/>
                <a:ea typeface="Lato" panose="020F0502020204030203" pitchFamily="34" charset="0"/>
                <a:cs typeface="Lato" panose="020F0502020204030203" pitchFamily="34" charset="0"/>
              </a:rPr>
              <a:t> to reduce hydro-meteorological risks </a:t>
            </a:r>
          </a:p>
          <a:p>
            <a:pPr marL="285750" indent="-285750">
              <a:lnSpc>
                <a:spcPct val="150000"/>
              </a:lnSpc>
              <a:buClr>
                <a:srgbClr val="00A7E2"/>
              </a:buClr>
              <a:buFont typeface="Arial,Sans-Serif"/>
              <a:buChar char="•"/>
            </a:pPr>
            <a:endParaRPr lang="en-IE" sz="1600" dirty="0">
              <a:latin typeface="Lato" panose="020F0502020204030203" pitchFamily="34" charset="0"/>
              <a:ea typeface="Lato" panose="020F0502020204030203" pitchFamily="34" charset="0"/>
              <a:cs typeface="Lato" panose="020F0502020204030203" pitchFamily="34" charset="0"/>
            </a:endParaRPr>
          </a:p>
          <a:p>
            <a:endParaRPr lang="en-IE" sz="1600" dirty="0">
              <a:latin typeface="Lato" panose="020F0502020204030203" pitchFamily="34" charset="0"/>
              <a:ea typeface="Lato" panose="020F0502020204030203" pitchFamily="34" charset="0"/>
              <a:cs typeface="Lato" panose="020F0502020204030203" pitchFamily="34" charset="0"/>
            </a:endParaRPr>
          </a:p>
        </p:txBody>
      </p:sp>
      <p:pic>
        <p:nvPicPr>
          <p:cNvPr id="4" name="Content Placeholder 5">
            <a:extLst>
              <a:ext uri="{FF2B5EF4-FFF2-40B4-BE49-F238E27FC236}">
                <a16:creationId xmlns:a16="http://schemas.microsoft.com/office/drawing/2014/main" id="{C23BA3D9-70FA-D7A0-A9E1-CF61FDB1B643}"/>
              </a:ext>
            </a:extLst>
          </p:cNvPr>
          <p:cNvPicPr>
            <a:picLocks noGrp="1" noChangeAspect="1"/>
          </p:cNvPicPr>
          <p:nvPr>
            <p:ph sz="half" idx="1"/>
          </p:nvPr>
        </p:nvPicPr>
        <p:blipFill rotWithShape="1">
          <a:blip r:embed="rId5">
            <a:extLst>
              <a:ext uri="{28A0092B-C50C-407E-A947-70E740481C1C}">
                <a14:useLocalDpi xmlns:a14="http://schemas.microsoft.com/office/drawing/2010/main"/>
              </a:ext>
            </a:extLst>
          </a:blip>
          <a:srcRect b="-400"/>
          <a:stretch/>
        </p:blipFill>
        <p:spPr>
          <a:xfrm>
            <a:off x="6760052" y="2571440"/>
            <a:ext cx="5027429" cy="2883633"/>
          </a:xfrm>
        </p:spPr>
      </p:pic>
      <p:sp>
        <p:nvSpPr>
          <p:cNvPr id="5" name="Rectangle 6">
            <a:extLst>
              <a:ext uri="{FF2B5EF4-FFF2-40B4-BE49-F238E27FC236}">
                <a16:creationId xmlns:a16="http://schemas.microsoft.com/office/drawing/2014/main" id="{592E8E0E-C51D-D6A1-1527-0BAA6C724DB0}"/>
              </a:ext>
            </a:extLst>
          </p:cNvPr>
          <p:cNvSpPr>
            <a:spLocks noChangeArrowheads="1"/>
          </p:cNvSpPr>
          <p:nvPr/>
        </p:nvSpPr>
        <p:spPr bwMode="auto">
          <a:xfrm>
            <a:off x="7073369" y="5935282"/>
            <a:ext cx="573057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None/>
            </a:pPr>
            <a:r>
              <a:rPr lang="en-GB" altLang="en-US" sz="1100" i="1">
                <a:solidFill>
                  <a:srgbClr val="000000"/>
                </a:solidFill>
                <a:latin typeface="Calibri"/>
                <a:cs typeface="Calibri"/>
              </a:rPr>
              <a:t>Sources:  *</a:t>
            </a:r>
            <a:r>
              <a:rPr lang="en-GB" altLang="en-US" sz="1100" i="1">
                <a:solidFill>
                  <a:srgbClr val="000000"/>
                </a:solidFill>
                <a:latin typeface="Calibri"/>
                <a:cs typeface="Calibri"/>
                <a:hlinkClick r:id="rId6"/>
              </a:rPr>
              <a:t>Hagenlocher et al. (2019)</a:t>
            </a:r>
            <a:r>
              <a:rPr lang="en-IE" sz="1100" i="1">
                <a:latin typeface="Calibri"/>
                <a:cs typeface="Calibri"/>
              </a:rPr>
              <a:t>, **</a:t>
            </a:r>
            <a:r>
              <a:rPr lang="en-GB" altLang="en-US" sz="1100" i="1">
                <a:solidFill>
                  <a:srgbClr val="0070C0"/>
                </a:solidFill>
                <a:latin typeface="Calibri"/>
                <a:cs typeface="Calibri"/>
                <a:hlinkClick r:id="rId7">
                  <a:extLst>
                    <a:ext uri="{A12FA001-AC4F-418D-AE19-62706E023703}">
                      <ahyp:hlinkClr xmlns:ahyp="http://schemas.microsoft.com/office/drawing/2018/hyperlinkcolor" val="tx"/>
                    </a:ext>
                  </a:extLst>
                </a:hlinkClick>
              </a:rPr>
              <a:t>Shah et al. (2020)</a:t>
            </a:r>
            <a:r>
              <a:rPr lang="en-GB" altLang="en-US" sz="1100" i="1">
                <a:solidFill>
                  <a:srgbClr val="0070C0"/>
                </a:solidFill>
                <a:latin typeface="Calibri"/>
                <a:cs typeface="Calibri"/>
              </a:rPr>
              <a:t>, </a:t>
            </a:r>
            <a:r>
              <a:rPr lang="en-GB" altLang="en-US" sz="1100" i="1">
                <a:latin typeface="Calibri"/>
                <a:cs typeface="Calibri"/>
              </a:rPr>
              <a:t>***</a:t>
            </a:r>
            <a:r>
              <a:rPr lang="en-GB" altLang="en-US" sz="1100" i="1">
                <a:solidFill>
                  <a:srgbClr val="000000"/>
                </a:solidFill>
                <a:latin typeface="Calibri"/>
                <a:cs typeface="Calibri"/>
                <a:hlinkClick r:id="rId8"/>
              </a:rPr>
              <a:t>Sebesvari et al. (2016)</a:t>
            </a:r>
            <a:endParaRPr lang="en-GB" altLang="en-US" sz="1100" i="1">
              <a:solidFill>
                <a:srgbClr val="0070C0"/>
              </a:solidFill>
              <a:cs typeface="Calibri" panose="020F0502020204030204" pitchFamily="34" charset="0"/>
            </a:endParaRPr>
          </a:p>
        </p:txBody>
      </p:sp>
      <p:sp>
        <p:nvSpPr>
          <p:cNvPr id="6" name="Rectangle 5">
            <a:extLst>
              <a:ext uri="{FF2B5EF4-FFF2-40B4-BE49-F238E27FC236}">
                <a16:creationId xmlns:a16="http://schemas.microsoft.com/office/drawing/2014/main" id="{CBC1A949-F614-EF4D-2CF6-11CC587B3D0C}"/>
              </a:ext>
            </a:extLst>
          </p:cNvPr>
          <p:cNvSpPr/>
          <p:nvPr/>
        </p:nvSpPr>
        <p:spPr>
          <a:xfrm>
            <a:off x="6576646" y="1694707"/>
            <a:ext cx="5210835" cy="390793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55696A99-794C-A35C-4FCB-4ACCCCC6E0BD}"/>
              </a:ext>
            </a:extLst>
          </p:cNvPr>
          <p:cNvSpPr txBox="1"/>
          <p:nvPr/>
        </p:nvSpPr>
        <p:spPr>
          <a:xfrm>
            <a:off x="6459262" y="1891667"/>
            <a:ext cx="5445601" cy="492443"/>
          </a:xfrm>
          <a:prstGeom prst="rect">
            <a:avLst/>
          </a:prstGeom>
          <a:noFill/>
        </p:spPr>
        <p:txBody>
          <a:bodyPr wrap="square" rtlCol="0">
            <a:spAutoFit/>
          </a:bodyPr>
          <a:lstStyle/>
          <a:p>
            <a:pPr algn="ctr"/>
            <a:r>
              <a:rPr lang="en-IE" sz="1300" b="1">
                <a:latin typeface="Lato" panose="020F0502020204030203" pitchFamily="34" charset="0"/>
                <a:ea typeface="Lato" panose="020F0502020204030203" pitchFamily="34" charset="0"/>
                <a:cs typeface="Lato" panose="020F0502020204030203" pitchFamily="34" charset="0"/>
              </a:rPr>
              <a:t>Comparison of the share of indicators dealing with the 4 </a:t>
            </a:r>
          </a:p>
          <a:p>
            <a:pPr algn="ctr"/>
            <a:r>
              <a:rPr lang="en-IE" sz="1300" b="1">
                <a:latin typeface="Lato" panose="020F0502020204030203" pitchFamily="34" charset="0"/>
                <a:ea typeface="Lato" panose="020F0502020204030203" pitchFamily="34" charset="0"/>
                <a:cs typeface="Lato" panose="020F0502020204030203" pitchFamily="34" charset="0"/>
              </a:rPr>
              <a:t>vulnerability domains in SES-type papers vs. all reviewed papers***</a:t>
            </a:r>
            <a:endParaRPr lang="en-US" sz="1300" b="1">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19674173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6" name="Straight Connector 15">
            <a:extLst>
              <a:ext uri="{FF2B5EF4-FFF2-40B4-BE49-F238E27FC236}">
                <a16:creationId xmlns:a16="http://schemas.microsoft.com/office/drawing/2014/main" id="{2EFFEF10-A408-3AB1-3C0D-198E5B68E238}"/>
              </a:ext>
            </a:extLst>
          </p:cNvPr>
          <p:cNvCxnSpPr>
            <a:cxnSpLocks/>
          </p:cNvCxnSpPr>
          <p:nvPr/>
        </p:nvCxnSpPr>
        <p:spPr>
          <a:xfrm>
            <a:off x="4781637" y="910948"/>
            <a:ext cx="0" cy="5469735"/>
          </a:xfrm>
          <a:prstGeom prst="line">
            <a:avLst/>
          </a:prstGeom>
          <a:ln w="38100">
            <a:solidFill>
              <a:srgbClr val="46BDE8"/>
            </a:solidFill>
          </a:ln>
        </p:spPr>
        <p:style>
          <a:lnRef idx="1">
            <a:schemeClr val="accent1"/>
          </a:lnRef>
          <a:fillRef idx="0">
            <a:schemeClr val="accent1"/>
          </a:fillRef>
          <a:effectRef idx="0">
            <a:schemeClr val="accent1"/>
          </a:effectRef>
          <a:fontRef idx="minor">
            <a:schemeClr val="tx1"/>
          </a:fontRef>
        </p:style>
      </p:cxnSp>
      <p:pic>
        <p:nvPicPr>
          <p:cNvPr id="8" name="Picture 14">
            <a:extLst>
              <a:ext uri="{FF2B5EF4-FFF2-40B4-BE49-F238E27FC236}">
                <a16:creationId xmlns:a16="http://schemas.microsoft.com/office/drawing/2014/main" id="{952CCCFF-75E4-4CA0-D2F1-06F69CB1E715}"/>
              </a:ext>
            </a:extLst>
          </p:cNvPr>
          <p:cNvPicPr>
            <a:picLocks noChangeAspect="1"/>
          </p:cNvPicPr>
          <p:nvPr/>
        </p:nvPicPr>
        <p:blipFill rotWithShape="1">
          <a:blip r:embed="rId3">
            <a:extLst>
              <a:ext uri="{28A0092B-C50C-407E-A947-70E740481C1C}">
                <a14:useLocalDpi xmlns:a14="http://schemas.microsoft.com/office/drawing/2010/main"/>
              </a:ext>
            </a:extLst>
          </a:blip>
          <a:srcRect t="-478"/>
          <a:stretch/>
        </p:blipFill>
        <p:spPr>
          <a:xfrm>
            <a:off x="5682821" y="1410077"/>
            <a:ext cx="6145004" cy="4104683"/>
          </a:xfrm>
          <a:prstGeom prst="rect">
            <a:avLst/>
          </a:prstGeom>
        </p:spPr>
      </p:pic>
      <p:pic>
        <p:nvPicPr>
          <p:cNvPr id="30" name="Picture 29">
            <a:extLst>
              <a:ext uri="{FF2B5EF4-FFF2-40B4-BE49-F238E27FC236}">
                <a16:creationId xmlns:a16="http://schemas.microsoft.com/office/drawing/2014/main" id="{ABE73262-0C8F-6964-1237-65531C4E71AB}"/>
              </a:ext>
            </a:extLst>
          </p:cNvPr>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10153493" y="5426894"/>
            <a:ext cx="994211" cy="744158"/>
          </a:xfrm>
          <a:prstGeom prst="rect">
            <a:avLst/>
          </a:prstGeom>
        </p:spPr>
      </p:pic>
      <p:pic>
        <p:nvPicPr>
          <p:cNvPr id="26" name="Picture 25">
            <a:extLst>
              <a:ext uri="{FF2B5EF4-FFF2-40B4-BE49-F238E27FC236}">
                <a16:creationId xmlns:a16="http://schemas.microsoft.com/office/drawing/2014/main" id="{2DD459D3-E1FC-6E29-513F-C720F7D660FE}"/>
              </a:ext>
            </a:extLst>
          </p:cNvPr>
          <p:cNvPicPr>
            <a:picLocks noChangeAspect="1"/>
          </p:cNvPicPr>
          <p:nvPr/>
        </p:nvPicPr>
        <p:blipFill rotWithShape="1">
          <a:blip r:embed="rId5">
            <a:extLst>
              <a:ext uri="{28A0092B-C50C-407E-A947-70E740481C1C}">
                <a14:useLocalDpi xmlns:a14="http://schemas.microsoft.com/office/drawing/2010/main"/>
              </a:ext>
            </a:extLst>
          </a:blip>
          <a:srcRect/>
          <a:stretch/>
        </p:blipFill>
        <p:spPr>
          <a:xfrm>
            <a:off x="11105993" y="5424611"/>
            <a:ext cx="911883" cy="733477"/>
          </a:xfrm>
          <a:prstGeom prst="rect">
            <a:avLst/>
          </a:prstGeom>
        </p:spPr>
      </p:pic>
      <p:sp>
        <p:nvSpPr>
          <p:cNvPr id="6" name="Rectangle 5">
            <a:extLst>
              <a:ext uri="{FF2B5EF4-FFF2-40B4-BE49-F238E27FC236}">
                <a16:creationId xmlns:a16="http://schemas.microsoft.com/office/drawing/2014/main" id="{03137365-A700-4487-83AD-80695501E7D2}"/>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7" name="Rectangle 6">
            <a:extLst>
              <a:ext uri="{FF2B5EF4-FFF2-40B4-BE49-F238E27FC236}">
                <a16:creationId xmlns:a16="http://schemas.microsoft.com/office/drawing/2014/main" id="{44144BC1-B916-432B-A7E7-D80C7D31F4F7}"/>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9" name="Picture 8" descr="Logo&#10;&#10;Description automatically generated">
            <a:extLst>
              <a:ext uri="{FF2B5EF4-FFF2-40B4-BE49-F238E27FC236}">
                <a16:creationId xmlns:a16="http://schemas.microsoft.com/office/drawing/2014/main" id="{89DEE307-3514-4CCC-B207-F1130507AD1D}"/>
              </a:ext>
            </a:extLst>
          </p:cNvPr>
          <p:cNvPicPr>
            <a:picLocks noChangeAspect="1"/>
          </p:cNvPicPr>
          <p:nvPr/>
        </p:nvPicPr>
        <p:blipFill rotWithShape="1">
          <a:blip r:embed="rId6">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0" name="Group 9">
            <a:extLst>
              <a:ext uri="{FF2B5EF4-FFF2-40B4-BE49-F238E27FC236}">
                <a16:creationId xmlns:a16="http://schemas.microsoft.com/office/drawing/2014/main" id="{27950EEC-3C33-4B34-9790-3D96EA773D5D}"/>
              </a:ext>
            </a:extLst>
          </p:cNvPr>
          <p:cNvGrpSpPr/>
          <p:nvPr/>
        </p:nvGrpSpPr>
        <p:grpSpPr>
          <a:xfrm>
            <a:off x="9938654" y="6352565"/>
            <a:ext cx="2141003" cy="464738"/>
            <a:chOff x="266045" y="6130130"/>
            <a:chExt cx="2431435" cy="525217"/>
          </a:xfrm>
        </p:grpSpPr>
        <p:pic>
          <p:nvPicPr>
            <p:cNvPr id="11" name="Picture 10">
              <a:extLst>
                <a:ext uri="{FF2B5EF4-FFF2-40B4-BE49-F238E27FC236}">
                  <a16:creationId xmlns:a16="http://schemas.microsoft.com/office/drawing/2014/main" id="{061AC3EC-BFE8-419F-85CD-B85AD43739F9}"/>
                </a:ext>
              </a:extLst>
            </p:cNvPr>
            <p:cNvPicPr/>
            <p:nvPr/>
          </p:nvPicPr>
          <p:blipFill>
            <a:blip r:embed="rId7"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12" name="TextBox 11">
              <a:extLst>
                <a:ext uri="{FF2B5EF4-FFF2-40B4-BE49-F238E27FC236}">
                  <a16:creationId xmlns:a16="http://schemas.microsoft.com/office/drawing/2014/main" id="{F9F709DD-6026-4B8E-A477-E690017BADE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13" name="TextBox 12">
            <a:extLst>
              <a:ext uri="{FF2B5EF4-FFF2-40B4-BE49-F238E27FC236}">
                <a16:creationId xmlns:a16="http://schemas.microsoft.com/office/drawing/2014/main" id="{DC7D484A-B23D-40BC-966D-52D6745A1F2D}"/>
              </a:ext>
            </a:extLst>
          </p:cNvPr>
          <p:cNvSpPr txBox="1"/>
          <p:nvPr/>
        </p:nvSpPr>
        <p:spPr>
          <a:xfrm>
            <a:off x="82668" y="194396"/>
            <a:ext cx="11011780" cy="584775"/>
          </a:xfrm>
          <a:prstGeom prst="rect">
            <a:avLst/>
          </a:prstGeom>
          <a:noFill/>
        </p:spPr>
        <p:txBody>
          <a:bodyPr wrap="square" lIns="91440" tIns="45720" rIns="91440" bIns="45720" rtlCol="0" anchor="t">
            <a:spAutoFit/>
          </a:bodyPr>
          <a:lstStyle/>
          <a:p>
            <a:r>
              <a:rPr lang="en-GB" sz="3200" b="1">
                <a:solidFill>
                  <a:schemeClr val="bg1"/>
                </a:solidFill>
                <a:latin typeface="Lato"/>
                <a:ea typeface="Lato"/>
                <a:cs typeface="Lato"/>
              </a:rPr>
              <a:t>About OPERANDUM</a:t>
            </a:r>
            <a:endParaRPr lang="en-GB" sz="3200">
              <a:solidFill>
                <a:schemeClr val="bg1"/>
              </a:solidFill>
              <a:latin typeface="Lato"/>
              <a:ea typeface="Lato"/>
              <a:cs typeface="Lato"/>
            </a:endParaRPr>
          </a:p>
        </p:txBody>
      </p:sp>
      <p:pic>
        <p:nvPicPr>
          <p:cNvPr id="14" name="Immagine 3">
            <a:extLst>
              <a:ext uri="{FF2B5EF4-FFF2-40B4-BE49-F238E27FC236}">
                <a16:creationId xmlns:a16="http://schemas.microsoft.com/office/drawing/2014/main" id="{7B42024F-CC58-440B-8AB3-2C1FDF4DDBAC}"/>
              </a:ext>
            </a:extLst>
          </p:cNvPr>
          <p:cNvPicPr>
            <a:picLocks noChangeAspect="1"/>
          </p:cNvPicPr>
          <p:nvPr/>
        </p:nvPicPr>
        <p:blipFill rotWithShape="1">
          <a:blip r:embed="rId8" cstate="print">
            <a:extLst>
              <a:ext uri="{28A0092B-C50C-407E-A947-70E740481C1C}">
                <a14:useLocalDpi xmlns:a14="http://schemas.microsoft.com/office/drawing/2010/main"/>
              </a:ext>
            </a:extLst>
          </a:blip>
          <a:srcRect/>
          <a:stretch/>
        </p:blipFill>
        <p:spPr>
          <a:xfrm>
            <a:off x="260143" y="1410077"/>
            <a:ext cx="4035216" cy="1427201"/>
          </a:xfrm>
          <a:prstGeom prst="rect">
            <a:avLst/>
          </a:prstGeom>
        </p:spPr>
      </p:pic>
      <p:sp>
        <p:nvSpPr>
          <p:cNvPr id="2" name="Rectangle 1">
            <a:extLst>
              <a:ext uri="{FF2B5EF4-FFF2-40B4-BE49-F238E27FC236}">
                <a16:creationId xmlns:a16="http://schemas.microsoft.com/office/drawing/2014/main" id="{3931F2EE-3CD9-756D-FBFE-6EEB87F63031}"/>
              </a:ext>
            </a:extLst>
          </p:cNvPr>
          <p:cNvSpPr/>
          <p:nvPr/>
        </p:nvSpPr>
        <p:spPr>
          <a:xfrm>
            <a:off x="8646695" y="5193632"/>
            <a:ext cx="1580147" cy="304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2BDF2F3F-7A5A-E00B-F7AA-26FF1341304E}"/>
              </a:ext>
            </a:extLst>
          </p:cNvPr>
          <p:cNvSpPr txBox="1"/>
          <p:nvPr/>
        </p:nvSpPr>
        <p:spPr>
          <a:xfrm>
            <a:off x="454825" y="3274307"/>
            <a:ext cx="4035223" cy="3385542"/>
          </a:xfrm>
          <a:prstGeom prst="rect">
            <a:avLst/>
          </a:prstGeom>
          <a:noFill/>
          <a:ln>
            <a:noFill/>
          </a:ln>
        </p:spPr>
        <p:txBody>
          <a:bodyPr wrap="square" lIns="91440" tIns="45720" rIns="91440" bIns="45720" rtlCol="0" anchor="t">
            <a:spAutoFit/>
          </a:bodyPr>
          <a:lstStyle/>
          <a:p>
            <a:pPr marL="285750" indent="-285750">
              <a:buFont typeface="Arial"/>
              <a:buChar char="•"/>
            </a:pPr>
            <a:r>
              <a:rPr lang="en-GB" sz="1600">
                <a:solidFill>
                  <a:schemeClr val="tx1">
                    <a:lumMod val="75000"/>
                    <a:lumOff val="25000"/>
                  </a:schemeClr>
                </a:solidFill>
                <a:latin typeface="Lato"/>
                <a:ea typeface="+mn-lt"/>
                <a:cs typeface="+mn-lt"/>
              </a:rPr>
              <a:t>4-year, European project, with 26 international partners </a:t>
            </a:r>
          </a:p>
          <a:p>
            <a:pPr marL="285750" indent="-285750">
              <a:buFont typeface="Arial"/>
              <a:buChar char="•"/>
            </a:pPr>
            <a:endParaRPr lang="en-GB" sz="1600">
              <a:solidFill>
                <a:schemeClr val="tx1">
                  <a:lumMod val="75000"/>
                  <a:lumOff val="25000"/>
                </a:schemeClr>
              </a:solidFill>
              <a:latin typeface="Lato"/>
              <a:ea typeface="+mn-lt"/>
              <a:cs typeface="+mn-lt"/>
            </a:endParaRPr>
          </a:p>
          <a:p>
            <a:pPr marL="285750" indent="-285750">
              <a:buFont typeface="Arial"/>
              <a:buChar char="•"/>
            </a:pPr>
            <a:r>
              <a:rPr lang="en-GB" sz="1600">
                <a:solidFill>
                  <a:schemeClr val="tx1">
                    <a:lumMod val="75000"/>
                    <a:lumOff val="25000"/>
                  </a:schemeClr>
                </a:solidFill>
                <a:latin typeface="Lato"/>
                <a:ea typeface="Lato"/>
                <a:cs typeface="Calibri" panose="020F0502020204030204"/>
              </a:rPr>
              <a:t>Sustainable solutions based on nature  - Nature-based Solutions - to adapt to extreme weather events</a:t>
            </a:r>
          </a:p>
          <a:p>
            <a:pPr marL="285750" indent="-285750">
              <a:buFont typeface="Arial"/>
              <a:buChar char="•"/>
            </a:pPr>
            <a:endParaRPr lang="en-GB" sz="1600">
              <a:solidFill>
                <a:schemeClr val="tx1">
                  <a:lumMod val="75000"/>
                  <a:lumOff val="25000"/>
                </a:schemeClr>
              </a:solidFill>
              <a:latin typeface="Lato"/>
              <a:ea typeface="Lato"/>
              <a:cs typeface="Calibri" panose="020F0502020204030204"/>
            </a:endParaRPr>
          </a:p>
          <a:p>
            <a:pPr marL="285750" indent="-285750">
              <a:buFont typeface="Arial"/>
              <a:buChar char="•"/>
            </a:pPr>
            <a:r>
              <a:rPr lang="en-GB" sz="1600">
                <a:solidFill>
                  <a:schemeClr val="tx1">
                    <a:lumMod val="75000"/>
                    <a:lumOff val="25000"/>
                  </a:schemeClr>
                </a:solidFill>
                <a:latin typeface="Lato"/>
                <a:ea typeface="Lato"/>
                <a:cs typeface="Calibri" panose="020F0502020204030204"/>
              </a:rPr>
              <a:t>Demonstrate the tools and methods for the validation of these solutions in 10 Open Air Laboratories (OALs)</a:t>
            </a:r>
            <a:br>
              <a:rPr lang="en-GB">
                <a:latin typeface="Lato"/>
                <a:ea typeface="Lato"/>
                <a:cs typeface="Lato"/>
              </a:rPr>
            </a:br>
            <a:br>
              <a:rPr lang="en-GB">
                <a:latin typeface="Lato" panose="020F0502020204030203" pitchFamily="34" charset="0"/>
                <a:ea typeface="Lato" panose="020F0502020204030203" pitchFamily="34" charset="0"/>
                <a:cs typeface="Lato" panose="020F0502020204030203" pitchFamily="34" charset="0"/>
              </a:rPr>
            </a:br>
            <a:endParaRPr lang="en-GB">
              <a:solidFill>
                <a:schemeClr val="tx1">
                  <a:lumMod val="75000"/>
                  <a:lumOff val="25000"/>
                </a:schemeClr>
              </a:solidFill>
              <a:latin typeface="Lato" panose="020F0502020204030203" pitchFamily="34" charset="0"/>
              <a:ea typeface="Lato" panose="020F0502020204030203" pitchFamily="34" charset="0"/>
              <a:cs typeface="Lato" panose="020F0502020204030203" pitchFamily="34" charset="0"/>
            </a:endParaRPr>
          </a:p>
          <a:p>
            <a:endParaRPr lang="en-GB" b="1">
              <a:solidFill>
                <a:srgbClr val="00A7E2"/>
              </a:solidFill>
              <a:latin typeface="Lato" panose="020F0502020204030203" pitchFamily="34" charset="0"/>
              <a:ea typeface="Lato" panose="020F0502020204030203" pitchFamily="34" charset="0"/>
              <a:cs typeface="Lato" panose="020F0502020204030203" pitchFamily="34" charset="0"/>
            </a:endParaRPr>
          </a:p>
        </p:txBody>
      </p:sp>
      <p:sp>
        <p:nvSpPr>
          <p:cNvPr id="3" name="TextBox 2">
            <a:extLst>
              <a:ext uri="{FF2B5EF4-FFF2-40B4-BE49-F238E27FC236}">
                <a16:creationId xmlns:a16="http://schemas.microsoft.com/office/drawing/2014/main" id="{3E2712F8-9655-4252-F8E4-637F6C52A3D4}"/>
              </a:ext>
            </a:extLst>
          </p:cNvPr>
          <p:cNvSpPr txBox="1"/>
          <p:nvPr/>
        </p:nvSpPr>
        <p:spPr>
          <a:xfrm>
            <a:off x="117161" y="6458742"/>
            <a:ext cx="1316798" cy="261610"/>
          </a:xfrm>
          <a:prstGeom prst="rect">
            <a:avLst/>
          </a:prstGeom>
          <a:noFill/>
        </p:spPr>
        <p:txBody>
          <a:bodyPr wrap="square" lIns="91440" tIns="45720" rIns="91440" bIns="45720" rtlCol="0" anchor="t">
            <a:spAutoFit/>
          </a:bodyPr>
          <a:lstStyle/>
          <a:p>
            <a:r>
              <a:rPr lang="en-GB" sz="1100">
                <a:solidFill>
                  <a:schemeClr val="bg1"/>
                </a:solidFill>
                <a:latin typeface="Lato" panose="020F0502020204030203" pitchFamily="34" charset="0"/>
                <a:ea typeface="Lato" panose="020F0502020204030203" pitchFamily="34" charset="0"/>
                <a:cs typeface="Lato" panose="020F0502020204030203" pitchFamily="34" charset="0"/>
              </a:rPr>
              <a:t>2</a:t>
            </a:r>
          </a:p>
        </p:txBody>
      </p:sp>
      <p:pic>
        <p:nvPicPr>
          <p:cNvPr id="23" name="Picture 23">
            <a:extLst>
              <a:ext uri="{FF2B5EF4-FFF2-40B4-BE49-F238E27FC236}">
                <a16:creationId xmlns:a16="http://schemas.microsoft.com/office/drawing/2014/main" id="{8D27468A-0D84-18C5-F9A1-8139DBB49F47}"/>
              </a:ext>
            </a:extLst>
          </p:cNvPr>
          <p:cNvPicPr>
            <a:picLocks noChangeAspect="1"/>
          </p:cNvPicPr>
          <p:nvPr/>
        </p:nvPicPr>
        <p:blipFill rotWithShape="1">
          <a:blip r:embed="rId9">
            <a:extLst>
              <a:ext uri="{28A0092B-C50C-407E-A947-70E740481C1C}">
                <a14:useLocalDpi xmlns:a14="http://schemas.microsoft.com/office/drawing/2010/main"/>
              </a:ext>
            </a:extLst>
          </a:blip>
          <a:srcRect/>
          <a:stretch/>
        </p:blipFill>
        <p:spPr>
          <a:xfrm>
            <a:off x="4946493" y="5414416"/>
            <a:ext cx="892894" cy="810055"/>
          </a:xfrm>
          <a:prstGeom prst="rect">
            <a:avLst/>
          </a:prstGeom>
        </p:spPr>
      </p:pic>
      <p:pic>
        <p:nvPicPr>
          <p:cNvPr id="24" name="Picture 23">
            <a:extLst>
              <a:ext uri="{FF2B5EF4-FFF2-40B4-BE49-F238E27FC236}">
                <a16:creationId xmlns:a16="http://schemas.microsoft.com/office/drawing/2014/main" id="{E0F2BB6F-CCCF-AB81-247D-B06B9B8D2EEB}"/>
              </a:ext>
            </a:extLst>
          </p:cNvPr>
          <p:cNvPicPr>
            <a:picLocks noChangeAspect="1"/>
          </p:cNvPicPr>
          <p:nvPr/>
        </p:nvPicPr>
        <p:blipFill rotWithShape="1">
          <a:blip r:embed="rId10">
            <a:extLst>
              <a:ext uri="{28A0092B-C50C-407E-A947-70E740481C1C}">
                <a14:useLocalDpi xmlns:a14="http://schemas.microsoft.com/office/drawing/2010/main"/>
              </a:ext>
            </a:extLst>
          </a:blip>
          <a:srcRect/>
          <a:stretch/>
        </p:blipFill>
        <p:spPr>
          <a:xfrm>
            <a:off x="9283543" y="5406146"/>
            <a:ext cx="956280" cy="811255"/>
          </a:xfrm>
          <a:prstGeom prst="rect">
            <a:avLst/>
          </a:prstGeom>
        </p:spPr>
      </p:pic>
      <p:pic>
        <p:nvPicPr>
          <p:cNvPr id="25" name="Picture 23" descr="Logo, company name&#10;&#10;Description automatically generated">
            <a:extLst>
              <a:ext uri="{FF2B5EF4-FFF2-40B4-BE49-F238E27FC236}">
                <a16:creationId xmlns:a16="http://schemas.microsoft.com/office/drawing/2014/main" id="{9AB21D6C-0716-2752-B16A-E0DCC2315054}"/>
              </a:ext>
            </a:extLst>
          </p:cNvPr>
          <p:cNvPicPr>
            <a:picLocks noChangeAspect="1"/>
          </p:cNvPicPr>
          <p:nvPr/>
        </p:nvPicPr>
        <p:blipFill rotWithShape="1">
          <a:blip r:embed="rId11">
            <a:extLst>
              <a:ext uri="{28A0092B-C50C-407E-A947-70E740481C1C}">
                <a14:useLocalDpi xmlns:a14="http://schemas.microsoft.com/office/drawing/2010/main"/>
              </a:ext>
            </a:extLst>
          </a:blip>
          <a:srcRect/>
          <a:stretch/>
        </p:blipFill>
        <p:spPr>
          <a:xfrm>
            <a:off x="6629243" y="5413837"/>
            <a:ext cx="904294" cy="808203"/>
          </a:xfrm>
          <a:prstGeom prst="rect">
            <a:avLst/>
          </a:prstGeom>
        </p:spPr>
      </p:pic>
      <p:pic>
        <p:nvPicPr>
          <p:cNvPr id="27" name="Picture 23">
            <a:extLst>
              <a:ext uri="{FF2B5EF4-FFF2-40B4-BE49-F238E27FC236}">
                <a16:creationId xmlns:a16="http://schemas.microsoft.com/office/drawing/2014/main" id="{F8434303-31BF-0458-32DE-F6492742B333}"/>
              </a:ext>
            </a:extLst>
          </p:cNvPr>
          <p:cNvPicPr>
            <a:picLocks noChangeAspect="1"/>
          </p:cNvPicPr>
          <p:nvPr/>
        </p:nvPicPr>
        <p:blipFill rotWithShape="1">
          <a:blip r:embed="rId12">
            <a:extLst>
              <a:ext uri="{28A0092B-C50C-407E-A947-70E740481C1C}">
                <a14:useLocalDpi xmlns:a14="http://schemas.microsoft.com/office/drawing/2010/main"/>
              </a:ext>
            </a:extLst>
          </a:blip>
          <a:srcRect/>
          <a:stretch/>
        </p:blipFill>
        <p:spPr>
          <a:xfrm>
            <a:off x="5841843" y="5428883"/>
            <a:ext cx="873898" cy="797074"/>
          </a:xfrm>
          <a:prstGeom prst="rect">
            <a:avLst/>
          </a:prstGeom>
        </p:spPr>
      </p:pic>
      <p:pic>
        <p:nvPicPr>
          <p:cNvPr id="28" name="Picture 23" descr="Logo, company name&#10;&#10;Description automatically generated">
            <a:extLst>
              <a:ext uri="{FF2B5EF4-FFF2-40B4-BE49-F238E27FC236}">
                <a16:creationId xmlns:a16="http://schemas.microsoft.com/office/drawing/2014/main" id="{77CE564A-8D7D-1D65-43C1-6F768C55825C}"/>
              </a:ext>
            </a:extLst>
          </p:cNvPr>
          <p:cNvPicPr>
            <a:picLocks noChangeAspect="1"/>
          </p:cNvPicPr>
          <p:nvPr/>
        </p:nvPicPr>
        <p:blipFill rotWithShape="1">
          <a:blip r:embed="rId13">
            <a:extLst>
              <a:ext uri="{28A0092B-C50C-407E-A947-70E740481C1C}">
                <a14:useLocalDpi xmlns:a14="http://schemas.microsoft.com/office/drawing/2010/main"/>
              </a:ext>
            </a:extLst>
          </a:blip>
          <a:srcRect/>
          <a:stretch/>
        </p:blipFill>
        <p:spPr>
          <a:xfrm>
            <a:off x="7530943" y="5406122"/>
            <a:ext cx="844769" cy="811557"/>
          </a:xfrm>
          <a:prstGeom prst="rect">
            <a:avLst/>
          </a:prstGeom>
        </p:spPr>
      </p:pic>
      <p:pic>
        <p:nvPicPr>
          <p:cNvPr id="29" name="Picture 28" descr="A picture containing chart&#10;&#10;Description automatically generated">
            <a:extLst>
              <a:ext uri="{FF2B5EF4-FFF2-40B4-BE49-F238E27FC236}">
                <a16:creationId xmlns:a16="http://schemas.microsoft.com/office/drawing/2014/main" id="{AE7580BD-B559-AB9D-1186-95BB1D1BFA7B}"/>
              </a:ext>
            </a:extLst>
          </p:cNvPr>
          <p:cNvPicPr>
            <a:picLocks noChangeAspect="1"/>
          </p:cNvPicPr>
          <p:nvPr/>
        </p:nvPicPr>
        <p:blipFill rotWithShape="1">
          <a:blip r:embed="rId14">
            <a:extLst>
              <a:ext uri="{28A0092B-C50C-407E-A947-70E740481C1C}">
                <a14:useLocalDpi xmlns:a14="http://schemas.microsoft.com/office/drawing/2010/main"/>
              </a:ext>
            </a:extLst>
          </a:blip>
          <a:srcRect/>
          <a:stretch/>
        </p:blipFill>
        <p:spPr>
          <a:xfrm>
            <a:off x="8331043" y="5404865"/>
            <a:ext cx="848561" cy="814036"/>
          </a:xfrm>
          <a:prstGeom prst="rect">
            <a:avLst/>
          </a:prstGeom>
        </p:spPr>
      </p:pic>
      <p:pic>
        <p:nvPicPr>
          <p:cNvPr id="33" name="Picture 33">
            <a:extLst>
              <a:ext uri="{FF2B5EF4-FFF2-40B4-BE49-F238E27FC236}">
                <a16:creationId xmlns:a16="http://schemas.microsoft.com/office/drawing/2014/main" id="{F8B3EFF8-F12C-D5B2-4B07-7F021393D5EE}"/>
              </a:ext>
            </a:extLst>
          </p:cNvPr>
          <p:cNvPicPr>
            <a:picLocks noChangeAspect="1"/>
          </p:cNvPicPr>
          <p:nvPr/>
        </p:nvPicPr>
        <p:blipFill rotWithShape="1">
          <a:blip r:embed="rId15">
            <a:extLst>
              <a:ext uri="{28A0092B-C50C-407E-A947-70E740481C1C}">
                <a14:useLocalDpi xmlns:a14="http://schemas.microsoft.com/office/drawing/2010/main"/>
              </a:ext>
            </a:extLst>
          </a:blip>
          <a:srcRect/>
          <a:stretch/>
        </p:blipFill>
        <p:spPr>
          <a:xfrm>
            <a:off x="5182132" y="1147576"/>
            <a:ext cx="621275" cy="864844"/>
          </a:xfrm>
          <a:prstGeom prst="rect">
            <a:avLst/>
          </a:prstGeom>
        </p:spPr>
      </p:pic>
      <p:sp>
        <p:nvSpPr>
          <p:cNvPr id="35" name="TextBox 34">
            <a:extLst>
              <a:ext uri="{FF2B5EF4-FFF2-40B4-BE49-F238E27FC236}">
                <a16:creationId xmlns:a16="http://schemas.microsoft.com/office/drawing/2014/main" id="{AB5D341F-357A-4511-98D4-AF0A05012973}"/>
              </a:ext>
            </a:extLst>
          </p:cNvPr>
          <p:cNvSpPr txBox="1"/>
          <p:nvPr/>
        </p:nvSpPr>
        <p:spPr>
          <a:xfrm>
            <a:off x="5793637" y="1177221"/>
            <a:ext cx="4120612" cy="800219"/>
          </a:xfrm>
          <a:prstGeom prst="rect">
            <a:avLst/>
          </a:prstGeom>
          <a:solidFill>
            <a:schemeClr val="bg1">
              <a:alpha val="6005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dirty="0">
                <a:solidFill>
                  <a:srgbClr val="42CEF3"/>
                </a:solidFill>
                <a:latin typeface="Lato"/>
                <a:ea typeface="Lato"/>
                <a:cs typeface="Calibri"/>
              </a:rPr>
              <a:t>Open Air Labs</a:t>
            </a:r>
            <a:br>
              <a:rPr lang="en-US" dirty="0">
                <a:solidFill>
                  <a:srgbClr val="42CEF3"/>
                </a:solidFill>
                <a:latin typeface="Lato"/>
                <a:cs typeface="Calibri"/>
              </a:rPr>
            </a:br>
            <a:r>
              <a:rPr lang="en-US" sz="1400" dirty="0">
                <a:solidFill>
                  <a:srgbClr val="42CEF3"/>
                </a:solidFill>
                <a:latin typeface="Lato"/>
                <a:ea typeface="Lato"/>
                <a:cs typeface="Calibri"/>
              </a:rPr>
              <a:t>Austria, Finland, Germany, Greece, Ireland, Italy, Scotland (UK), Australia, China, Hong Kong (China)</a:t>
            </a:r>
          </a:p>
        </p:txBody>
      </p:sp>
    </p:spTree>
    <p:extLst>
      <p:ext uri="{BB962C8B-B14F-4D97-AF65-F5344CB8AC3E}">
        <p14:creationId xmlns:p14="http://schemas.microsoft.com/office/powerpoint/2010/main" val="375421062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Oval 33">
            <a:extLst>
              <a:ext uri="{FF2B5EF4-FFF2-40B4-BE49-F238E27FC236}">
                <a16:creationId xmlns:a16="http://schemas.microsoft.com/office/drawing/2014/main" id="{2894BD08-0C5E-9A19-1D30-126B0E735FF4}"/>
              </a:ext>
            </a:extLst>
          </p:cNvPr>
          <p:cNvSpPr/>
          <p:nvPr/>
        </p:nvSpPr>
        <p:spPr>
          <a:xfrm>
            <a:off x="4532493" y="1303362"/>
            <a:ext cx="2248525" cy="492791"/>
          </a:xfrm>
          <a:prstGeom prst="ellipse">
            <a:avLst/>
          </a:prstGeom>
          <a:solidFill>
            <a:srgbClr val="92D050"/>
          </a:solidFill>
          <a:ln>
            <a:solidFill>
              <a:srgbClr val="92D050"/>
            </a:solidFill>
          </a:ln>
        </p:spPr>
        <p:txBody>
          <a:bodyPr wrap="square" lIns="91440" tIns="45720" rIns="91440" bIns="45720" rtlCol="0" anchor="t">
            <a:spAutoFit/>
          </a:bodyPr>
          <a:lstStyle/>
          <a:p>
            <a:endParaRPr lang="en-US" sz="1100" b="1" u="sng">
              <a:solidFill>
                <a:schemeClr val="tx1"/>
              </a:solidFill>
              <a:latin typeface="+mj-lt"/>
            </a:endParaRPr>
          </a:p>
        </p:txBody>
      </p:sp>
      <p:grpSp>
        <p:nvGrpSpPr>
          <p:cNvPr id="21" name="Group 20">
            <a:extLst>
              <a:ext uri="{FF2B5EF4-FFF2-40B4-BE49-F238E27FC236}">
                <a16:creationId xmlns:a16="http://schemas.microsoft.com/office/drawing/2014/main" id="{40706A68-28EF-FBB4-43E3-3B27344C9B51}"/>
              </a:ext>
            </a:extLst>
          </p:cNvPr>
          <p:cNvGrpSpPr/>
          <p:nvPr/>
        </p:nvGrpSpPr>
        <p:grpSpPr>
          <a:xfrm>
            <a:off x="1588011" y="-765807"/>
            <a:ext cx="8473433" cy="6981029"/>
            <a:chOff x="1575519" y="-403545"/>
            <a:chExt cx="8473433" cy="6981029"/>
          </a:xfrm>
        </p:grpSpPr>
        <p:grpSp>
          <p:nvGrpSpPr>
            <p:cNvPr id="28679" name="Group 28678"/>
            <p:cNvGrpSpPr/>
            <p:nvPr/>
          </p:nvGrpSpPr>
          <p:grpSpPr>
            <a:xfrm>
              <a:off x="1575519" y="2435269"/>
              <a:ext cx="8090562" cy="4142215"/>
              <a:chOff x="1118087" y="2713154"/>
              <a:chExt cx="6024102" cy="3586629"/>
            </a:xfrm>
          </p:grpSpPr>
          <p:grpSp>
            <p:nvGrpSpPr>
              <p:cNvPr id="28672" name="Group 28671"/>
              <p:cNvGrpSpPr/>
              <p:nvPr/>
            </p:nvGrpSpPr>
            <p:grpSpPr>
              <a:xfrm>
                <a:off x="1562236" y="2797243"/>
                <a:ext cx="5183479" cy="3135405"/>
                <a:chOff x="3688459" y="3517323"/>
                <a:chExt cx="5183479" cy="3135405"/>
              </a:xfrm>
            </p:grpSpPr>
            <p:grpSp>
              <p:nvGrpSpPr>
                <p:cNvPr id="5" name="Group 4"/>
                <p:cNvGrpSpPr/>
                <p:nvPr/>
              </p:nvGrpSpPr>
              <p:grpSpPr>
                <a:xfrm>
                  <a:off x="3688459" y="3517323"/>
                  <a:ext cx="5183479" cy="3056321"/>
                  <a:chOff x="1825301" y="1836989"/>
                  <a:chExt cx="5183479" cy="3056321"/>
                </a:xfrm>
              </p:grpSpPr>
              <p:sp>
                <p:nvSpPr>
                  <p:cNvPr id="60" name="Rectangle 59"/>
                  <p:cNvSpPr/>
                  <p:nvPr/>
                </p:nvSpPr>
                <p:spPr>
                  <a:xfrm>
                    <a:off x="1825301" y="1836989"/>
                    <a:ext cx="5079847" cy="3056321"/>
                  </a:xfrm>
                  <a:prstGeom prst="rect">
                    <a:avLst/>
                  </a:prstGeom>
                  <a:solidFill>
                    <a:schemeClr val="bg1"/>
                  </a:solidFill>
                  <a:ln w="9525" cap="flat" cmpd="sng">
                    <a:solidFill>
                      <a:srgbClr val="262626"/>
                    </a:solidFill>
                    <a:prstDash val="solid"/>
                    <a:miter lim="800000"/>
                    <a:headEnd type="none" w="sm" len="sm"/>
                    <a:tailEnd type="none" w="sm" len="sm"/>
                  </a:ln>
                </p:spPr>
                <p:txBody>
                  <a:bodyPr spcFirstLastPara="1" wrap="square" lIns="91425" tIns="91425" rIns="91425" bIns="91425" anchor="ctr" anchorCtr="0">
                    <a:noAutofit/>
                  </a:bodyPr>
                  <a:lstStyle/>
                  <a:p>
                    <a:pPr>
                      <a:lnSpc>
                        <a:spcPct val="115000"/>
                      </a:lnSpc>
                    </a:pPr>
                    <a:r>
                      <a:rPr lang="en-GB" sz="1100">
                        <a:solidFill>
                          <a:srgbClr val="000000"/>
                        </a:solidFill>
                        <a:latin typeface="Calibri" panose="020F0502020204030204" pitchFamily="34" charset="0"/>
                        <a:ea typeface="Times New Roman" panose="02020603050405020304" pitchFamily="18" charset="0"/>
                        <a:cs typeface="Arial" panose="020B0604020202020204" pitchFamily="34" charset="0"/>
                      </a:rPr>
                      <a:t> </a:t>
                    </a:r>
                  </a:p>
                </p:txBody>
              </p:sp>
              <p:sp>
                <p:nvSpPr>
                  <p:cNvPr id="61" name="Rectangle 60"/>
                  <p:cNvSpPr/>
                  <p:nvPr/>
                </p:nvSpPr>
                <p:spPr>
                  <a:xfrm rot="16200000">
                    <a:off x="6445472" y="2203387"/>
                    <a:ext cx="791210" cy="335406"/>
                  </a:xfrm>
                  <a:prstGeom prst="rect">
                    <a:avLst/>
                  </a:prstGeom>
                  <a:noFill/>
                  <a:ln>
                    <a:noFill/>
                  </a:ln>
                </p:spPr>
                <p:txBody>
                  <a:bodyPr spcFirstLastPara="1" wrap="square" lIns="91425" tIns="45700" rIns="91425" bIns="45700" anchor="t" anchorCtr="0">
                    <a:noAutofit/>
                  </a:bodyPr>
                  <a:lstStyle/>
                  <a:p>
                    <a:pPr algn="just">
                      <a:lnSpc>
                        <a:spcPct val="114000"/>
                      </a:lnSpc>
                      <a:spcAft>
                        <a:spcPts val="1000"/>
                      </a:spcAft>
                    </a:pPr>
                    <a:r>
                      <a:rPr lang="en-GB" sz="1200" b="1">
                        <a:solidFill>
                          <a:srgbClr val="000000"/>
                        </a:solidFill>
                        <a:latin typeface="Calibri" panose="020F0502020204030204" pitchFamily="34" charset="0"/>
                        <a:ea typeface="Calibri" panose="020F0502020204030204" pitchFamily="34" charset="0"/>
                        <a:cs typeface="Calibri" panose="020F0502020204030204" pitchFamily="34" charset="0"/>
                      </a:rPr>
                      <a:t>Catchment</a:t>
                    </a:r>
                    <a:endParaRPr lang="en-GB" sz="1200">
                      <a:solidFill>
                        <a:srgbClr val="000000"/>
                      </a:solidFill>
                      <a:latin typeface="Calibri" panose="020F0502020204030204" pitchFamily="34" charset="0"/>
                      <a:ea typeface="Times New Roman" panose="02020603050405020304" pitchFamily="18" charset="0"/>
                      <a:cs typeface="Arial" panose="020B0604020202020204" pitchFamily="34" charset="0"/>
                    </a:endParaRPr>
                  </a:p>
                </p:txBody>
              </p:sp>
            </p:grpSp>
            <p:sp>
              <p:nvSpPr>
                <p:cNvPr id="65" name="Rectangle 64"/>
                <p:cNvSpPr/>
                <p:nvPr/>
              </p:nvSpPr>
              <p:spPr>
                <a:xfrm>
                  <a:off x="3842549" y="6375868"/>
                  <a:ext cx="872490" cy="276860"/>
                </a:xfrm>
                <a:prstGeom prst="rect">
                  <a:avLst/>
                </a:prstGeom>
                <a:noFill/>
                <a:ln>
                  <a:noFill/>
                </a:ln>
              </p:spPr>
              <p:txBody>
                <a:bodyPr spcFirstLastPara="1" wrap="square" lIns="91425" tIns="45700" rIns="91425" bIns="45700" anchor="t" anchorCtr="0">
                  <a:noAutofit/>
                </a:bodyPr>
                <a:lstStyle/>
                <a:p>
                  <a:pPr algn="just">
                    <a:lnSpc>
                      <a:spcPct val="114000"/>
                    </a:lnSpc>
                    <a:spcAft>
                      <a:spcPts val="1000"/>
                    </a:spcAft>
                  </a:pPr>
                  <a:r>
                    <a:rPr lang="en-GB" sz="1200" b="1">
                      <a:solidFill>
                        <a:srgbClr val="000000"/>
                      </a:solidFill>
                      <a:latin typeface="Calibri" panose="020F0502020204030204" pitchFamily="34" charset="0"/>
                      <a:ea typeface="Calibri" panose="020F0502020204030204" pitchFamily="34" charset="0"/>
                      <a:cs typeface="Calibri" panose="020F0502020204030204" pitchFamily="34" charset="0"/>
                    </a:rPr>
                    <a:t>National</a:t>
                  </a:r>
                  <a:endParaRPr lang="en-GB" sz="1200">
                    <a:solidFill>
                      <a:srgbClr val="000000"/>
                    </a:solidFill>
                    <a:latin typeface="Calibri" panose="020F0502020204030204" pitchFamily="34" charset="0"/>
                    <a:ea typeface="Times New Roman" panose="02020603050405020304" pitchFamily="18" charset="0"/>
                    <a:cs typeface="Arial" panose="020B0604020202020204" pitchFamily="34" charset="0"/>
                  </a:endParaRPr>
                </a:p>
              </p:txBody>
            </p:sp>
          </p:grpSp>
          <p:grpSp>
            <p:nvGrpSpPr>
              <p:cNvPr id="6" name="Group 5"/>
              <p:cNvGrpSpPr/>
              <p:nvPr/>
            </p:nvGrpSpPr>
            <p:grpSpPr>
              <a:xfrm>
                <a:off x="1634244" y="2892374"/>
                <a:ext cx="4888938" cy="2847102"/>
                <a:chOff x="-35706" y="3087892"/>
                <a:chExt cx="4888938" cy="2847102"/>
              </a:xfrm>
            </p:grpSpPr>
            <p:grpSp>
              <p:nvGrpSpPr>
                <p:cNvPr id="3" name="Group 2"/>
                <p:cNvGrpSpPr/>
                <p:nvPr/>
              </p:nvGrpSpPr>
              <p:grpSpPr>
                <a:xfrm>
                  <a:off x="-35706" y="3087892"/>
                  <a:ext cx="4888938" cy="2785857"/>
                  <a:chOff x="1921932" y="1988391"/>
                  <a:chExt cx="4888938" cy="2785857"/>
                </a:xfrm>
              </p:grpSpPr>
              <p:sp>
                <p:nvSpPr>
                  <p:cNvPr id="57" name="Rectangle 56"/>
                  <p:cNvSpPr/>
                  <p:nvPr/>
                </p:nvSpPr>
                <p:spPr>
                  <a:xfrm>
                    <a:off x="1921932" y="1988391"/>
                    <a:ext cx="4807639" cy="2785857"/>
                  </a:xfrm>
                  <a:prstGeom prst="rect">
                    <a:avLst/>
                  </a:prstGeom>
                  <a:solidFill>
                    <a:schemeClr val="bg1"/>
                  </a:solidFill>
                  <a:ln w="9525" cap="flat" cmpd="sng">
                    <a:solidFill>
                      <a:srgbClr val="262626"/>
                    </a:solidFill>
                    <a:prstDash val="solid"/>
                    <a:miter lim="800000"/>
                    <a:headEnd type="none" w="sm" len="sm"/>
                    <a:tailEnd type="none" w="sm" len="sm"/>
                  </a:ln>
                </p:spPr>
                <p:txBody>
                  <a:bodyPr spcFirstLastPara="1" wrap="square" lIns="91425" tIns="91425" rIns="91425" bIns="91425" anchor="ctr" anchorCtr="0">
                    <a:noAutofit/>
                  </a:bodyPr>
                  <a:lstStyle/>
                  <a:p>
                    <a:pPr>
                      <a:lnSpc>
                        <a:spcPct val="115000"/>
                      </a:lnSpc>
                    </a:pPr>
                    <a:r>
                      <a:rPr lang="en-GB" sz="1100">
                        <a:solidFill>
                          <a:srgbClr val="000000"/>
                        </a:solidFill>
                        <a:latin typeface="Calibri" panose="020F0502020204030204" pitchFamily="34" charset="0"/>
                        <a:ea typeface="Times New Roman" panose="02020603050405020304" pitchFamily="18" charset="0"/>
                        <a:cs typeface="Arial" panose="020B0604020202020204" pitchFamily="34" charset="0"/>
                      </a:rPr>
                      <a:t> </a:t>
                    </a:r>
                  </a:p>
                </p:txBody>
              </p:sp>
              <p:sp>
                <p:nvSpPr>
                  <p:cNvPr id="58" name="Rectangle 57"/>
                  <p:cNvSpPr/>
                  <p:nvPr/>
                </p:nvSpPr>
                <p:spPr>
                  <a:xfrm rot="16200000">
                    <a:off x="6164758" y="2632710"/>
                    <a:ext cx="1014730" cy="277495"/>
                  </a:xfrm>
                  <a:prstGeom prst="rect">
                    <a:avLst/>
                  </a:prstGeom>
                  <a:noFill/>
                  <a:ln>
                    <a:noFill/>
                  </a:ln>
                </p:spPr>
                <p:txBody>
                  <a:bodyPr spcFirstLastPara="1" wrap="square" lIns="91425" tIns="45700" rIns="91425" bIns="45700" anchor="t" anchorCtr="0">
                    <a:noAutofit/>
                  </a:bodyPr>
                  <a:lstStyle/>
                  <a:p>
                    <a:pPr algn="just">
                      <a:lnSpc>
                        <a:spcPct val="114000"/>
                      </a:lnSpc>
                      <a:spcAft>
                        <a:spcPts val="1000"/>
                      </a:spcAft>
                    </a:pPr>
                    <a:r>
                      <a:rPr lang="en-GB" sz="1200" b="1">
                        <a:solidFill>
                          <a:srgbClr val="000000"/>
                        </a:solidFill>
                        <a:latin typeface="Calibri" panose="020F0502020204030204" pitchFamily="34" charset="0"/>
                        <a:ea typeface="Calibri" panose="020F0502020204030204" pitchFamily="34" charset="0"/>
                        <a:cs typeface="Calibri" panose="020F0502020204030204" pitchFamily="34" charset="0"/>
                      </a:rPr>
                      <a:t>Sub-catchment</a:t>
                    </a:r>
                    <a:endParaRPr lang="en-GB" sz="1200">
                      <a:solidFill>
                        <a:srgbClr val="000000"/>
                      </a:solidFill>
                      <a:latin typeface="Calibri" panose="020F0502020204030204" pitchFamily="34" charset="0"/>
                      <a:ea typeface="Times New Roman" panose="02020603050405020304" pitchFamily="18" charset="0"/>
                      <a:cs typeface="Arial" panose="020B0604020202020204" pitchFamily="34" charset="0"/>
                    </a:endParaRPr>
                  </a:p>
                </p:txBody>
              </p:sp>
            </p:grpSp>
            <p:sp>
              <p:nvSpPr>
                <p:cNvPr id="63" name="Rectangle 62"/>
                <p:cNvSpPr/>
                <p:nvPr/>
              </p:nvSpPr>
              <p:spPr>
                <a:xfrm>
                  <a:off x="196890" y="5658134"/>
                  <a:ext cx="1494790" cy="276860"/>
                </a:xfrm>
                <a:prstGeom prst="rect">
                  <a:avLst/>
                </a:prstGeom>
                <a:noFill/>
                <a:ln>
                  <a:noFill/>
                </a:ln>
              </p:spPr>
              <p:txBody>
                <a:bodyPr spcFirstLastPara="1" wrap="square" lIns="91425" tIns="45700" rIns="91425" bIns="45700" anchor="t" anchorCtr="0">
                  <a:noAutofit/>
                </a:bodyPr>
                <a:lstStyle/>
                <a:p>
                  <a:pPr algn="just">
                    <a:lnSpc>
                      <a:spcPct val="114000"/>
                    </a:lnSpc>
                    <a:spcAft>
                      <a:spcPts val="1000"/>
                    </a:spcAft>
                  </a:pPr>
                  <a:r>
                    <a:rPr lang="en-GB" sz="1200" b="1">
                      <a:solidFill>
                        <a:srgbClr val="000000"/>
                      </a:solidFill>
                      <a:latin typeface="Calibri" panose="020F0502020204030204" pitchFamily="34" charset="0"/>
                      <a:ea typeface="Calibri" panose="020F0502020204030204" pitchFamily="34" charset="0"/>
                      <a:cs typeface="Calibri" panose="020F0502020204030204" pitchFamily="34" charset="0"/>
                    </a:rPr>
                    <a:t>Provinces/ Municipalities</a:t>
                  </a:r>
                  <a:endParaRPr lang="en-GB" sz="1200">
                    <a:solidFill>
                      <a:srgbClr val="000000"/>
                    </a:solidFill>
                    <a:latin typeface="Calibri" panose="020F0502020204030204" pitchFamily="34" charset="0"/>
                    <a:ea typeface="Times New Roman" panose="02020603050405020304" pitchFamily="18" charset="0"/>
                    <a:cs typeface="Arial" panose="020B0604020202020204" pitchFamily="34" charset="0"/>
                  </a:endParaRPr>
                </a:p>
              </p:txBody>
            </p:sp>
          </p:grpSp>
          <p:sp>
            <p:nvSpPr>
              <p:cNvPr id="54" name="Rectangle 53"/>
              <p:cNvSpPr/>
              <p:nvPr/>
            </p:nvSpPr>
            <p:spPr>
              <a:xfrm>
                <a:off x="1763688" y="3033500"/>
                <a:ext cx="4505106" cy="2449830"/>
              </a:xfrm>
              <a:prstGeom prst="rect">
                <a:avLst/>
              </a:prstGeom>
              <a:solidFill>
                <a:schemeClr val="accent6">
                  <a:lumMod val="20000"/>
                  <a:lumOff val="80000"/>
                  <a:alpha val="60784"/>
                </a:schemeClr>
              </a:solidFill>
              <a:ln w="9525" cap="flat" cmpd="sng">
                <a:solidFill>
                  <a:srgbClr val="262626"/>
                </a:solidFill>
                <a:prstDash val="solid"/>
                <a:miter lim="800000"/>
                <a:headEnd type="none" w="sm" len="sm"/>
                <a:tailEnd type="none" w="sm" len="sm"/>
              </a:ln>
            </p:spPr>
            <p:txBody>
              <a:bodyPr spcFirstLastPara="1" wrap="square" lIns="91425" tIns="91425" rIns="91425" bIns="91425" anchor="ctr" anchorCtr="0">
                <a:noAutofit/>
              </a:bodyPr>
              <a:lstStyle/>
              <a:p>
                <a:pPr>
                  <a:lnSpc>
                    <a:spcPct val="115000"/>
                  </a:lnSpc>
                </a:pPr>
                <a:r>
                  <a:rPr lang="en-GB" sz="1100">
                    <a:solidFill>
                      <a:srgbClr val="000000"/>
                    </a:solidFill>
                    <a:latin typeface="Calibri" panose="020F0502020204030204" pitchFamily="34" charset="0"/>
                    <a:ea typeface="Times New Roman" panose="02020603050405020304" pitchFamily="18" charset="0"/>
                    <a:cs typeface="Arial" panose="020B0604020202020204" pitchFamily="34" charset="0"/>
                  </a:rPr>
                  <a:t> </a:t>
                </a:r>
              </a:p>
            </p:txBody>
          </p:sp>
          <p:grpSp>
            <p:nvGrpSpPr>
              <p:cNvPr id="28673" name="Group 28672"/>
              <p:cNvGrpSpPr/>
              <p:nvPr/>
            </p:nvGrpSpPr>
            <p:grpSpPr>
              <a:xfrm>
                <a:off x="3052162" y="3697660"/>
                <a:ext cx="3844523" cy="2402205"/>
                <a:chOff x="3052162" y="3697660"/>
                <a:chExt cx="3844523" cy="2402205"/>
              </a:xfrm>
            </p:grpSpPr>
            <p:sp>
              <p:nvSpPr>
                <p:cNvPr id="67" name="Rectangle 66"/>
                <p:cNvSpPr/>
                <p:nvPr/>
              </p:nvSpPr>
              <p:spPr>
                <a:xfrm rot="16200000">
                  <a:off x="6124208" y="4192642"/>
                  <a:ext cx="1267460" cy="277495"/>
                </a:xfrm>
                <a:prstGeom prst="rect">
                  <a:avLst/>
                </a:prstGeom>
                <a:noFill/>
                <a:ln>
                  <a:noFill/>
                </a:ln>
              </p:spPr>
              <p:txBody>
                <a:bodyPr spcFirstLastPara="1" wrap="square" lIns="91425" tIns="45700" rIns="91425" bIns="45700" anchor="t" anchorCtr="0">
                  <a:noAutofit/>
                </a:bodyPr>
                <a:lstStyle/>
                <a:p>
                  <a:pPr algn="just">
                    <a:lnSpc>
                      <a:spcPct val="114000"/>
                    </a:lnSpc>
                    <a:spcAft>
                      <a:spcPts val="1000"/>
                    </a:spcAft>
                  </a:pPr>
                  <a:r>
                    <a:rPr lang="en-GB" sz="1200" b="1">
                      <a:solidFill>
                        <a:srgbClr val="000000"/>
                      </a:solidFill>
                      <a:latin typeface="Calibri" panose="020F0502020204030204" pitchFamily="34" charset="0"/>
                      <a:ea typeface="Calibri" panose="020F0502020204030204" pitchFamily="34" charset="0"/>
                      <a:cs typeface="Calibri" panose="020F0502020204030204" pitchFamily="34" charset="0"/>
                    </a:rPr>
                    <a:t>Ecological system </a:t>
                  </a:r>
                  <a:endParaRPr lang="en-GB" sz="1200">
                    <a:solidFill>
                      <a:srgbClr val="000000"/>
                    </a:solidFill>
                    <a:latin typeface="Calibri" panose="020F0502020204030204" pitchFamily="34" charset="0"/>
                    <a:ea typeface="Times New Roman" panose="02020603050405020304" pitchFamily="18" charset="0"/>
                    <a:cs typeface="Arial" panose="020B0604020202020204" pitchFamily="34" charset="0"/>
                  </a:endParaRPr>
                </a:p>
              </p:txBody>
            </p:sp>
            <p:sp>
              <p:nvSpPr>
                <p:cNvPr id="68" name="Rectangle 67"/>
                <p:cNvSpPr/>
                <p:nvPr/>
              </p:nvSpPr>
              <p:spPr>
                <a:xfrm>
                  <a:off x="3052162" y="5823005"/>
                  <a:ext cx="1169670" cy="276860"/>
                </a:xfrm>
                <a:prstGeom prst="rect">
                  <a:avLst/>
                </a:prstGeom>
                <a:noFill/>
                <a:ln>
                  <a:noFill/>
                </a:ln>
              </p:spPr>
              <p:txBody>
                <a:bodyPr spcFirstLastPara="1" wrap="square" lIns="91425" tIns="45700" rIns="91425" bIns="45700" anchor="t" anchorCtr="0">
                  <a:noAutofit/>
                </a:bodyPr>
                <a:lstStyle/>
                <a:p>
                  <a:pPr algn="just">
                    <a:lnSpc>
                      <a:spcPct val="114000"/>
                    </a:lnSpc>
                    <a:spcAft>
                      <a:spcPts val="1000"/>
                    </a:spcAft>
                  </a:pPr>
                  <a:r>
                    <a:rPr lang="en-GB" sz="1200" b="1">
                      <a:solidFill>
                        <a:srgbClr val="000000"/>
                      </a:solidFill>
                      <a:latin typeface="Calibri" panose="020F0502020204030204" pitchFamily="34" charset="0"/>
                      <a:ea typeface="Calibri" panose="020F0502020204030204" pitchFamily="34" charset="0"/>
                      <a:cs typeface="Calibri" panose="020F0502020204030204" pitchFamily="34" charset="0"/>
                    </a:rPr>
                    <a:t>Social system </a:t>
                  </a:r>
                  <a:endParaRPr lang="en-GB" sz="1200">
                    <a:solidFill>
                      <a:srgbClr val="000000"/>
                    </a:solidFill>
                    <a:latin typeface="Calibri" panose="020F0502020204030204" pitchFamily="34" charset="0"/>
                    <a:ea typeface="Times New Roman" panose="02020603050405020304" pitchFamily="18" charset="0"/>
                    <a:cs typeface="Arial" panose="020B0604020202020204" pitchFamily="34" charset="0"/>
                  </a:endParaRPr>
                </a:p>
              </p:txBody>
            </p:sp>
          </p:grpSp>
          <p:grpSp>
            <p:nvGrpSpPr>
              <p:cNvPr id="28676" name="Group 28675"/>
              <p:cNvGrpSpPr/>
              <p:nvPr/>
            </p:nvGrpSpPr>
            <p:grpSpPr>
              <a:xfrm>
                <a:off x="1118087" y="2713154"/>
                <a:ext cx="6024102" cy="3586629"/>
                <a:chOff x="1432023" y="1516170"/>
                <a:chExt cx="6024102" cy="3586629"/>
              </a:xfrm>
            </p:grpSpPr>
            <p:sp>
              <p:nvSpPr>
                <p:cNvPr id="70" name="Rectangle 69"/>
                <p:cNvSpPr/>
                <p:nvPr/>
              </p:nvSpPr>
              <p:spPr>
                <a:xfrm>
                  <a:off x="1804164" y="1516170"/>
                  <a:ext cx="5391656" cy="3380315"/>
                </a:xfrm>
                <a:prstGeom prst="rect">
                  <a:avLst/>
                </a:prstGeom>
                <a:noFill/>
                <a:ln w="19050" cap="flat" cmpd="sng">
                  <a:solidFill>
                    <a:srgbClr val="757070"/>
                  </a:solidFill>
                  <a:prstDash val="dash"/>
                  <a:miter lim="800000"/>
                  <a:headEnd type="none" w="sm" len="sm"/>
                  <a:tailEnd type="none" w="sm" len="sm"/>
                </a:ln>
              </p:spPr>
              <p:txBody>
                <a:bodyPr spcFirstLastPara="1" wrap="square" lIns="91425" tIns="91425" rIns="91425" bIns="91425" anchor="ctr" anchorCtr="0">
                  <a:noAutofit/>
                </a:bodyPr>
                <a:lstStyle/>
                <a:p>
                  <a:pPr>
                    <a:lnSpc>
                      <a:spcPct val="115000"/>
                    </a:lnSpc>
                  </a:pPr>
                  <a:r>
                    <a:rPr lang="en-GB" sz="1100">
                      <a:solidFill>
                        <a:srgbClr val="000000"/>
                      </a:solidFill>
                      <a:latin typeface="Calibri" panose="020F0502020204030204" pitchFamily="34" charset="0"/>
                      <a:ea typeface="Times New Roman" panose="02020603050405020304" pitchFamily="18" charset="0"/>
                      <a:cs typeface="Arial" panose="020B0604020202020204" pitchFamily="34" charset="0"/>
                    </a:rPr>
                    <a:t> </a:t>
                  </a:r>
                </a:p>
              </p:txBody>
            </p:sp>
            <p:sp>
              <p:nvSpPr>
                <p:cNvPr id="71" name="Rectangle 70"/>
                <p:cNvSpPr/>
                <p:nvPr/>
              </p:nvSpPr>
              <p:spPr>
                <a:xfrm>
                  <a:off x="1773648" y="4834944"/>
                  <a:ext cx="2545320" cy="267855"/>
                </a:xfrm>
                <a:prstGeom prst="rect">
                  <a:avLst/>
                </a:prstGeom>
                <a:noFill/>
                <a:ln>
                  <a:noFill/>
                </a:ln>
              </p:spPr>
              <p:txBody>
                <a:bodyPr spcFirstLastPara="1" wrap="square" lIns="91425" tIns="45700" rIns="91425" bIns="45700" anchor="t" anchorCtr="0">
                  <a:noAutofit/>
                </a:bodyPr>
                <a:lstStyle/>
                <a:p>
                  <a:pPr algn="just">
                    <a:lnSpc>
                      <a:spcPct val="114000"/>
                    </a:lnSpc>
                    <a:spcAft>
                      <a:spcPts val="1000"/>
                    </a:spcAft>
                  </a:pPr>
                  <a:r>
                    <a:rPr lang="en-GB" sz="1100" b="1" i="1">
                      <a:solidFill>
                        <a:srgbClr val="000000"/>
                      </a:solidFill>
                      <a:latin typeface="Calibri" panose="020F0502020204030204" pitchFamily="34" charset="0"/>
                      <a:ea typeface="Calibri" panose="020F0502020204030204" pitchFamily="34" charset="0"/>
                      <a:cs typeface="Calibri" panose="020F0502020204030204" pitchFamily="34" charset="0"/>
                    </a:rPr>
                    <a:t>Interaction with regional and global scales</a:t>
                  </a:r>
                  <a:endParaRPr lang="en-GB" sz="1100" i="1">
                    <a:solidFill>
                      <a:srgbClr val="000000"/>
                    </a:solidFill>
                    <a:latin typeface="Calibri" panose="020F0502020204030204" pitchFamily="34" charset="0"/>
                    <a:ea typeface="Times New Roman" panose="02020603050405020304" pitchFamily="18" charset="0"/>
                    <a:cs typeface="Arial" panose="020B0604020202020204" pitchFamily="34" charset="0"/>
                  </a:endParaRPr>
                </a:p>
              </p:txBody>
            </p:sp>
            <p:sp>
              <p:nvSpPr>
                <p:cNvPr id="66" name="Rectangle 65">
                  <a:extLst>
                    <a:ext uri="{FF2B5EF4-FFF2-40B4-BE49-F238E27FC236}">
                      <a16:creationId xmlns:a16="http://schemas.microsoft.com/office/drawing/2014/main" id="{E93A8500-65EC-406F-82FE-E84CEF8D8E16}"/>
                    </a:ext>
                  </a:extLst>
                </p:cNvPr>
                <p:cNvSpPr/>
                <p:nvPr/>
              </p:nvSpPr>
              <p:spPr>
                <a:xfrm rot="16200000">
                  <a:off x="67222" y="2892754"/>
                  <a:ext cx="2959938" cy="230335"/>
                </a:xfrm>
                <a:prstGeom prst="rect">
                  <a:avLst/>
                </a:prstGeom>
                <a:noFill/>
                <a:ln>
                  <a:noFill/>
                </a:ln>
              </p:spPr>
              <p:txBody>
                <a:bodyPr spcFirstLastPara="1" wrap="square" lIns="91425" tIns="45700" rIns="91425" bIns="45700" anchor="t" anchorCtr="0">
                  <a:noAutofit/>
                </a:bodyPr>
                <a:lstStyle/>
                <a:p>
                  <a:pPr algn="ctr">
                    <a:lnSpc>
                      <a:spcPct val="114000"/>
                    </a:lnSpc>
                    <a:spcAft>
                      <a:spcPts val="1000"/>
                    </a:spcAft>
                  </a:pPr>
                  <a:r>
                    <a:rPr lang="en-GB" sz="1100" b="1" i="1"/>
                    <a:t>Influence of global climate change on hazards, exposure and vulnerability</a:t>
                  </a:r>
                  <a:endParaRPr lang="en-GB" sz="600" i="1">
                    <a:solidFill>
                      <a:srgbClr val="000000"/>
                    </a:solidFill>
                    <a:ea typeface="Times New Roman" panose="02020603050405020304" pitchFamily="18" charset="0"/>
                    <a:cs typeface="Arial" panose="020B0604020202020204" pitchFamily="34" charset="0"/>
                  </a:endParaRPr>
                </a:p>
              </p:txBody>
            </p:sp>
            <p:sp>
              <p:nvSpPr>
                <p:cNvPr id="69" name="Rectangle 68">
                  <a:extLst>
                    <a:ext uri="{FF2B5EF4-FFF2-40B4-BE49-F238E27FC236}">
                      <a16:creationId xmlns:a16="http://schemas.microsoft.com/office/drawing/2014/main" id="{C734EA1F-6579-429F-9FA8-E3E159B48691}"/>
                    </a:ext>
                  </a:extLst>
                </p:cNvPr>
                <p:cNvSpPr/>
                <p:nvPr/>
              </p:nvSpPr>
              <p:spPr>
                <a:xfrm rot="16200000">
                  <a:off x="6320588" y="3778824"/>
                  <a:ext cx="1998714" cy="228105"/>
                </a:xfrm>
                <a:prstGeom prst="rect">
                  <a:avLst/>
                </a:prstGeom>
                <a:noFill/>
                <a:ln>
                  <a:noFill/>
                </a:ln>
              </p:spPr>
              <p:txBody>
                <a:bodyPr spcFirstLastPara="1" wrap="square" lIns="91425" tIns="45700" rIns="91425" bIns="45700" anchor="t" anchorCtr="0">
                  <a:noAutofit/>
                </a:bodyPr>
                <a:lstStyle/>
                <a:p>
                  <a:r>
                    <a:rPr lang="en-GB" sz="1100" b="1" i="1"/>
                    <a:t>change scenarios on SES</a:t>
                  </a:r>
                  <a:endParaRPr lang="en-GB" sz="1100"/>
                </a:p>
              </p:txBody>
            </p:sp>
            <p:sp>
              <p:nvSpPr>
                <p:cNvPr id="72" name="Rectangle 71">
                  <a:extLst>
                    <a:ext uri="{FF2B5EF4-FFF2-40B4-BE49-F238E27FC236}">
                      <a16:creationId xmlns:a16="http://schemas.microsoft.com/office/drawing/2014/main" id="{3A07B411-3B2D-4547-959D-51092248B47D}"/>
                    </a:ext>
                  </a:extLst>
                </p:cNvPr>
                <p:cNvSpPr/>
                <p:nvPr/>
              </p:nvSpPr>
              <p:spPr>
                <a:xfrm>
                  <a:off x="6061989" y="4869958"/>
                  <a:ext cx="1394136" cy="232451"/>
                </a:xfrm>
                <a:prstGeom prst="rect">
                  <a:avLst/>
                </a:prstGeom>
                <a:noFill/>
                <a:ln>
                  <a:noFill/>
                </a:ln>
              </p:spPr>
              <p:txBody>
                <a:bodyPr spcFirstLastPara="1" wrap="square" lIns="91425" tIns="45700" rIns="91425" bIns="45700" anchor="t" anchorCtr="0">
                  <a:noAutofit/>
                </a:bodyPr>
                <a:lstStyle/>
                <a:p>
                  <a:r>
                    <a:rPr lang="en-GB" sz="1100" b="1" i="1"/>
                    <a:t>Influence of socioeconomic</a:t>
                  </a:r>
                  <a:endParaRPr lang="en-GB" sz="1100"/>
                </a:p>
                <a:p>
                  <a:endParaRPr lang="en-GB" sz="1100"/>
                </a:p>
              </p:txBody>
            </p:sp>
          </p:grpSp>
          <p:sp>
            <p:nvSpPr>
              <p:cNvPr id="73" name="Rectangle 72"/>
              <p:cNvSpPr/>
              <p:nvPr/>
            </p:nvSpPr>
            <p:spPr>
              <a:xfrm rot="2928358">
                <a:off x="5997127" y="5411213"/>
                <a:ext cx="1010369" cy="534035"/>
              </a:xfrm>
              <a:prstGeom prst="rect">
                <a:avLst/>
              </a:prstGeom>
              <a:noFill/>
              <a:ln>
                <a:noFill/>
              </a:ln>
            </p:spPr>
            <p:txBody>
              <a:bodyPr spcFirstLastPara="1" wrap="square" lIns="91425" tIns="45700" rIns="91425" bIns="45700" numCol="1" anchor="t" anchorCtr="0">
                <a:noAutofit/>
              </a:bodyPr>
              <a:lstStyle/>
              <a:p>
                <a:pPr algn="ctr">
                  <a:lnSpc>
                    <a:spcPct val="114000"/>
                  </a:lnSpc>
                  <a:spcAft>
                    <a:spcPts val="1000"/>
                  </a:spcAft>
                </a:pPr>
                <a:r>
                  <a:rPr lang="en-GB" sz="1200" b="1">
                    <a:solidFill>
                      <a:srgbClr val="000000"/>
                    </a:solidFill>
                    <a:latin typeface="Calibri" panose="020F0502020204030204" pitchFamily="34" charset="0"/>
                    <a:ea typeface="Calibri" panose="020F0502020204030204" pitchFamily="34" charset="0"/>
                    <a:cs typeface="Calibri" panose="020F0502020204030204" pitchFamily="34" charset="0"/>
                  </a:rPr>
                  <a:t>SES attributes at various scales</a:t>
                </a:r>
                <a:endParaRPr lang="en-GB" sz="1200">
                  <a:solidFill>
                    <a:srgbClr val="000000"/>
                  </a:solidFill>
                  <a:latin typeface="Calibri" panose="020F0502020204030204" pitchFamily="34" charset="0"/>
                  <a:ea typeface="Times New Roman" panose="02020603050405020304" pitchFamily="18" charset="0"/>
                  <a:cs typeface="Arial" panose="020B0604020202020204" pitchFamily="34" charset="0"/>
                </a:endParaRPr>
              </a:p>
            </p:txBody>
          </p:sp>
        </p:grpSp>
        <p:sp>
          <p:nvSpPr>
            <p:cNvPr id="75" name="Rectangle 74"/>
            <p:cNvSpPr/>
            <p:nvPr/>
          </p:nvSpPr>
          <p:spPr>
            <a:xfrm>
              <a:off x="2650738" y="2917267"/>
              <a:ext cx="1410435" cy="2526167"/>
            </a:xfrm>
            <a:prstGeom prst="rect">
              <a:avLst/>
            </a:prstGeom>
            <a:solidFill>
              <a:srgbClr val="E5F8FF"/>
            </a:solidFill>
            <a:ln>
              <a:noFill/>
            </a:ln>
          </p:spPr>
          <p:txBody>
            <a:bodyPr spcFirstLastPara="1" wrap="square" lIns="91425" tIns="45700" rIns="91425" bIns="45700" anchor="t" anchorCtr="0">
              <a:noAutofit/>
            </a:bodyPr>
            <a:lstStyle/>
            <a:p>
              <a:pPr algn="ctr">
                <a:lnSpc>
                  <a:spcPct val="115000"/>
                </a:lnSpc>
              </a:pPr>
              <a:r>
                <a:rPr lang="en-GB" sz="1400" b="1">
                  <a:solidFill>
                    <a:srgbClr val="000000"/>
                  </a:solidFill>
                  <a:latin typeface="Calibri" panose="020F0502020204030204" pitchFamily="34" charset="0"/>
                  <a:ea typeface="Calibri" panose="020F0502020204030204" pitchFamily="34" charset="0"/>
                  <a:cs typeface="Calibri" panose="020F0502020204030204" pitchFamily="34" charset="0"/>
                </a:rPr>
                <a:t>Multiple hydro-meteorological hazards</a:t>
              </a:r>
              <a:r>
                <a:rPr lang="en-GB" sz="1400">
                  <a:solidFill>
                    <a:srgbClr val="000000"/>
                  </a:solidFill>
                  <a:latin typeface="Calibri" panose="020F0502020204030204" pitchFamily="34" charset="0"/>
                  <a:ea typeface="Calibri" panose="020F0502020204030204" pitchFamily="34" charset="0"/>
                  <a:cs typeface="Calibri" panose="020F0502020204030204" pitchFamily="34" charset="0"/>
                </a:rPr>
                <a:t> </a:t>
              </a:r>
              <a:endParaRPr lang="en-GB" sz="1400">
                <a:solidFill>
                  <a:srgbClr val="000000"/>
                </a:solidFill>
                <a:latin typeface="Calibri" panose="020F0502020204030204" pitchFamily="34" charset="0"/>
                <a:ea typeface="Times New Roman" panose="02020603050405020304" pitchFamily="18" charset="0"/>
                <a:cs typeface="Arial" panose="020B0604020202020204" pitchFamily="34" charset="0"/>
              </a:endParaRPr>
            </a:p>
            <a:p>
              <a:pPr algn="ctr">
                <a:lnSpc>
                  <a:spcPct val="115000"/>
                </a:lnSpc>
              </a:pPr>
              <a:br>
                <a:rPr lang="en-GB" sz="1400">
                  <a:solidFill>
                    <a:srgbClr val="000000"/>
                  </a:solidFill>
                  <a:latin typeface="Calibri"/>
                  <a:ea typeface="Calibri" panose="020F0502020204030204" pitchFamily="34" charset="0"/>
                  <a:cs typeface="Calibri"/>
                </a:rPr>
              </a:br>
              <a:r>
                <a:rPr lang="en-GB" sz="1400">
                  <a:solidFill>
                    <a:srgbClr val="000000"/>
                  </a:solidFill>
                  <a:latin typeface="Calibri"/>
                  <a:ea typeface="Calibri" panose="020F0502020204030204" pitchFamily="34" charset="0"/>
                  <a:cs typeface="Calibri"/>
                </a:rPr>
                <a:t>(factors: magnitude, duration, extent, probability of occurrence)</a:t>
              </a:r>
              <a:endParaRPr lang="en-GB" sz="1400">
                <a:solidFill>
                  <a:srgbClr val="000000"/>
                </a:solidFill>
                <a:latin typeface="Calibri"/>
                <a:ea typeface="Times New Roman" panose="02020603050405020304" pitchFamily="18" charset="0"/>
                <a:cs typeface="Calibri"/>
              </a:endParaRPr>
            </a:p>
          </p:txBody>
        </p:sp>
        <p:grpSp>
          <p:nvGrpSpPr>
            <p:cNvPr id="28680" name="Group 28679"/>
            <p:cNvGrpSpPr/>
            <p:nvPr/>
          </p:nvGrpSpPr>
          <p:grpSpPr>
            <a:xfrm>
              <a:off x="4449752" y="2926597"/>
              <a:ext cx="1192090" cy="2458946"/>
              <a:chOff x="3015139" y="2995940"/>
              <a:chExt cx="921793" cy="2129134"/>
            </a:xfrm>
          </p:grpSpPr>
          <p:sp>
            <p:nvSpPr>
              <p:cNvPr id="76" name="Rectangle 75"/>
              <p:cNvSpPr/>
              <p:nvPr/>
            </p:nvSpPr>
            <p:spPr>
              <a:xfrm>
                <a:off x="3015139" y="2995940"/>
                <a:ext cx="921793" cy="2129134"/>
              </a:xfrm>
              <a:prstGeom prst="rect">
                <a:avLst/>
              </a:prstGeom>
              <a:solidFill>
                <a:srgbClr val="FCCDAE"/>
              </a:solidFill>
              <a:ln>
                <a:noFill/>
              </a:ln>
            </p:spPr>
            <p:txBody>
              <a:bodyPr spcFirstLastPara="1" wrap="square" lIns="91425" tIns="45700" rIns="91425" bIns="45700" anchor="t" anchorCtr="0">
                <a:noAutofit/>
              </a:bodyPr>
              <a:lstStyle/>
              <a:p>
                <a:pPr algn="ctr">
                  <a:lnSpc>
                    <a:spcPct val="115000"/>
                  </a:lnSpc>
                </a:pPr>
                <a:r>
                  <a:rPr lang="en-GB" sz="1400" b="1">
                    <a:solidFill>
                      <a:srgbClr val="000000"/>
                    </a:solidFill>
                    <a:latin typeface="Calibri" panose="020F0502020204030204" pitchFamily="34" charset="0"/>
                    <a:ea typeface="Calibri" panose="020F0502020204030204" pitchFamily="34" charset="0"/>
                    <a:cs typeface="Calibri" panose="020F0502020204030204" pitchFamily="34" charset="0"/>
                  </a:rPr>
                  <a:t>Exposure   of SES</a:t>
                </a:r>
                <a:endParaRPr lang="en-GB" sz="1400">
                  <a:solidFill>
                    <a:srgbClr val="000000"/>
                  </a:solidFill>
                  <a:latin typeface="Calibri" panose="020F0502020204030204" pitchFamily="34" charset="0"/>
                  <a:ea typeface="Times New Roman" panose="02020603050405020304" pitchFamily="18" charset="0"/>
                  <a:cs typeface="Arial" panose="020B0604020202020204" pitchFamily="34" charset="0"/>
                </a:endParaRPr>
              </a:p>
              <a:p>
                <a:pPr algn="ctr">
                  <a:lnSpc>
                    <a:spcPct val="115000"/>
                  </a:lnSpc>
                </a:pPr>
                <a:r>
                  <a:rPr lang="en-GB" sz="900" b="1">
                    <a:solidFill>
                      <a:srgbClr val="000000"/>
                    </a:solidFill>
                    <a:latin typeface="Calibri" panose="020F0502020204030204" pitchFamily="34" charset="0"/>
                    <a:ea typeface="Calibri" panose="020F0502020204030204" pitchFamily="34" charset="0"/>
                    <a:cs typeface="Calibri" panose="020F0502020204030204" pitchFamily="34" charset="0"/>
                  </a:rPr>
                  <a:t> </a:t>
                </a:r>
                <a:endParaRPr lang="en-GB" sz="1100">
                  <a:solidFill>
                    <a:srgbClr val="000000"/>
                  </a:solidFill>
                  <a:latin typeface="Calibri" panose="020F0502020204030204" pitchFamily="34" charset="0"/>
                  <a:ea typeface="Times New Roman" panose="02020603050405020304" pitchFamily="18" charset="0"/>
                  <a:cs typeface="Arial" panose="020B0604020202020204" pitchFamily="34" charset="0"/>
                </a:endParaRPr>
              </a:p>
              <a:p>
                <a:pPr algn="ctr">
                  <a:lnSpc>
                    <a:spcPct val="115000"/>
                  </a:lnSpc>
                </a:pPr>
                <a:r>
                  <a:rPr lang="en-GB" sz="1100">
                    <a:solidFill>
                      <a:srgbClr val="000000"/>
                    </a:solidFill>
                    <a:latin typeface="Calibri" panose="020F0502020204030204" pitchFamily="34" charset="0"/>
                    <a:ea typeface="Times New Roman" panose="02020603050405020304" pitchFamily="18" charset="0"/>
                    <a:cs typeface="Arial" panose="020B0604020202020204" pitchFamily="34" charset="0"/>
                  </a:rPr>
                  <a:t> </a:t>
                </a:r>
              </a:p>
            </p:txBody>
          </p:sp>
          <p:sp>
            <p:nvSpPr>
              <p:cNvPr id="77" name="Rectangle 76"/>
              <p:cNvSpPr/>
              <p:nvPr/>
            </p:nvSpPr>
            <p:spPr>
              <a:xfrm>
                <a:off x="3145663" y="3494463"/>
                <a:ext cx="681633" cy="533506"/>
              </a:xfrm>
              <a:prstGeom prst="rect">
                <a:avLst/>
              </a:prstGeom>
              <a:solidFill>
                <a:srgbClr val="FCDAC2"/>
              </a:solidFill>
              <a:ln>
                <a:noFill/>
              </a:ln>
            </p:spPr>
            <p:txBody>
              <a:bodyPr spcFirstLastPara="1" wrap="square" lIns="91425" tIns="45700" rIns="91425" bIns="45700" anchor="t" anchorCtr="0">
                <a:noAutofit/>
              </a:bodyPr>
              <a:lstStyle/>
              <a:p>
                <a:pPr algn="ctr">
                  <a:lnSpc>
                    <a:spcPct val="115000"/>
                  </a:lnSpc>
                </a:pPr>
                <a:r>
                  <a:rPr lang="en-GB" sz="400" b="1">
                    <a:solidFill>
                      <a:srgbClr val="000000"/>
                    </a:solidFill>
                    <a:latin typeface="Calibri" panose="020F0502020204030204" pitchFamily="34" charset="0"/>
                    <a:ea typeface="Calibri" panose="020F0502020204030204" pitchFamily="34" charset="0"/>
                    <a:cs typeface="Calibri" panose="020F0502020204030204" pitchFamily="34" charset="0"/>
                  </a:rPr>
                  <a:t> </a:t>
                </a:r>
                <a:endParaRPr lang="en-GB" sz="1100">
                  <a:solidFill>
                    <a:srgbClr val="000000"/>
                  </a:solidFill>
                  <a:latin typeface="Calibri" panose="020F0502020204030204" pitchFamily="34" charset="0"/>
                  <a:ea typeface="Times New Roman" panose="02020603050405020304" pitchFamily="18" charset="0"/>
                  <a:cs typeface="Arial" panose="020B0604020202020204" pitchFamily="34" charset="0"/>
                </a:endParaRPr>
              </a:p>
              <a:p>
                <a:pPr algn="ctr">
                  <a:lnSpc>
                    <a:spcPct val="115000"/>
                  </a:lnSpc>
                </a:pPr>
                <a:r>
                  <a:rPr lang="en-GB" sz="1200" b="1">
                    <a:solidFill>
                      <a:srgbClr val="000000"/>
                    </a:solidFill>
                    <a:latin typeface="Calibri" panose="020F0502020204030204" pitchFamily="34" charset="0"/>
                    <a:ea typeface="Calibri" panose="020F0502020204030204" pitchFamily="34" charset="0"/>
                    <a:cs typeface="Calibri" panose="020F0502020204030204" pitchFamily="34" charset="0"/>
                  </a:rPr>
                  <a:t>Ecosystem exposure</a:t>
                </a:r>
                <a:endParaRPr lang="en-GB" sz="1200">
                  <a:solidFill>
                    <a:srgbClr val="000000"/>
                  </a:solidFill>
                  <a:latin typeface="Calibri" panose="020F0502020204030204" pitchFamily="34" charset="0"/>
                  <a:ea typeface="Times New Roman" panose="02020603050405020304" pitchFamily="18" charset="0"/>
                  <a:cs typeface="Arial" panose="020B0604020202020204" pitchFamily="34" charset="0"/>
                </a:endParaRPr>
              </a:p>
            </p:txBody>
          </p:sp>
          <p:sp>
            <p:nvSpPr>
              <p:cNvPr id="78" name="Rectangle 77"/>
              <p:cNvSpPr/>
              <p:nvPr/>
            </p:nvSpPr>
            <p:spPr>
              <a:xfrm>
                <a:off x="3145663" y="4453161"/>
                <a:ext cx="665758" cy="592059"/>
              </a:xfrm>
              <a:prstGeom prst="rect">
                <a:avLst/>
              </a:prstGeom>
              <a:solidFill>
                <a:srgbClr val="FCDAC2"/>
              </a:solidFill>
              <a:ln>
                <a:noFill/>
              </a:ln>
            </p:spPr>
            <p:txBody>
              <a:bodyPr spcFirstLastPara="1" wrap="square" lIns="91425" tIns="45700" rIns="91425" bIns="45700" anchor="t" anchorCtr="0">
                <a:noAutofit/>
              </a:bodyPr>
              <a:lstStyle/>
              <a:p>
                <a:pPr algn="ctr">
                  <a:lnSpc>
                    <a:spcPct val="115000"/>
                  </a:lnSpc>
                </a:pPr>
                <a:r>
                  <a:rPr lang="en-GB" sz="1200" b="1">
                    <a:solidFill>
                      <a:srgbClr val="000000"/>
                    </a:solidFill>
                    <a:latin typeface="Calibri" panose="020F0502020204030204" pitchFamily="34" charset="0"/>
                    <a:ea typeface="Calibri" panose="020F0502020204030204" pitchFamily="34" charset="0"/>
                    <a:cs typeface="Calibri" panose="020F0502020204030204" pitchFamily="34" charset="0"/>
                  </a:rPr>
                  <a:t>Social system exposure</a:t>
                </a:r>
                <a:endParaRPr lang="en-GB" sz="1200">
                  <a:solidFill>
                    <a:srgbClr val="000000"/>
                  </a:solidFill>
                  <a:latin typeface="Calibri" panose="020F0502020204030204" pitchFamily="34" charset="0"/>
                  <a:ea typeface="Times New Roman" panose="02020603050405020304" pitchFamily="18" charset="0"/>
                  <a:cs typeface="Arial" panose="020B0604020202020204" pitchFamily="34" charset="0"/>
                </a:endParaRPr>
              </a:p>
            </p:txBody>
          </p:sp>
          <p:sp>
            <p:nvSpPr>
              <p:cNvPr id="79" name="Up-Down Arrow 78"/>
              <p:cNvSpPr/>
              <p:nvPr/>
            </p:nvSpPr>
            <p:spPr>
              <a:xfrm>
                <a:off x="3465349" y="4041816"/>
                <a:ext cx="102235" cy="427355"/>
              </a:xfrm>
              <a:prstGeom prst="upDownArrow">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grpSp>
        <p:grpSp>
          <p:nvGrpSpPr>
            <p:cNvPr id="28681" name="Group 28680"/>
            <p:cNvGrpSpPr/>
            <p:nvPr/>
          </p:nvGrpSpPr>
          <p:grpSpPr>
            <a:xfrm>
              <a:off x="5924073" y="2974545"/>
              <a:ext cx="2480811" cy="2549426"/>
              <a:chOff x="4336804" y="1110563"/>
              <a:chExt cx="2220283" cy="2207478"/>
            </a:xfrm>
          </p:grpSpPr>
          <p:grpSp>
            <p:nvGrpSpPr>
              <p:cNvPr id="81" name="Group 80"/>
              <p:cNvGrpSpPr/>
              <p:nvPr/>
            </p:nvGrpSpPr>
            <p:grpSpPr>
              <a:xfrm>
                <a:off x="4336804" y="1110563"/>
                <a:ext cx="2220283" cy="2207478"/>
                <a:chOff x="105462" y="-44566"/>
                <a:chExt cx="1840552" cy="1783771"/>
              </a:xfrm>
            </p:grpSpPr>
            <p:sp>
              <p:nvSpPr>
                <p:cNvPr id="86" name="Rectangle 85"/>
                <p:cNvSpPr/>
                <p:nvPr/>
              </p:nvSpPr>
              <p:spPr>
                <a:xfrm>
                  <a:off x="105462" y="-44566"/>
                  <a:ext cx="1840552" cy="1783771"/>
                </a:xfrm>
                <a:prstGeom prst="rect">
                  <a:avLst/>
                </a:prstGeom>
                <a:noFill/>
                <a:ln w="12700" cap="flat" cmpd="sng">
                  <a:solidFill>
                    <a:srgbClr val="C55A11"/>
                  </a:solidFill>
                  <a:prstDash val="dash"/>
                  <a:miter lim="800000"/>
                  <a:headEnd type="none" w="sm" len="sm"/>
                  <a:tailEnd type="none" w="sm" len="sm"/>
                </a:ln>
              </p:spPr>
              <p:txBody>
                <a:bodyPr spcFirstLastPara="1" wrap="square" lIns="91425" tIns="45700" rIns="91425" bIns="45700" anchor="t" anchorCtr="0">
                  <a:noAutofit/>
                </a:bodyPr>
                <a:lstStyle/>
                <a:p>
                  <a:pPr algn="ctr">
                    <a:lnSpc>
                      <a:spcPct val="115000"/>
                    </a:lnSpc>
                  </a:pPr>
                  <a:r>
                    <a:rPr lang="en-GB" sz="1400" b="1">
                      <a:solidFill>
                        <a:srgbClr val="000000"/>
                      </a:solidFill>
                      <a:latin typeface="Calibri" panose="020F0502020204030204" pitchFamily="34" charset="0"/>
                      <a:ea typeface="Calibri" panose="020F0502020204030204" pitchFamily="34" charset="0"/>
                      <a:cs typeface="Calibri" panose="020F0502020204030204" pitchFamily="34" charset="0"/>
                    </a:rPr>
                    <a:t>Vulnerability of SES</a:t>
                  </a:r>
                  <a:endParaRPr lang="en-GB" sz="1400">
                    <a:solidFill>
                      <a:srgbClr val="000000"/>
                    </a:solidFill>
                    <a:latin typeface="Calibri" panose="020F0502020204030204" pitchFamily="34" charset="0"/>
                    <a:ea typeface="Times New Roman" panose="02020603050405020304" pitchFamily="18" charset="0"/>
                    <a:cs typeface="Arial" panose="020B0604020202020204" pitchFamily="34" charset="0"/>
                  </a:endParaRPr>
                </a:p>
              </p:txBody>
            </p:sp>
            <p:sp>
              <p:nvSpPr>
                <p:cNvPr id="87" name="Rectangle 86"/>
                <p:cNvSpPr/>
                <p:nvPr/>
              </p:nvSpPr>
              <p:spPr>
                <a:xfrm>
                  <a:off x="165017" y="284844"/>
                  <a:ext cx="796759" cy="498693"/>
                </a:xfrm>
                <a:prstGeom prst="rect">
                  <a:avLst/>
                </a:prstGeom>
                <a:solidFill>
                  <a:srgbClr val="E7E6E6"/>
                </a:solidFill>
                <a:ln>
                  <a:noFill/>
                </a:ln>
              </p:spPr>
              <p:txBody>
                <a:bodyPr spcFirstLastPara="1" wrap="square" lIns="91425" tIns="45700" rIns="91425" bIns="45700" anchor="t" anchorCtr="0">
                  <a:noAutofit/>
                </a:bodyPr>
                <a:lstStyle/>
                <a:p>
                  <a:pPr algn="ctr">
                    <a:lnSpc>
                      <a:spcPct val="115000"/>
                    </a:lnSpc>
                  </a:pPr>
                  <a:r>
                    <a:rPr lang="en-GB" sz="500" b="1">
                      <a:solidFill>
                        <a:srgbClr val="000000"/>
                      </a:solidFill>
                      <a:latin typeface="Calibri" panose="020F0502020204030204" pitchFamily="34" charset="0"/>
                      <a:ea typeface="Calibri" panose="020F0502020204030204" pitchFamily="34" charset="0"/>
                      <a:cs typeface="Calibri" panose="020F0502020204030204" pitchFamily="34" charset="0"/>
                    </a:rPr>
                    <a:t> </a:t>
                  </a:r>
                </a:p>
                <a:p>
                  <a:pPr algn="ctr">
                    <a:lnSpc>
                      <a:spcPct val="115000"/>
                    </a:lnSpc>
                  </a:pPr>
                  <a:r>
                    <a:rPr lang="en-GB" sz="1200" b="1">
                      <a:solidFill>
                        <a:srgbClr val="000000"/>
                      </a:solidFill>
                      <a:latin typeface="Calibri" panose="020F0502020204030204" pitchFamily="34" charset="0"/>
                      <a:ea typeface="Calibri" panose="020F0502020204030204" pitchFamily="34" charset="0"/>
                      <a:cs typeface="Calibri" panose="020F0502020204030204" pitchFamily="34" charset="0"/>
                    </a:rPr>
                    <a:t>Ecosystem susceptibility</a:t>
                  </a:r>
                  <a:endParaRPr lang="en-GB" sz="1200">
                    <a:solidFill>
                      <a:srgbClr val="000000"/>
                    </a:solidFill>
                    <a:latin typeface="Calibri" panose="020F0502020204030204" pitchFamily="34" charset="0"/>
                    <a:ea typeface="Times New Roman" panose="02020603050405020304" pitchFamily="18" charset="0"/>
                    <a:cs typeface="Arial" panose="020B0604020202020204" pitchFamily="34" charset="0"/>
                  </a:endParaRPr>
                </a:p>
              </p:txBody>
            </p:sp>
            <p:sp>
              <p:nvSpPr>
                <p:cNvPr id="88" name="Rectangle 87"/>
                <p:cNvSpPr/>
                <p:nvPr/>
              </p:nvSpPr>
              <p:spPr>
                <a:xfrm>
                  <a:off x="1073052" y="284820"/>
                  <a:ext cx="828700" cy="494147"/>
                </a:xfrm>
                <a:prstGeom prst="rect">
                  <a:avLst/>
                </a:prstGeom>
                <a:solidFill>
                  <a:srgbClr val="E7E6E6"/>
                </a:solidFill>
                <a:ln>
                  <a:noFill/>
                </a:ln>
              </p:spPr>
              <p:txBody>
                <a:bodyPr spcFirstLastPara="1" wrap="square" lIns="91425" tIns="45700" rIns="91425" bIns="45700" anchor="t" anchorCtr="0">
                  <a:noAutofit/>
                </a:bodyPr>
                <a:lstStyle/>
                <a:p>
                  <a:pPr algn="ctr">
                    <a:lnSpc>
                      <a:spcPct val="115000"/>
                    </a:lnSpc>
                  </a:pPr>
                  <a:endParaRPr lang="en-GB" sz="400" b="1">
                    <a:solidFill>
                      <a:srgbClr val="000000"/>
                    </a:solidFill>
                    <a:latin typeface="Calibri" panose="020F0502020204030204" pitchFamily="34" charset="0"/>
                    <a:ea typeface="Calibri" panose="020F0502020204030204" pitchFamily="34" charset="0"/>
                    <a:cs typeface="Calibri" panose="020F0502020204030204" pitchFamily="34" charset="0"/>
                  </a:endParaRPr>
                </a:p>
                <a:p>
                  <a:pPr algn="ctr">
                    <a:lnSpc>
                      <a:spcPct val="115000"/>
                    </a:lnSpc>
                  </a:pPr>
                  <a:r>
                    <a:rPr lang="en-GB" sz="1200" b="1">
                      <a:solidFill>
                        <a:srgbClr val="000000"/>
                      </a:solidFill>
                      <a:latin typeface="Calibri" panose="020F0502020204030204" pitchFamily="34" charset="0"/>
                      <a:ea typeface="Calibri" panose="020F0502020204030204" pitchFamily="34" charset="0"/>
                      <a:cs typeface="Calibri" panose="020F0502020204030204" pitchFamily="34" charset="0"/>
                    </a:rPr>
                    <a:t> Ecosystem </a:t>
                  </a:r>
                  <a:endParaRPr lang="en-GB" sz="1200">
                    <a:solidFill>
                      <a:srgbClr val="000000"/>
                    </a:solidFill>
                    <a:latin typeface="Calibri" panose="020F0502020204030204" pitchFamily="34" charset="0"/>
                    <a:ea typeface="Times New Roman" panose="02020603050405020304" pitchFamily="18" charset="0"/>
                    <a:cs typeface="Arial" panose="020B0604020202020204" pitchFamily="34" charset="0"/>
                  </a:endParaRPr>
                </a:p>
                <a:p>
                  <a:pPr algn="ctr">
                    <a:lnSpc>
                      <a:spcPct val="115000"/>
                    </a:lnSpc>
                  </a:pPr>
                  <a:r>
                    <a:rPr lang="en-GB" sz="1200" b="1">
                      <a:solidFill>
                        <a:srgbClr val="000000"/>
                      </a:solidFill>
                      <a:latin typeface="Calibri" panose="020F0502020204030204" pitchFamily="34" charset="0"/>
                      <a:ea typeface="Calibri" panose="020F0502020204030204" pitchFamily="34" charset="0"/>
                      <a:cs typeface="Calibri" panose="020F0502020204030204" pitchFamily="34" charset="0"/>
                    </a:rPr>
                    <a:t>robustness</a:t>
                  </a:r>
                  <a:endParaRPr lang="en-GB" sz="1200">
                    <a:solidFill>
                      <a:srgbClr val="000000"/>
                    </a:solidFill>
                    <a:latin typeface="Calibri" panose="020F0502020204030204" pitchFamily="34" charset="0"/>
                    <a:ea typeface="Times New Roman" panose="02020603050405020304" pitchFamily="18" charset="0"/>
                    <a:cs typeface="Arial" panose="020B0604020202020204" pitchFamily="34" charset="0"/>
                  </a:endParaRPr>
                </a:p>
              </p:txBody>
            </p:sp>
            <p:sp>
              <p:nvSpPr>
                <p:cNvPr id="89" name="Rectangle 88"/>
                <p:cNvSpPr/>
                <p:nvPr/>
              </p:nvSpPr>
              <p:spPr>
                <a:xfrm>
                  <a:off x="164846" y="1018871"/>
                  <a:ext cx="796403" cy="503724"/>
                </a:xfrm>
                <a:prstGeom prst="rect">
                  <a:avLst/>
                </a:prstGeom>
                <a:solidFill>
                  <a:srgbClr val="E7E6E6"/>
                </a:solidFill>
                <a:ln>
                  <a:noFill/>
                </a:ln>
              </p:spPr>
              <p:txBody>
                <a:bodyPr spcFirstLastPara="1" wrap="square" lIns="91425" tIns="45700" rIns="91425" bIns="45700" anchor="t" anchorCtr="0">
                  <a:noAutofit/>
                </a:bodyPr>
                <a:lstStyle/>
                <a:p>
                  <a:pPr algn="ctr">
                    <a:lnSpc>
                      <a:spcPct val="115000"/>
                    </a:lnSpc>
                  </a:pPr>
                  <a:endParaRPr lang="en-GB" sz="600" b="1">
                    <a:solidFill>
                      <a:srgbClr val="000000"/>
                    </a:solidFill>
                    <a:latin typeface="Calibri" panose="020F0502020204030204" pitchFamily="34" charset="0"/>
                    <a:ea typeface="Calibri" panose="020F0502020204030204" pitchFamily="34" charset="0"/>
                    <a:cs typeface="Calibri" panose="020F0502020204030204" pitchFamily="34" charset="0"/>
                  </a:endParaRPr>
                </a:p>
                <a:p>
                  <a:pPr algn="ctr">
                    <a:lnSpc>
                      <a:spcPct val="115000"/>
                    </a:lnSpc>
                  </a:pPr>
                  <a:r>
                    <a:rPr lang="en-GB" sz="1200" b="1">
                      <a:solidFill>
                        <a:srgbClr val="000000"/>
                      </a:solidFill>
                      <a:latin typeface="Calibri" panose="020F0502020204030204" pitchFamily="34" charset="0"/>
                      <a:ea typeface="Calibri" panose="020F0502020204030204" pitchFamily="34" charset="0"/>
                      <a:cs typeface="Calibri" panose="020F0502020204030204" pitchFamily="34" charset="0"/>
                    </a:rPr>
                    <a:t>Social susceptibility</a:t>
                  </a:r>
                  <a:endParaRPr lang="en-GB" sz="1200">
                    <a:solidFill>
                      <a:srgbClr val="000000"/>
                    </a:solidFill>
                    <a:latin typeface="Calibri" panose="020F0502020204030204" pitchFamily="34" charset="0"/>
                    <a:ea typeface="Times New Roman" panose="02020603050405020304" pitchFamily="18" charset="0"/>
                    <a:cs typeface="Arial" panose="020B0604020202020204" pitchFamily="34" charset="0"/>
                  </a:endParaRPr>
                </a:p>
              </p:txBody>
            </p:sp>
            <p:sp>
              <p:nvSpPr>
                <p:cNvPr id="90" name="Rectangle 89"/>
                <p:cNvSpPr/>
                <p:nvPr/>
              </p:nvSpPr>
              <p:spPr>
                <a:xfrm>
                  <a:off x="1086603" y="1018871"/>
                  <a:ext cx="811405" cy="503508"/>
                </a:xfrm>
                <a:prstGeom prst="rect">
                  <a:avLst/>
                </a:prstGeom>
                <a:solidFill>
                  <a:srgbClr val="E7E6E6"/>
                </a:solidFill>
                <a:ln>
                  <a:noFill/>
                </a:ln>
              </p:spPr>
              <p:txBody>
                <a:bodyPr spcFirstLastPara="1" wrap="square" lIns="91425" tIns="45700" rIns="91425" bIns="45700" anchor="t" anchorCtr="0">
                  <a:noAutofit/>
                </a:bodyPr>
                <a:lstStyle/>
                <a:p>
                  <a:pPr algn="ctr">
                    <a:lnSpc>
                      <a:spcPct val="115000"/>
                    </a:lnSpc>
                  </a:pPr>
                  <a:r>
                    <a:rPr lang="en-GB" sz="1200" b="1">
                      <a:solidFill>
                        <a:srgbClr val="000000"/>
                      </a:solidFill>
                      <a:latin typeface="Calibri" panose="020F0502020204030204" pitchFamily="34" charset="0"/>
                      <a:ea typeface="Calibri" panose="020F0502020204030204" pitchFamily="34" charset="0"/>
                      <a:cs typeface="Calibri" panose="020F0502020204030204" pitchFamily="34" charset="0"/>
                    </a:rPr>
                    <a:t>Coping and adaptive capacity</a:t>
                  </a:r>
                  <a:endParaRPr lang="en-GB" sz="1200">
                    <a:solidFill>
                      <a:srgbClr val="000000"/>
                    </a:solidFill>
                    <a:latin typeface="Calibri" panose="020F0502020204030204" pitchFamily="34" charset="0"/>
                    <a:ea typeface="Times New Roman" panose="02020603050405020304" pitchFamily="18" charset="0"/>
                    <a:cs typeface="Arial" panose="020B0604020202020204" pitchFamily="34" charset="0"/>
                  </a:endParaRPr>
                </a:p>
              </p:txBody>
            </p:sp>
          </p:grpSp>
          <p:sp>
            <p:nvSpPr>
              <p:cNvPr id="92" name="Cross 91"/>
              <p:cNvSpPr/>
              <p:nvPr/>
            </p:nvSpPr>
            <p:spPr>
              <a:xfrm>
                <a:off x="5333894" y="2177279"/>
                <a:ext cx="193840" cy="201758"/>
              </a:xfrm>
              <a:prstGeom prst="plus">
                <a:avLst>
                  <a:gd name="adj" fmla="val 45693"/>
                </a:avLst>
              </a:prstGeom>
              <a:solidFill>
                <a:schemeClr val="bg2">
                  <a:lumMod val="50000"/>
                </a:schemeClr>
              </a:solidFill>
              <a:ln>
                <a:noFill/>
              </a:ln>
            </p:spPr>
            <p:txBody>
              <a:bodyPr spcFirstLastPara="1" wrap="square" lIns="91425" tIns="91425" rIns="91425" bIns="91425" anchor="ctr" anchorCtr="0">
                <a:noAutofit/>
              </a:bodyPr>
              <a:lstStyle/>
              <a:p>
                <a:pPr>
                  <a:lnSpc>
                    <a:spcPct val="115000"/>
                  </a:lnSpc>
                </a:pPr>
                <a:r>
                  <a:rPr lang="en-GB" sz="1100">
                    <a:solidFill>
                      <a:srgbClr val="000000"/>
                    </a:solidFill>
                    <a:latin typeface="Calibri" panose="020F0502020204030204" pitchFamily="34" charset="0"/>
                    <a:ea typeface="Times New Roman" panose="02020603050405020304" pitchFamily="18" charset="0"/>
                    <a:cs typeface="Arial" panose="020B0604020202020204" pitchFamily="34" charset="0"/>
                  </a:rPr>
                  <a:t> </a:t>
                </a:r>
              </a:p>
            </p:txBody>
          </p:sp>
        </p:grpSp>
        <p:grpSp>
          <p:nvGrpSpPr>
            <p:cNvPr id="4" name="Group 3"/>
            <p:cNvGrpSpPr/>
            <p:nvPr/>
          </p:nvGrpSpPr>
          <p:grpSpPr>
            <a:xfrm>
              <a:off x="2438101" y="-403545"/>
              <a:ext cx="7610851" cy="6069245"/>
              <a:chOff x="771385" y="4482379"/>
              <a:chExt cx="3558977" cy="6744020"/>
            </a:xfrm>
          </p:grpSpPr>
          <p:grpSp>
            <p:nvGrpSpPr>
              <p:cNvPr id="82" name="Group 81"/>
              <p:cNvGrpSpPr/>
              <p:nvPr/>
            </p:nvGrpSpPr>
            <p:grpSpPr>
              <a:xfrm>
                <a:off x="2962682" y="4482379"/>
                <a:ext cx="1367680" cy="308411"/>
                <a:chOff x="-661135" y="31215"/>
                <a:chExt cx="1133536" cy="249463"/>
              </a:xfrm>
              <a:solidFill>
                <a:schemeClr val="bg2">
                  <a:lumMod val="50000"/>
                </a:schemeClr>
              </a:solidFill>
            </p:grpSpPr>
            <p:sp>
              <p:nvSpPr>
                <p:cNvPr id="84" name="Multiply 83"/>
                <p:cNvSpPr/>
                <p:nvPr/>
              </p:nvSpPr>
              <p:spPr>
                <a:xfrm>
                  <a:off x="282206" y="31215"/>
                  <a:ext cx="190195" cy="244602"/>
                </a:xfrm>
                <a:prstGeom prst="mathMultiply">
                  <a:avLst>
                    <a:gd name="adj1" fmla="val 9656"/>
                  </a:avLst>
                </a:prstGeom>
                <a:grpFill/>
                <a:ln>
                  <a:noFill/>
                </a:ln>
              </p:spPr>
              <p:txBody>
                <a:bodyPr spcFirstLastPara="1" wrap="square" lIns="91425" tIns="91425" rIns="91425" bIns="91425" anchor="ctr" anchorCtr="0">
                  <a:noAutofit/>
                </a:bodyPr>
                <a:lstStyle/>
                <a:p>
                  <a:pPr>
                    <a:lnSpc>
                      <a:spcPct val="115000"/>
                    </a:lnSpc>
                  </a:pPr>
                  <a:r>
                    <a:rPr lang="en-GB" sz="1100">
                      <a:solidFill>
                        <a:srgbClr val="000000"/>
                      </a:solidFill>
                      <a:latin typeface="Calibri" panose="020F0502020204030204" pitchFamily="34" charset="0"/>
                      <a:ea typeface="Times New Roman" panose="02020603050405020304" pitchFamily="18" charset="0"/>
                      <a:cs typeface="Arial" panose="020B0604020202020204" pitchFamily="34" charset="0"/>
                    </a:rPr>
                    <a:t> </a:t>
                  </a:r>
                </a:p>
                <a:p>
                  <a:pPr>
                    <a:lnSpc>
                      <a:spcPct val="115000"/>
                    </a:lnSpc>
                  </a:pPr>
                  <a:r>
                    <a:rPr lang="en-GB" sz="1100">
                      <a:solidFill>
                        <a:srgbClr val="000000"/>
                      </a:solidFill>
                      <a:latin typeface="Calibri" panose="020F0502020204030204" pitchFamily="34" charset="0"/>
                      <a:ea typeface="Times New Roman" panose="02020603050405020304" pitchFamily="18" charset="0"/>
                      <a:cs typeface="Arial" panose="020B0604020202020204" pitchFamily="34" charset="0"/>
                    </a:rPr>
                    <a:t> </a:t>
                  </a:r>
                </a:p>
              </p:txBody>
            </p:sp>
            <p:sp>
              <p:nvSpPr>
                <p:cNvPr id="85" name="Multiply 84"/>
                <p:cNvSpPr/>
                <p:nvPr/>
              </p:nvSpPr>
              <p:spPr>
                <a:xfrm>
                  <a:off x="-661135" y="36076"/>
                  <a:ext cx="190195" cy="244602"/>
                </a:xfrm>
                <a:prstGeom prst="mathMultiply">
                  <a:avLst>
                    <a:gd name="adj1" fmla="val 9649"/>
                  </a:avLst>
                </a:prstGeom>
                <a:grpFill/>
                <a:ln>
                  <a:noFill/>
                </a:ln>
              </p:spPr>
              <p:txBody>
                <a:bodyPr spcFirstLastPara="1" wrap="square" lIns="91425" tIns="91425" rIns="91425" bIns="91425" anchor="ctr" anchorCtr="0">
                  <a:noAutofit/>
                </a:bodyPr>
                <a:lstStyle/>
                <a:p>
                  <a:pPr>
                    <a:lnSpc>
                      <a:spcPct val="115000"/>
                    </a:lnSpc>
                  </a:pPr>
                  <a:r>
                    <a:rPr lang="en-GB" sz="1100">
                      <a:solidFill>
                        <a:srgbClr val="000000"/>
                      </a:solidFill>
                      <a:latin typeface="Calibri" panose="020F0502020204030204" pitchFamily="34" charset="0"/>
                      <a:ea typeface="Times New Roman" panose="02020603050405020304" pitchFamily="18" charset="0"/>
                      <a:cs typeface="Arial" panose="020B0604020202020204" pitchFamily="34" charset="0"/>
                    </a:rPr>
                    <a:t> </a:t>
                  </a:r>
                </a:p>
                <a:p>
                  <a:pPr>
                    <a:lnSpc>
                      <a:spcPct val="115000"/>
                    </a:lnSpc>
                  </a:pPr>
                  <a:r>
                    <a:rPr lang="en-GB" sz="1100">
                      <a:solidFill>
                        <a:srgbClr val="000000"/>
                      </a:solidFill>
                      <a:latin typeface="Calibri" panose="020F0502020204030204" pitchFamily="34" charset="0"/>
                      <a:ea typeface="Times New Roman" panose="02020603050405020304" pitchFamily="18" charset="0"/>
                      <a:cs typeface="Arial" panose="020B0604020202020204" pitchFamily="34" charset="0"/>
                    </a:rPr>
                    <a:t> </a:t>
                  </a:r>
                </a:p>
              </p:txBody>
            </p:sp>
          </p:grpSp>
          <p:sp>
            <p:nvSpPr>
              <p:cNvPr id="50" name="Rectangle 49"/>
              <p:cNvSpPr/>
              <p:nvPr/>
            </p:nvSpPr>
            <p:spPr>
              <a:xfrm>
                <a:off x="771385" y="10899124"/>
                <a:ext cx="2838772" cy="327275"/>
              </a:xfrm>
              <a:prstGeom prst="rect">
                <a:avLst/>
              </a:prstGeom>
              <a:solidFill>
                <a:srgbClr val="FF0000"/>
              </a:solidFill>
              <a:ln>
                <a:noFill/>
              </a:ln>
            </p:spPr>
            <p:txBody>
              <a:bodyPr spcFirstLastPara="1" wrap="square" lIns="91425" tIns="45700" rIns="91425" bIns="45700" anchor="t" anchorCtr="0">
                <a:noAutofit/>
              </a:bodyPr>
              <a:lstStyle/>
              <a:p>
                <a:pPr algn="ctr"/>
                <a:r>
                  <a:rPr lang="en-GB" sz="1400" b="1">
                    <a:solidFill>
                      <a:schemeClr val="bg1"/>
                    </a:solidFill>
                    <a:latin typeface="Calibri"/>
                    <a:ea typeface="Calibri" panose="020F0502020204030204" pitchFamily="34" charset="0"/>
                    <a:cs typeface="Calibri"/>
                  </a:rPr>
                  <a:t>Risk within NBS project site </a:t>
                </a:r>
                <a:endParaRPr lang="en-GB" sz="1400">
                  <a:solidFill>
                    <a:schemeClr val="bg1"/>
                  </a:solidFill>
                  <a:latin typeface="Calibri" panose="020F0502020204030204" pitchFamily="34" charset="0"/>
                  <a:ea typeface="Times New Roman" panose="02020603050405020304" pitchFamily="18" charset="0"/>
                  <a:cs typeface="Arial" panose="020B0604020202020204" pitchFamily="34" charset="0"/>
                </a:endParaRPr>
              </a:p>
            </p:txBody>
          </p:sp>
        </p:grpSp>
        <p:sp>
          <p:nvSpPr>
            <p:cNvPr id="20" name="TextBox 19">
              <a:extLst>
                <a:ext uri="{FF2B5EF4-FFF2-40B4-BE49-F238E27FC236}">
                  <a16:creationId xmlns:a16="http://schemas.microsoft.com/office/drawing/2014/main" id="{E7D9E32C-6B3B-0A9D-C027-90557B3F2392}"/>
                </a:ext>
              </a:extLst>
            </p:cNvPr>
            <p:cNvSpPr txBox="1"/>
            <p:nvPr/>
          </p:nvSpPr>
          <p:spPr>
            <a:xfrm>
              <a:off x="4709408" y="1761344"/>
              <a:ext cx="3372786" cy="307777"/>
            </a:xfrm>
            <a:prstGeom prst="rect">
              <a:avLst/>
            </a:prstGeom>
            <a:noFill/>
            <a:ln>
              <a:noFill/>
            </a:ln>
          </p:spPr>
          <p:txBody>
            <a:bodyPr wrap="square" lIns="91440" tIns="45720" rIns="91440" bIns="45720" rtlCol="0" anchor="t">
              <a:spAutoFit/>
            </a:bodyPr>
            <a:lstStyle/>
            <a:p>
              <a:r>
                <a:rPr lang="en-US" sz="1400" b="1">
                  <a:ea typeface="+mn-lt"/>
                  <a:cs typeface="+mn-lt"/>
                </a:rPr>
                <a:t>Nature-Based Solutions</a:t>
              </a:r>
              <a:endParaRPr lang="en-US" sz="1400"/>
            </a:p>
          </p:txBody>
        </p:sp>
      </p:grpSp>
      <p:sp>
        <p:nvSpPr>
          <p:cNvPr id="16" name="Rectangle 15">
            <a:extLst>
              <a:ext uri="{FF2B5EF4-FFF2-40B4-BE49-F238E27FC236}">
                <a16:creationId xmlns:a16="http://schemas.microsoft.com/office/drawing/2014/main" id="{B9BA9ADE-0EC0-63E1-D825-0A2468F8657C}"/>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nl-NL">
              <a:solidFill>
                <a:srgbClr val="34C4F2"/>
              </a:solidFill>
              <a:latin typeface="Lato"/>
              <a:ea typeface="Lato"/>
              <a:cs typeface="Lato"/>
            </a:endParaRPr>
          </a:p>
        </p:txBody>
      </p:sp>
      <p:sp>
        <p:nvSpPr>
          <p:cNvPr id="18" name="TextBox 17">
            <a:extLst>
              <a:ext uri="{FF2B5EF4-FFF2-40B4-BE49-F238E27FC236}">
                <a16:creationId xmlns:a16="http://schemas.microsoft.com/office/drawing/2014/main" id="{34F41FEA-5058-4339-B32C-7A1C211E2721}"/>
              </a:ext>
            </a:extLst>
          </p:cNvPr>
          <p:cNvSpPr txBox="1"/>
          <p:nvPr/>
        </p:nvSpPr>
        <p:spPr>
          <a:xfrm>
            <a:off x="9781335" y="1198784"/>
            <a:ext cx="2144422" cy="1615827"/>
          </a:xfrm>
          <a:prstGeom prst="rect">
            <a:avLst/>
          </a:prstGeom>
          <a:solidFill>
            <a:srgbClr val="D0E6B5"/>
          </a:solidFill>
          <a:ln>
            <a:solidFill>
              <a:srgbClr val="92D050"/>
            </a:solidFill>
          </a:ln>
        </p:spPr>
        <p:txBody>
          <a:bodyPr wrap="square" lIns="91440" tIns="45720" rIns="91440" bIns="45720" rtlCol="0" anchor="t">
            <a:spAutoFit/>
          </a:bodyPr>
          <a:lstStyle/>
          <a:p>
            <a:r>
              <a:rPr lang="en-GB" sz="1100" b="1" u="sng">
                <a:latin typeface="+mj-lt"/>
              </a:rPr>
              <a:t>IUCN’s NBS principles</a:t>
            </a:r>
            <a:endParaRPr lang="en-GB" sz="1100" b="1" u="sng">
              <a:latin typeface="+mj-lt"/>
              <a:cs typeface="Calibri Light"/>
            </a:endParaRPr>
          </a:p>
          <a:p>
            <a:pPr marL="228600" indent="-228600">
              <a:buAutoNum type="arabicPeriod"/>
            </a:pPr>
            <a:r>
              <a:rPr lang="en-GB" sz="1100">
                <a:latin typeface="+mj-lt"/>
              </a:rPr>
              <a:t>Nature conservation</a:t>
            </a:r>
            <a:endParaRPr lang="en-GB" sz="1100">
              <a:latin typeface="+mj-lt"/>
              <a:cs typeface="Calibri Light"/>
            </a:endParaRPr>
          </a:p>
          <a:p>
            <a:pPr marL="228600" indent="-228600">
              <a:buAutoNum type="arabicPeriod"/>
            </a:pPr>
            <a:r>
              <a:rPr lang="en-GB" sz="1100">
                <a:latin typeface="+mj-lt"/>
              </a:rPr>
              <a:t>Synergy with all solutions</a:t>
            </a:r>
            <a:endParaRPr lang="en-GB" sz="1100">
              <a:latin typeface="+mj-lt"/>
              <a:cs typeface="Calibri Light" panose="020F0302020204030204"/>
            </a:endParaRPr>
          </a:p>
          <a:p>
            <a:pPr marL="228600" indent="-228600">
              <a:buAutoNum type="arabicPeriod"/>
            </a:pPr>
            <a:r>
              <a:rPr lang="en-GB" sz="1100">
                <a:latin typeface="+mj-lt"/>
              </a:rPr>
              <a:t>Site-specific contexts</a:t>
            </a:r>
            <a:endParaRPr lang="en-GB" sz="1100">
              <a:latin typeface="+mj-lt"/>
              <a:cs typeface="Calibri Light"/>
            </a:endParaRPr>
          </a:p>
          <a:p>
            <a:pPr marL="228600" indent="-228600">
              <a:buAutoNum type="arabicPeriod"/>
            </a:pPr>
            <a:r>
              <a:rPr lang="en-GB" sz="1100">
                <a:latin typeface="+mj-lt"/>
              </a:rPr>
              <a:t>Transparency &amp; participation</a:t>
            </a:r>
            <a:endParaRPr lang="en-GB" sz="1100">
              <a:latin typeface="+mj-lt"/>
              <a:cs typeface="Calibri Light" panose="020F0302020204030204"/>
            </a:endParaRPr>
          </a:p>
          <a:p>
            <a:pPr marL="228600" indent="-228600">
              <a:buAutoNum type="arabicPeriod"/>
            </a:pPr>
            <a:r>
              <a:rPr lang="en-GB" sz="1100">
                <a:latin typeface="+mj-lt"/>
              </a:rPr>
              <a:t>Diversity and evolve over time</a:t>
            </a:r>
            <a:endParaRPr lang="en-GB" sz="1100">
              <a:latin typeface="+mj-lt"/>
              <a:cs typeface="Calibri Light" panose="020F0302020204030204"/>
            </a:endParaRPr>
          </a:p>
          <a:p>
            <a:pPr marL="228600" indent="-228600">
              <a:buAutoNum type="arabicPeriod"/>
            </a:pPr>
            <a:r>
              <a:rPr lang="en-GB" sz="1100">
                <a:latin typeface="+mj-lt"/>
              </a:rPr>
              <a:t>Landscape scale</a:t>
            </a:r>
            <a:endParaRPr lang="en-GB" sz="1100">
              <a:latin typeface="+mj-lt"/>
              <a:cs typeface="Calibri Light" panose="020F0302020204030204"/>
            </a:endParaRPr>
          </a:p>
          <a:p>
            <a:pPr marL="228600" indent="-228600">
              <a:buAutoNum type="arabicPeriod"/>
            </a:pPr>
            <a:r>
              <a:rPr lang="en-GB" sz="1100">
                <a:latin typeface="+mj-lt"/>
              </a:rPr>
              <a:t>Trade-offs within SES</a:t>
            </a:r>
            <a:endParaRPr lang="en-GB" sz="1100">
              <a:latin typeface="+mj-lt"/>
              <a:cs typeface="Calibri Light" panose="020F0302020204030204"/>
            </a:endParaRPr>
          </a:p>
          <a:p>
            <a:pPr marL="228600" indent="-228600">
              <a:buAutoNum type="arabicPeriod"/>
            </a:pPr>
            <a:r>
              <a:rPr lang="en-GB" sz="1100">
                <a:latin typeface="+mj-lt"/>
              </a:rPr>
              <a:t>Policy integration</a:t>
            </a:r>
            <a:endParaRPr lang="en-GB" sz="1100">
              <a:latin typeface="+mj-lt"/>
              <a:cs typeface="Calibri Light" panose="020F0302020204030204"/>
            </a:endParaRPr>
          </a:p>
        </p:txBody>
      </p:sp>
      <p:pic>
        <p:nvPicPr>
          <p:cNvPr id="11" name="Picture 10" descr="Logo&#10;&#10;Description automatically generated">
            <a:extLst>
              <a:ext uri="{FF2B5EF4-FFF2-40B4-BE49-F238E27FC236}">
                <a16:creationId xmlns:a16="http://schemas.microsoft.com/office/drawing/2014/main" id="{361DDCB5-C231-D853-07FB-756D57E558B2}"/>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sp>
        <p:nvSpPr>
          <p:cNvPr id="13" name="TextBox 12">
            <a:extLst>
              <a:ext uri="{FF2B5EF4-FFF2-40B4-BE49-F238E27FC236}">
                <a16:creationId xmlns:a16="http://schemas.microsoft.com/office/drawing/2014/main" id="{B465DC1C-6073-E517-7D4A-CC82CB337A12}"/>
              </a:ext>
            </a:extLst>
          </p:cNvPr>
          <p:cNvSpPr txBox="1"/>
          <p:nvPr/>
        </p:nvSpPr>
        <p:spPr>
          <a:xfrm>
            <a:off x="82667" y="194396"/>
            <a:ext cx="11363419" cy="584775"/>
          </a:xfrm>
          <a:prstGeom prst="rect">
            <a:avLst/>
          </a:prstGeom>
          <a:noFill/>
        </p:spPr>
        <p:txBody>
          <a:bodyPr wrap="square" lIns="91440" tIns="45720" rIns="91440" bIns="45720" rtlCol="0" anchor="t">
            <a:spAutoFit/>
          </a:bodyPr>
          <a:lstStyle/>
          <a:p>
            <a:r>
              <a:rPr lang="en-GB" sz="3200" b="1">
                <a:solidFill>
                  <a:schemeClr val="bg1"/>
                </a:solidFill>
                <a:latin typeface="Lato"/>
                <a:ea typeface="Lato"/>
                <a:cs typeface="Lato"/>
              </a:rPr>
              <a:t>OPERANDUM framework </a:t>
            </a:r>
            <a:r>
              <a:rPr lang="en-IE" sz="3200" b="1">
                <a:solidFill>
                  <a:schemeClr val="bg1"/>
                </a:solidFill>
                <a:latin typeface="Lato"/>
                <a:ea typeface="Lato"/>
                <a:cs typeface="Lato"/>
              </a:rPr>
              <a:t>for V&amp;R assessment</a:t>
            </a:r>
            <a:endParaRPr lang="en-GB" sz="3200" b="1">
              <a:solidFill>
                <a:schemeClr val="bg1"/>
              </a:solidFill>
              <a:latin typeface="Lato"/>
              <a:ea typeface="Lato"/>
              <a:cs typeface="Lato"/>
            </a:endParaRPr>
          </a:p>
        </p:txBody>
      </p:sp>
      <p:sp>
        <p:nvSpPr>
          <p:cNvPr id="23" name="Rectangle 22">
            <a:extLst>
              <a:ext uri="{FF2B5EF4-FFF2-40B4-BE49-F238E27FC236}">
                <a16:creationId xmlns:a16="http://schemas.microsoft.com/office/drawing/2014/main" id="{7AA0332E-9A55-6687-7ABE-C445FFB57542}"/>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grpSp>
        <p:nvGrpSpPr>
          <p:cNvPr id="27" name="Group 26">
            <a:extLst>
              <a:ext uri="{FF2B5EF4-FFF2-40B4-BE49-F238E27FC236}">
                <a16:creationId xmlns:a16="http://schemas.microsoft.com/office/drawing/2014/main" id="{7B7AE1B0-19FD-3939-F200-1866B1FAA76B}"/>
              </a:ext>
            </a:extLst>
          </p:cNvPr>
          <p:cNvGrpSpPr/>
          <p:nvPr/>
        </p:nvGrpSpPr>
        <p:grpSpPr>
          <a:xfrm>
            <a:off x="9938654" y="6352565"/>
            <a:ext cx="2141003" cy="464738"/>
            <a:chOff x="266045" y="6130130"/>
            <a:chExt cx="2431435" cy="525217"/>
          </a:xfrm>
        </p:grpSpPr>
        <p:pic>
          <p:nvPicPr>
            <p:cNvPr id="25" name="Picture 24">
              <a:extLst>
                <a:ext uri="{FF2B5EF4-FFF2-40B4-BE49-F238E27FC236}">
                  <a16:creationId xmlns:a16="http://schemas.microsoft.com/office/drawing/2014/main" id="{085AC0FC-EB80-4DF7-4A9E-823BD5A7DCA8}"/>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6" name="TextBox 25">
              <a:extLst>
                <a:ext uri="{FF2B5EF4-FFF2-40B4-BE49-F238E27FC236}">
                  <a16:creationId xmlns:a16="http://schemas.microsoft.com/office/drawing/2014/main" id="{1CB874BE-FCE8-326C-8A79-5BB9611FE68C}"/>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9" name="TextBox 28">
            <a:extLst>
              <a:ext uri="{FF2B5EF4-FFF2-40B4-BE49-F238E27FC236}">
                <a16:creationId xmlns:a16="http://schemas.microsoft.com/office/drawing/2014/main" id="{28EB7F6D-7378-0D60-A0F8-55F36936B280}"/>
              </a:ext>
            </a:extLst>
          </p:cNvPr>
          <p:cNvSpPr txBox="1"/>
          <p:nvPr/>
        </p:nvSpPr>
        <p:spPr>
          <a:xfrm>
            <a:off x="117161" y="6458742"/>
            <a:ext cx="1316798" cy="261610"/>
          </a:xfrm>
          <a:prstGeom prst="rect">
            <a:avLst/>
          </a:prstGeom>
          <a:noFill/>
        </p:spPr>
        <p:txBody>
          <a:bodyPr wrap="square" lIns="91440" tIns="45720" rIns="91440" bIns="45720" rtlCol="0" anchor="t">
            <a:spAutoFit/>
          </a:bodyPr>
          <a:lstStyle/>
          <a:p>
            <a:r>
              <a:rPr lang="en-GB" sz="1100">
                <a:solidFill>
                  <a:schemeClr val="bg1"/>
                </a:solidFill>
                <a:latin typeface="Lato"/>
                <a:ea typeface="Lato"/>
                <a:cs typeface="Lato"/>
              </a:rPr>
              <a:t>20</a:t>
            </a:r>
            <a:endParaRPr lang="en-GB"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cxnSp>
        <p:nvCxnSpPr>
          <p:cNvPr id="97" name="Straight Arrow Connector 96"/>
          <p:cNvCxnSpPr>
            <a:cxnSpLocks/>
          </p:cNvCxnSpPr>
          <p:nvPr/>
        </p:nvCxnSpPr>
        <p:spPr>
          <a:xfrm flipH="1">
            <a:off x="557790" y="1334916"/>
            <a:ext cx="672796" cy="957762"/>
          </a:xfrm>
          <a:prstGeom prst="straightConnector1">
            <a:avLst/>
          </a:prstGeom>
          <a:ln w="28575">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98" name="Straight Arrow Connector 97"/>
          <p:cNvCxnSpPr>
            <a:cxnSpLocks/>
          </p:cNvCxnSpPr>
          <p:nvPr/>
        </p:nvCxnSpPr>
        <p:spPr>
          <a:xfrm flipH="1">
            <a:off x="3459340" y="1721934"/>
            <a:ext cx="1322350" cy="904861"/>
          </a:xfrm>
          <a:prstGeom prst="straightConnector1">
            <a:avLst/>
          </a:prstGeom>
          <a:ln w="28575">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00" name="Text Box 258"/>
          <p:cNvSpPr txBox="1"/>
          <p:nvPr/>
        </p:nvSpPr>
        <p:spPr>
          <a:xfrm flipH="1">
            <a:off x="2332877" y="1856567"/>
            <a:ext cx="2274145" cy="399810"/>
          </a:xfrm>
          <a:prstGeom prst="rect">
            <a:avLst/>
          </a:prstGeom>
          <a:solidFill>
            <a:srgbClr val="92D050"/>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r"/>
            <a:r>
              <a:rPr lang="en-US" sz="1100">
                <a:solidFill>
                  <a:srgbClr val="000000"/>
                </a:solidFill>
                <a:latin typeface="Calibri"/>
                <a:ea typeface="Times New Roman" panose="02020603050405020304" pitchFamily="18" charset="0"/>
                <a:cs typeface="Arial"/>
              </a:rPr>
              <a:t>Reduce magnitude and extent of hazards (e.g., floodplain restoration)</a:t>
            </a:r>
            <a:endParaRPr lang="en-GB" sz="1100">
              <a:solidFill>
                <a:srgbClr val="000000"/>
              </a:solidFill>
              <a:latin typeface="Calibri"/>
              <a:ea typeface="Times New Roman" panose="02020603050405020304" pitchFamily="18" charset="0"/>
              <a:cs typeface="Arial"/>
            </a:endParaRPr>
          </a:p>
        </p:txBody>
      </p:sp>
      <p:cxnSp>
        <p:nvCxnSpPr>
          <p:cNvPr id="35" name="Straight Arrow Connector 34">
            <a:extLst>
              <a:ext uri="{FF2B5EF4-FFF2-40B4-BE49-F238E27FC236}">
                <a16:creationId xmlns:a16="http://schemas.microsoft.com/office/drawing/2014/main" id="{36AB4F55-B16F-02D2-08D4-410B3B851F9E}"/>
              </a:ext>
            </a:extLst>
          </p:cNvPr>
          <p:cNvCxnSpPr>
            <a:cxnSpLocks/>
          </p:cNvCxnSpPr>
          <p:nvPr/>
        </p:nvCxnSpPr>
        <p:spPr>
          <a:xfrm flipH="1">
            <a:off x="5108257" y="1834359"/>
            <a:ext cx="510383" cy="754960"/>
          </a:xfrm>
          <a:prstGeom prst="straightConnector1">
            <a:avLst/>
          </a:prstGeom>
          <a:ln w="28575">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a:extLst>
              <a:ext uri="{FF2B5EF4-FFF2-40B4-BE49-F238E27FC236}">
                <a16:creationId xmlns:a16="http://schemas.microsoft.com/office/drawing/2014/main" id="{5A152124-1C21-A799-B874-3772D1048C2C}"/>
              </a:ext>
            </a:extLst>
          </p:cNvPr>
          <p:cNvCxnSpPr>
            <a:cxnSpLocks/>
          </p:cNvCxnSpPr>
          <p:nvPr/>
        </p:nvCxnSpPr>
        <p:spPr>
          <a:xfrm>
            <a:off x="6593000" y="1709440"/>
            <a:ext cx="626371" cy="929845"/>
          </a:xfrm>
          <a:prstGeom prst="straightConnector1">
            <a:avLst/>
          </a:prstGeom>
          <a:ln w="28575">
            <a:solidFill>
              <a:schemeClr val="bg2">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02" name="Text Box 260"/>
          <p:cNvSpPr txBox="1"/>
          <p:nvPr/>
        </p:nvSpPr>
        <p:spPr>
          <a:xfrm>
            <a:off x="6701760" y="1854197"/>
            <a:ext cx="2243731" cy="400088"/>
          </a:xfrm>
          <a:prstGeom prst="rect">
            <a:avLst/>
          </a:prstGeom>
          <a:solidFill>
            <a:srgbClr val="92D050"/>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r>
              <a:rPr lang="en-US" sz="1100">
                <a:solidFill>
                  <a:srgbClr val="000000"/>
                </a:solidFill>
                <a:latin typeface="Calibri"/>
                <a:ea typeface="Times New Roman" panose="02020603050405020304" pitchFamily="18" charset="0"/>
                <a:cs typeface="Arial"/>
              </a:rPr>
              <a:t>Reduce vulnerability of SES (e.g., protected area, adaptation policies)</a:t>
            </a:r>
            <a:endParaRPr lang="en-GB" sz="1100">
              <a:solidFill>
                <a:srgbClr val="000000"/>
              </a:solidFill>
              <a:latin typeface="Calibri"/>
              <a:ea typeface="Times New Roman" panose="02020603050405020304" pitchFamily="18" charset="0"/>
              <a:cs typeface="Arial"/>
            </a:endParaRPr>
          </a:p>
        </p:txBody>
      </p:sp>
      <p:sp>
        <p:nvSpPr>
          <p:cNvPr id="101" name="Text Box 259"/>
          <p:cNvSpPr txBox="1"/>
          <p:nvPr/>
        </p:nvSpPr>
        <p:spPr>
          <a:xfrm flipH="1">
            <a:off x="4693227" y="1960205"/>
            <a:ext cx="1926660" cy="415836"/>
          </a:xfrm>
          <a:prstGeom prst="rect">
            <a:avLst/>
          </a:prstGeom>
          <a:solidFill>
            <a:srgbClr val="92D050"/>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r>
              <a:rPr lang="en-US" sz="1100">
                <a:solidFill>
                  <a:srgbClr val="000000"/>
                </a:solidFill>
                <a:latin typeface="Calibri"/>
                <a:ea typeface="Times New Roman" panose="02020603050405020304" pitchFamily="18" charset="0"/>
                <a:cs typeface="Arial"/>
              </a:rPr>
              <a:t>Reduce exposure of SES  (e.g., buffer zone with marshes)</a:t>
            </a:r>
            <a:endParaRPr lang="en-GB" sz="1100">
              <a:solidFill>
                <a:srgbClr val="000000"/>
              </a:solidFill>
              <a:latin typeface="Calibri"/>
              <a:ea typeface="Times New Roman" panose="02020603050405020304" pitchFamily="18" charset="0"/>
              <a:cs typeface="Arial"/>
            </a:endParaRPr>
          </a:p>
        </p:txBody>
      </p:sp>
      <p:sp>
        <p:nvSpPr>
          <p:cNvPr id="38" name="Rectangle 37">
            <a:extLst>
              <a:ext uri="{FF2B5EF4-FFF2-40B4-BE49-F238E27FC236}">
                <a16:creationId xmlns:a16="http://schemas.microsoft.com/office/drawing/2014/main" id="{9095BF57-2283-5ED3-22E7-92A81DFF9CF4}"/>
              </a:ext>
            </a:extLst>
          </p:cNvPr>
          <p:cNvSpPr/>
          <p:nvPr/>
        </p:nvSpPr>
        <p:spPr>
          <a:xfrm>
            <a:off x="265762" y="1296337"/>
            <a:ext cx="1174228" cy="11242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6">
            <a:extLst>
              <a:ext uri="{FF2B5EF4-FFF2-40B4-BE49-F238E27FC236}">
                <a16:creationId xmlns:a16="http://schemas.microsoft.com/office/drawing/2014/main" id="{D3174843-B73E-87E3-9CCF-CF9AEBB21168}"/>
              </a:ext>
            </a:extLst>
          </p:cNvPr>
          <p:cNvSpPr>
            <a:spLocks noChangeArrowheads="1"/>
          </p:cNvSpPr>
          <p:nvPr/>
        </p:nvSpPr>
        <p:spPr bwMode="auto">
          <a:xfrm>
            <a:off x="10584651" y="5787196"/>
            <a:ext cx="389242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None/>
            </a:pPr>
            <a:r>
              <a:rPr lang="en-GB" altLang="en-US" sz="1200" i="1">
                <a:solidFill>
                  <a:srgbClr val="000000"/>
                </a:solidFill>
                <a:latin typeface="Lato" panose="020F0502020204030203" pitchFamily="34" charset="0"/>
                <a:ea typeface="Lato" panose="020F0502020204030203" pitchFamily="34" charset="0"/>
                <a:cs typeface="Lato" panose="020F0502020204030203" pitchFamily="34" charset="0"/>
              </a:rPr>
              <a:t>Source: Adapted from</a:t>
            </a:r>
          </a:p>
          <a:p>
            <a:pPr>
              <a:spcBef>
                <a:spcPct val="0"/>
              </a:spcBef>
              <a:buNone/>
            </a:pPr>
            <a:r>
              <a:rPr lang="en-GB" altLang="en-US" sz="1200" i="1">
                <a:solidFill>
                  <a:srgbClr val="000000"/>
                </a:solidFill>
                <a:latin typeface="Lato" panose="020F0502020204030203" pitchFamily="34" charset="0"/>
                <a:ea typeface="Lato" panose="020F0502020204030203" pitchFamily="34" charset="0"/>
                <a:cs typeface="Lato" panose="020F0502020204030203" pitchFamily="34" charset="0"/>
              </a:rPr>
              <a:t> </a:t>
            </a:r>
            <a:r>
              <a:rPr lang="en-GB" altLang="en-US" sz="1200" i="1">
                <a:solidFill>
                  <a:srgbClr val="0070C0"/>
                </a:solidFill>
                <a:latin typeface="Lato" panose="020F0502020204030203" pitchFamily="34" charset="0"/>
                <a:ea typeface="Lato" panose="020F0502020204030203" pitchFamily="34" charset="0"/>
                <a:cs typeface="Lato" panose="020F0502020204030203" pitchFamily="34" charset="0"/>
                <a:hlinkClick r:id="rId5">
                  <a:extLst>
                    <a:ext uri="{A12FA001-AC4F-418D-AE19-62706E023703}">
                      <ahyp:hlinkClr xmlns:ahyp="http://schemas.microsoft.com/office/drawing/2018/hyperlinkcolor" val="tx"/>
                    </a:ext>
                  </a:extLst>
                </a:hlinkClick>
              </a:rPr>
              <a:t>Shah et al. (2020)</a:t>
            </a:r>
            <a:endParaRPr lang="en-GB" altLang="en-US" sz="1200" i="1">
              <a:solidFill>
                <a:srgbClr val="0070C0"/>
              </a:solidFill>
              <a:latin typeface="Lato" panose="020F0502020204030203" pitchFamily="34" charset="0"/>
              <a:ea typeface="Lato" panose="020F0502020204030203" pitchFamily="34" charset="0"/>
              <a:cs typeface="Lato" panose="020F0502020204030203" pitchFamily="34"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4">
            <a:extLst>
              <a:ext uri="{FF2B5EF4-FFF2-40B4-BE49-F238E27FC236}">
                <a16:creationId xmlns:a16="http://schemas.microsoft.com/office/drawing/2014/main" id="{6765CA35-9973-4BB4-6AAD-2CEEB45B6C0C}"/>
              </a:ext>
            </a:extLst>
          </p:cNvPr>
          <p:cNvPicPr>
            <a:picLocks noGrp="1" noChangeAspect="1" noChangeArrowheads="1"/>
          </p:cNvPicPr>
          <p:nvPr>
            <p:ph idx="1"/>
          </p:nvPr>
        </p:nvPicPr>
        <p:blipFill>
          <a:blip r:embed="rId3">
            <a:extLst>
              <a:ext uri="{28A0092B-C50C-407E-A947-70E740481C1C}">
                <a14:useLocalDpi xmlns:a14="http://schemas.microsoft.com/office/drawing/2010/main"/>
              </a:ext>
            </a:extLst>
          </a:blip>
          <a:srcRect/>
          <a:stretch>
            <a:fillRect/>
          </a:stretch>
        </p:blipFill>
        <p:spPr>
          <a:xfrm>
            <a:off x="2925630" y="1002916"/>
            <a:ext cx="6801697" cy="5349649"/>
          </a:xfrm>
        </p:spPr>
      </p:pic>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5"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194396"/>
            <a:ext cx="11363419" cy="584775"/>
          </a:xfrm>
          <a:prstGeom prst="rect">
            <a:avLst/>
          </a:prstGeom>
          <a:noFill/>
        </p:spPr>
        <p:txBody>
          <a:bodyPr wrap="square" lIns="91440" tIns="45720" rIns="91440" bIns="45720" rtlCol="0" anchor="t">
            <a:spAutoFit/>
          </a:bodyPr>
          <a:lstStyle/>
          <a:p>
            <a:r>
              <a:rPr lang="en-GB" sz="3200" b="1">
                <a:solidFill>
                  <a:schemeClr val="bg1"/>
                </a:solidFill>
                <a:latin typeface="Lato"/>
                <a:ea typeface="Lato"/>
                <a:cs typeface="Lato"/>
              </a:rPr>
              <a:t>V&amp;R assessment method: Impact chains</a:t>
            </a:r>
            <a:endParaRPr lang="en-GB" sz="320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30" name="TextBox 29">
            <a:extLst>
              <a:ext uri="{FF2B5EF4-FFF2-40B4-BE49-F238E27FC236}">
                <a16:creationId xmlns:a16="http://schemas.microsoft.com/office/drawing/2014/main" id="{DFF74EB1-7AC9-2195-E7A4-2EF4B3079978}"/>
              </a:ext>
            </a:extLst>
          </p:cNvPr>
          <p:cNvSpPr txBox="1"/>
          <p:nvPr/>
        </p:nvSpPr>
        <p:spPr>
          <a:xfrm>
            <a:off x="117161" y="6458742"/>
            <a:ext cx="1316798" cy="261610"/>
          </a:xfrm>
          <a:prstGeom prst="rect">
            <a:avLst/>
          </a:prstGeom>
          <a:noFill/>
        </p:spPr>
        <p:txBody>
          <a:bodyPr wrap="square" lIns="91440" tIns="45720" rIns="91440" bIns="45720" rtlCol="0" anchor="t">
            <a:spAutoFit/>
          </a:bodyPr>
          <a:lstStyle/>
          <a:p>
            <a:r>
              <a:rPr lang="en-GB" sz="1100">
                <a:solidFill>
                  <a:schemeClr val="bg1"/>
                </a:solidFill>
                <a:latin typeface="Lato" panose="020F0502020204030203" pitchFamily="34" charset="0"/>
                <a:ea typeface="Lato" panose="020F0502020204030203" pitchFamily="34" charset="0"/>
                <a:cs typeface="Lato" panose="020F0502020204030203" pitchFamily="34" charset="0"/>
              </a:rPr>
              <a:t>21</a:t>
            </a:r>
          </a:p>
        </p:txBody>
      </p:sp>
      <p:sp>
        <p:nvSpPr>
          <p:cNvPr id="2" name="Rectangle 6">
            <a:extLst>
              <a:ext uri="{FF2B5EF4-FFF2-40B4-BE49-F238E27FC236}">
                <a16:creationId xmlns:a16="http://schemas.microsoft.com/office/drawing/2014/main" id="{398EFD5D-9A25-BDDD-5A4D-990E7468836E}"/>
              </a:ext>
            </a:extLst>
          </p:cNvPr>
          <p:cNvSpPr>
            <a:spLocks noChangeArrowheads="1"/>
          </p:cNvSpPr>
          <p:nvPr/>
        </p:nvSpPr>
        <p:spPr bwMode="auto">
          <a:xfrm>
            <a:off x="9983687" y="5724132"/>
            <a:ext cx="24479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None/>
            </a:pPr>
            <a:r>
              <a:rPr lang="en-GB" altLang="en-US" sz="1400" i="1" dirty="0">
                <a:solidFill>
                  <a:srgbClr val="000000"/>
                </a:solidFill>
                <a:latin typeface="Lato" panose="020F0502020204030203" pitchFamily="34" charset="0"/>
                <a:ea typeface="Lato" panose="020F0502020204030203" pitchFamily="34" charset="0"/>
                <a:cs typeface="Lato" panose="020F0502020204030203" pitchFamily="34" charset="0"/>
              </a:rPr>
              <a:t>Source:  </a:t>
            </a:r>
            <a:r>
              <a:rPr lang="en-GB" altLang="en-US" sz="1400" i="1" dirty="0">
                <a:solidFill>
                  <a:srgbClr val="0070C0"/>
                </a:solidFill>
                <a:latin typeface="Lato" panose="020F0502020204030203" pitchFamily="34" charset="0"/>
                <a:ea typeface="Lato" panose="020F0502020204030203" pitchFamily="34" charset="0"/>
                <a:cs typeface="Lato" panose="020F0502020204030203" pitchFamily="34" charset="0"/>
                <a:hlinkClick r:id="rId6"/>
              </a:rPr>
              <a:t>Hagenlocher et al. (2018)</a:t>
            </a:r>
            <a:r>
              <a:rPr lang="de-DE" altLang="en-US" sz="1400" i="1" dirty="0">
                <a:solidFill>
                  <a:srgbClr val="000000"/>
                </a:solidFill>
                <a:latin typeface="Lato" panose="020F0502020204030203" pitchFamily="34" charset="0"/>
                <a:ea typeface="Lato" panose="020F0502020204030203" pitchFamily="34" charset="0"/>
                <a:cs typeface="Lato" panose="020F0502020204030203" pitchFamily="34" charset="0"/>
              </a:rPr>
              <a:t>; </a:t>
            </a:r>
            <a:r>
              <a:rPr lang="de-DE" altLang="en-US" sz="1400" dirty="0">
                <a:solidFill>
                  <a:srgbClr val="000000"/>
                </a:solidFill>
                <a:latin typeface="Lato" panose="020F0502020204030203" pitchFamily="34" charset="0"/>
                <a:ea typeface="Lato" panose="020F0502020204030203" pitchFamily="34" charset="0"/>
                <a:cs typeface="Lato" panose="020F0502020204030203" pitchFamily="34" charset="0"/>
                <a:hlinkClick r:id="rId7"/>
              </a:rPr>
              <a:t>USGS</a:t>
            </a:r>
            <a:endParaRPr lang="en-GB" altLang="en-US" sz="1400" i="1" dirty="0">
              <a:solidFill>
                <a:srgbClr val="0070C0"/>
              </a:solidFill>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423973004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194396"/>
            <a:ext cx="11363419" cy="584775"/>
          </a:xfrm>
          <a:prstGeom prst="rect">
            <a:avLst/>
          </a:prstGeom>
          <a:noFill/>
        </p:spPr>
        <p:txBody>
          <a:bodyPr wrap="square" rtlCol="0">
            <a:spAutoFit/>
          </a:bodyPr>
          <a:lstStyle/>
          <a:p>
            <a:r>
              <a:rPr lang="en-GB" sz="3200" b="1">
                <a:solidFill>
                  <a:schemeClr val="bg1"/>
                </a:solidFill>
                <a:latin typeface="Lato" panose="020F0502020204030203" pitchFamily="34" charset="0"/>
                <a:ea typeface="Lato" panose="020F0502020204030203" pitchFamily="34" charset="0"/>
                <a:cs typeface="Lato" panose="020F0502020204030203" pitchFamily="34" charset="0"/>
              </a:rPr>
              <a:t>Example: Impact chain for OAL Greece</a:t>
            </a:r>
            <a:endParaRPr lang="en-GB" sz="320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12" name="TextBox 11">
            <a:extLst>
              <a:ext uri="{FF2B5EF4-FFF2-40B4-BE49-F238E27FC236}">
                <a16:creationId xmlns:a16="http://schemas.microsoft.com/office/drawing/2014/main" id="{2C8CF1FB-6E21-237B-EC65-56C57FB795EC}"/>
              </a:ext>
            </a:extLst>
          </p:cNvPr>
          <p:cNvSpPr txBox="1"/>
          <p:nvPr/>
        </p:nvSpPr>
        <p:spPr>
          <a:xfrm>
            <a:off x="155261" y="6439692"/>
            <a:ext cx="1316798" cy="261610"/>
          </a:xfrm>
          <a:prstGeom prst="rect">
            <a:avLst/>
          </a:prstGeom>
          <a:noFill/>
        </p:spPr>
        <p:txBody>
          <a:bodyPr wrap="square" lIns="91440" tIns="45720" rIns="91440" bIns="45720" rtlCol="0" anchor="t">
            <a:spAutoFit/>
          </a:bodyPr>
          <a:lstStyle/>
          <a:p>
            <a:r>
              <a:rPr lang="en-GB" sz="1100">
                <a:solidFill>
                  <a:schemeClr val="bg1"/>
                </a:solidFill>
                <a:latin typeface="Lato"/>
                <a:ea typeface="Lato"/>
                <a:cs typeface="Lato"/>
              </a:rPr>
              <a:t>22</a:t>
            </a:r>
            <a:endParaRPr lang="en-GB"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pic>
        <p:nvPicPr>
          <p:cNvPr id="3" name="Picture 2">
            <a:extLst>
              <a:ext uri="{FF2B5EF4-FFF2-40B4-BE49-F238E27FC236}">
                <a16:creationId xmlns:a16="http://schemas.microsoft.com/office/drawing/2014/main" id="{21E19943-3F92-530B-88E1-A2829CD37C4E}"/>
              </a:ext>
            </a:extLst>
          </p:cNvPr>
          <p:cNvPicPr>
            <a:picLocks noChangeAspect="1"/>
          </p:cNvPicPr>
          <p:nvPr/>
        </p:nvPicPr>
        <p:blipFill rotWithShape="1">
          <a:blip r:embed="rId5">
            <a:extLst>
              <a:ext uri="{28A0092B-C50C-407E-A947-70E740481C1C}">
                <a14:useLocalDpi xmlns:a14="http://schemas.microsoft.com/office/drawing/2010/main"/>
              </a:ext>
            </a:extLst>
          </a:blip>
          <a:srcRect/>
          <a:stretch/>
        </p:blipFill>
        <p:spPr>
          <a:xfrm>
            <a:off x="3576034" y="1274314"/>
            <a:ext cx="2846658" cy="2725089"/>
          </a:xfrm>
          <a:prstGeom prst="rect">
            <a:avLst/>
          </a:prstGeom>
        </p:spPr>
      </p:pic>
      <p:pic>
        <p:nvPicPr>
          <p:cNvPr id="5" name="Picture 4" descr="Graphical user interface, diagram, text&#10;&#10;Description automatically generated">
            <a:extLst>
              <a:ext uri="{FF2B5EF4-FFF2-40B4-BE49-F238E27FC236}">
                <a16:creationId xmlns:a16="http://schemas.microsoft.com/office/drawing/2014/main" id="{7840B757-8923-C004-39C2-1ED159B58178}"/>
              </a:ext>
            </a:extLst>
          </p:cNvPr>
          <p:cNvPicPr>
            <a:picLocks noChangeAspect="1"/>
          </p:cNvPicPr>
          <p:nvPr/>
        </p:nvPicPr>
        <p:blipFill rotWithShape="1">
          <a:blip r:embed="rId6">
            <a:extLst>
              <a:ext uri="{28A0092B-C50C-407E-A947-70E740481C1C}">
                <a14:useLocalDpi xmlns:a14="http://schemas.microsoft.com/office/drawing/2010/main"/>
              </a:ext>
            </a:extLst>
          </a:blip>
          <a:srcRect l="-384"/>
          <a:stretch/>
        </p:blipFill>
        <p:spPr>
          <a:xfrm>
            <a:off x="1899634" y="1274314"/>
            <a:ext cx="1675877" cy="4712833"/>
          </a:xfrm>
          <a:prstGeom prst="rect">
            <a:avLst/>
          </a:prstGeom>
        </p:spPr>
      </p:pic>
      <p:pic>
        <p:nvPicPr>
          <p:cNvPr id="7" name="Picture 6" descr="Graphical user interface, diagram, text&#10;&#10;Description automatically generated">
            <a:extLst>
              <a:ext uri="{FF2B5EF4-FFF2-40B4-BE49-F238E27FC236}">
                <a16:creationId xmlns:a16="http://schemas.microsoft.com/office/drawing/2014/main" id="{28337905-FC96-D956-6B74-9FF1C11882DB}"/>
              </a:ext>
            </a:extLst>
          </p:cNvPr>
          <p:cNvPicPr>
            <a:picLocks noChangeAspect="1"/>
          </p:cNvPicPr>
          <p:nvPr/>
        </p:nvPicPr>
        <p:blipFill rotWithShape="1">
          <a:blip r:embed="rId7">
            <a:extLst>
              <a:ext uri="{28A0092B-C50C-407E-A947-70E740481C1C}">
                <a14:useLocalDpi xmlns:a14="http://schemas.microsoft.com/office/drawing/2010/main"/>
              </a:ext>
            </a:extLst>
          </a:blip>
          <a:srcRect/>
          <a:stretch/>
        </p:blipFill>
        <p:spPr>
          <a:xfrm>
            <a:off x="3576034" y="4000342"/>
            <a:ext cx="2842612" cy="1984908"/>
          </a:xfrm>
          <a:prstGeom prst="rect">
            <a:avLst/>
          </a:prstGeom>
        </p:spPr>
      </p:pic>
      <p:pic>
        <p:nvPicPr>
          <p:cNvPr id="9" name="Picture 8" descr="Graphical user interface, text&#10;&#10;Description automatically generated">
            <a:extLst>
              <a:ext uri="{FF2B5EF4-FFF2-40B4-BE49-F238E27FC236}">
                <a16:creationId xmlns:a16="http://schemas.microsoft.com/office/drawing/2014/main" id="{424B7FC6-8C71-C397-2945-D1DE80D3AC2F}"/>
              </a:ext>
            </a:extLst>
          </p:cNvPr>
          <p:cNvPicPr>
            <a:picLocks noChangeAspect="1"/>
          </p:cNvPicPr>
          <p:nvPr/>
        </p:nvPicPr>
        <p:blipFill rotWithShape="1">
          <a:blip r:embed="rId8">
            <a:extLst>
              <a:ext uri="{28A0092B-C50C-407E-A947-70E740481C1C}">
                <a14:useLocalDpi xmlns:a14="http://schemas.microsoft.com/office/drawing/2010/main"/>
              </a:ext>
            </a:extLst>
          </a:blip>
          <a:srcRect/>
          <a:stretch/>
        </p:blipFill>
        <p:spPr>
          <a:xfrm>
            <a:off x="6420119" y="1274314"/>
            <a:ext cx="4370091" cy="4710118"/>
          </a:xfrm>
          <a:prstGeom prst="rect">
            <a:avLst/>
          </a:prstGeom>
        </p:spPr>
      </p:pic>
    </p:spTree>
    <p:extLst>
      <p:ext uri="{BB962C8B-B14F-4D97-AF65-F5344CB8AC3E}">
        <p14:creationId xmlns:p14="http://schemas.microsoft.com/office/powerpoint/2010/main" val="3787781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194396"/>
            <a:ext cx="11363419" cy="584775"/>
          </a:xfrm>
          <a:prstGeom prst="rect">
            <a:avLst/>
          </a:prstGeom>
          <a:noFill/>
        </p:spPr>
        <p:txBody>
          <a:bodyPr wrap="square" lIns="91440" tIns="45720" rIns="91440" bIns="45720" rtlCol="0" anchor="t">
            <a:spAutoFit/>
          </a:bodyPr>
          <a:lstStyle/>
          <a:p>
            <a:r>
              <a:rPr lang="en-GB" sz="3200" b="1">
                <a:solidFill>
                  <a:schemeClr val="bg1"/>
                </a:solidFill>
                <a:latin typeface="Lato"/>
                <a:ea typeface="Lato"/>
                <a:cs typeface="Lato"/>
              </a:rPr>
              <a:t>  V&amp;R assessment method: </a:t>
            </a:r>
            <a:r>
              <a:rPr lang="en-GB" sz="3200" b="1" err="1">
                <a:solidFill>
                  <a:schemeClr val="bg1"/>
                </a:solidFill>
                <a:latin typeface="Lato"/>
                <a:ea typeface="Lato"/>
                <a:cs typeface="Lato"/>
              </a:rPr>
              <a:t>NbS</a:t>
            </a:r>
            <a:r>
              <a:rPr lang="en-GB" sz="3200" b="1">
                <a:solidFill>
                  <a:schemeClr val="bg1"/>
                </a:solidFill>
                <a:latin typeface="Lato"/>
                <a:ea typeface="Lato"/>
                <a:cs typeface="Lato"/>
              </a:rPr>
              <a:t> Indicators</a:t>
            </a:r>
            <a:endParaRPr lang="en-GB" sz="320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12" name="TextBox 11">
            <a:extLst>
              <a:ext uri="{FF2B5EF4-FFF2-40B4-BE49-F238E27FC236}">
                <a16:creationId xmlns:a16="http://schemas.microsoft.com/office/drawing/2014/main" id="{2C8CF1FB-6E21-237B-EC65-56C57FB795EC}"/>
              </a:ext>
            </a:extLst>
          </p:cNvPr>
          <p:cNvSpPr txBox="1"/>
          <p:nvPr/>
        </p:nvSpPr>
        <p:spPr>
          <a:xfrm>
            <a:off x="155261" y="6439692"/>
            <a:ext cx="1316798" cy="261610"/>
          </a:xfrm>
          <a:prstGeom prst="rect">
            <a:avLst/>
          </a:prstGeom>
          <a:noFill/>
        </p:spPr>
        <p:txBody>
          <a:bodyPr wrap="square" lIns="91440" tIns="45720" rIns="91440" bIns="45720" rtlCol="0" anchor="t">
            <a:spAutoFit/>
          </a:bodyPr>
          <a:lstStyle/>
          <a:p>
            <a:r>
              <a:rPr lang="en-GB" sz="1100">
                <a:solidFill>
                  <a:schemeClr val="bg1"/>
                </a:solidFill>
                <a:latin typeface="Lato"/>
                <a:ea typeface="Lato"/>
                <a:cs typeface="Lato"/>
              </a:rPr>
              <a:t>23</a:t>
            </a:r>
            <a:endParaRPr lang="en-GB"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6" name="Rectangle 6">
            <a:extLst>
              <a:ext uri="{FF2B5EF4-FFF2-40B4-BE49-F238E27FC236}">
                <a16:creationId xmlns:a16="http://schemas.microsoft.com/office/drawing/2014/main" id="{9EBB2CD6-5D3C-32B5-B03D-FB6AC0B071F2}"/>
              </a:ext>
            </a:extLst>
          </p:cNvPr>
          <p:cNvSpPr>
            <a:spLocks noChangeArrowheads="1"/>
          </p:cNvSpPr>
          <p:nvPr/>
        </p:nvSpPr>
        <p:spPr bwMode="auto">
          <a:xfrm>
            <a:off x="10571498" y="6037912"/>
            <a:ext cx="3892422"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None/>
            </a:pPr>
            <a:r>
              <a:rPr lang="en-GB" altLang="en-US" sz="1100" i="1">
                <a:solidFill>
                  <a:srgbClr val="000000"/>
                </a:solidFill>
                <a:latin typeface="Calibri"/>
                <a:cs typeface="Calibri"/>
              </a:rPr>
              <a:t>Source: </a:t>
            </a:r>
            <a:r>
              <a:rPr lang="en-GB" altLang="en-US" sz="1100" i="1">
                <a:solidFill>
                  <a:srgbClr val="0070C0"/>
                </a:solidFill>
                <a:latin typeface="Calibri"/>
                <a:cs typeface="Calibri"/>
                <a:hlinkClick r:id="rId5">
                  <a:extLst>
                    <a:ext uri="{A12FA001-AC4F-418D-AE19-62706E023703}">
                      <ahyp:hlinkClr xmlns:ahyp="http://schemas.microsoft.com/office/drawing/2018/hyperlinkcolor" val="tx"/>
                    </a:ext>
                  </a:extLst>
                </a:hlinkClick>
              </a:rPr>
              <a:t>Shah et al. (2020)</a:t>
            </a:r>
            <a:endParaRPr lang="en-GB" altLang="en-US" sz="1100" i="1">
              <a:solidFill>
                <a:srgbClr val="0070C0"/>
              </a:solidFill>
              <a:cs typeface="Calibri" panose="020F0502020204030204" pitchFamily="34" charset="0"/>
            </a:endParaRPr>
          </a:p>
        </p:txBody>
      </p:sp>
      <p:sp>
        <p:nvSpPr>
          <p:cNvPr id="4" name="Rectangle 3">
            <a:extLst>
              <a:ext uri="{FF2B5EF4-FFF2-40B4-BE49-F238E27FC236}">
                <a16:creationId xmlns:a16="http://schemas.microsoft.com/office/drawing/2014/main" id="{57DFD197-8F66-E756-15A9-5A9145765B08}"/>
              </a:ext>
            </a:extLst>
          </p:cNvPr>
          <p:cNvSpPr/>
          <p:nvPr/>
        </p:nvSpPr>
        <p:spPr>
          <a:xfrm>
            <a:off x="1777019" y="1680977"/>
            <a:ext cx="8472266" cy="4500935"/>
          </a:xfrm>
          <a:prstGeom prst="rect">
            <a:avLst/>
          </a:prstGeom>
          <a:solidFill>
            <a:schemeClr val="bg1"/>
          </a:solidFill>
          <a:ln w="9525" cap="flat" cmpd="sng">
            <a:solidFill>
              <a:srgbClr val="262626"/>
            </a:solidFill>
            <a:prstDash val="dash"/>
            <a:miter lim="800000"/>
            <a:headEnd type="none" w="sm" len="sm"/>
            <a:tailEnd type="none" w="sm" len="sm"/>
          </a:ln>
        </p:spPr>
        <p:txBody>
          <a:bodyPr spcFirstLastPara="1" wrap="square" lIns="91425" tIns="91425" rIns="91425" bIns="91425" anchor="ctr" anchorCtr="0">
            <a:noAutofit/>
          </a:bodyPr>
          <a:lstStyle/>
          <a:p>
            <a:pPr>
              <a:lnSpc>
                <a:spcPct val="115000"/>
              </a:lnSpc>
            </a:pPr>
            <a:r>
              <a:rPr lang="en-GB" sz="1100">
                <a:solidFill>
                  <a:srgbClr val="000000"/>
                </a:solidFill>
                <a:latin typeface="Calibri" panose="020F0502020204030204" pitchFamily="34" charset="0"/>
                <a:ea typeface="Times New Roman" panose="02020603050405020304" pitchFamily="18" charset="0"/>
                <a:cs typeface="Arial" panose="020B0604020202020204" pitchFamily="34" charset="0"/>
              </a:rPr>
              <a:t> </a:t>
            </a:r>
          </a:p>
        </p:txBody>
      </p:sp>
      <p:sp>
        <p:nvSpPr>
          <p:cNvPr id="9" name="Rectangle 8">
            <a:extLst>
              <a:ext uri="{FF2B5EF4-FFF2-40B4-BE49-F238E27FC236}">
                <a16:creationId xmlns:a16="http://schemas.microsoft.com/office/drawing/2014/main" id="{8DAAB89F-6A35-6E4C-78BF-761DA0E54C7C}"/>
              </a:ext>
            </a:extLst>
          </p:cNvPr>
          <p:cNvSpPr/>
          <p:nvPr/>
        </p:nvSpPr>
        <p:spPr>
          <a:xfrm>
            <a:off x="1856938" y="1768882"/>
            <a:ext cx="1698327" cy="4355892"/>
          </a:xfrm>
          <a:prstGeom prst="rect">
            <a:avLst/>
          </a:prstGeom>
          <a:solidFill>
            <a:srgbClr val="E5F8FF"/>
          </a:solidFill>
          <a:ln>
            <a:noFill/>
          </a:ln>
        </p:spPr>
        <p:txBody>
          <a:bodyPr spcFirstLastPara="1" wrap="square" lIns="91425" tIns="45700" rIns="91425" bIns="45700" anchor="t" anchorCtr="0">
            <a:noAutofit/>
          </a:bodyPr>
          <a:lstStyle/>
          <a:p>
            <a:pPr algn="ctr">
              <a:lnSpc>
                <a:spcPct val="115000"/>
              </a:lnSpc>
            </a:pPr>
            <a:r>
              <a:rPr lang="en-GB" sz="1600" b="1">
                <a:solidFill>
                  <a:srgbClr val="000000"/>
                </a:solidFill>
                <a:latin typeface="Calibri"/>
                <a:ea typeface="Calibri"/>
                <a:cs typeface="Calibri"/>
              </a:rPr>
              <a:t>Multiple hydro-meteorological hazards</a:t>
            </a:r>
            <a:r>
              <a:rPr lang="en-GB" sz="1600">
                <a:solidFill>
                  <a:srgbClr val="000000"/>
                </a:solidFill>
                <a:latin typeface="Calibri"/>
                <a:ea typeface="Calibri"/>
                <a:cs typeface="Calibri"/>
              </a:rPr>
              <a:t> </a:t>
            </a:r>
            <a:endParaRPr lang="en-GB" sz="1600">
              <a:solidFill>
                <a:srgbClr val="000000"/>
              </a:solidFill>
              <a:latin typeface="Calibri" panose="020F0502020204030204" pitchFamily="34" charset="0"/>
              <a:ea typeface="Times New Roman" panose="02020603050405020304" pitchFamily="18" charset="0"/>
              <a:cs typeface="Arial" panose="020B0604020202020204" pitchFamily="34" charset="0"/>
            </a:endParaRPr>
          </a:p>
          <a:p>
            <a:pPr algn="ctr">
              <a:lnSpc>
                <a:spcPct val="115000"/>
              </a:lnSpc>
            </a:pPr>
            <a:endParaRPr lang="en-GB" sz="1400">
              <a:latin typeface="Calibri"/>
              <a:ea typeface="Calibri" panose="020F0502020204030204" pitchFamily="34" charset="0"/>
              <a:cs typeface="Calibri"/>
            </a:endParaRPr>
          </a:p>
          <a:p>
            <a:pPr algn="ctr">
              <a:lnSpc>
                <a:spcPct val="114999"/>
              </a:lnSpc>
            </a:pPr>
            <a:endParaRPr lang="en-GB" sz="1400">
              <a:latin typeface="Calibri"/>
              <a:ea typeface="Calibri" panose="020F0502020204030204" pitchFamily="34" charset="0"/>
              <a:cs typeface="Calibri"/>
            </a:endParaRPr>
          </a:p>
          <a:p>
            <a:pPr algn="ctr">
              <a:lnSpc>
                <a:spcPct val="114999"/>
              </a:lnSpc>
            </a:pPr>
            <a:endParaRPr lang="en-GB" sz="1400">
              <a:latin typeface="Calibri"/>
              <a:ea typeface="Calibri" panose="020F0502020204030204" pitchFamily="34" charset="0"/>
              <a:cs typeface="Calibri"/>
            </a:endParaRPr>
          </a:p>
          <a:p>
            <a:pPr algn="ctr">
              <a:lnSpc>
                <a:spcPct val="114999"/>
              </a:lnSpc>
            </a:pPr>
            <a:br>
              <a:rPr lang="en-GB" sz="1400">
                <a:latin typeface="Calibri"/>
                <a:ea typeface="Calibri" panose="020F0502020204030204" pitchFamily="34" charset="0"/>
                <a:cs typeface="Calibri"/>
              </a:rPr>
            </a:br>
            <a:r>
              <a:rPr lang="en-GB" sz="1100">
                <a:solidFill>
                  <a:srgbClr val="000000"/>
                </a:solidFill>
                <a:latin typeface="Calibri"/>
                <a:ea typeface="Calibri"/>
                <a:cs typeface="Calibri"/>
              </a:rPr>
              <a:t>(Factors: magnitude, duration, extent, probability of occurrence)</a:t>
            </a:r>
            <a:endParaRPr lang="en-GB"/>
          </a:p>
        </p:txBody>
      </p:sp>
      <p:sp>
        <p:nvSpPr>
          <p:cNvPr id="15" name="Rectangle 14">
            <a:extLst>
              <a:ext uri="{FF2B5EF4-FFF2-40B4-BE49-F238E27FC236}">
                <a16:creationId xmlns:a16="http://schemas.microsoft.com/office/drawing/2014/main" id="{136E6AE0-9149-1801-53E3-A449B1B2610D}"/>
              </a:ext>
            </a:extLst>
          </p:cNvPr>
          <p:cNvSpPr/>
          <p:nvPr/>
        </p:nvSpPr>
        <p:spPr>
          <a:xfrm>
            <a:off x="3764836" y="1765675"/>
            <a:ext cx="2419603" cy="4334964"/>
          </a:xfrm>
          <a:prstGeom prst="rect">
            <a:avLst/>
          </a:prstGeom>
          <a:solidFill>
            <a:srgbClr val="FFECDE"/>
          </a:solidFill>
          <a:ln>
            <a:noFill/>
          </a:ln>
        </p:spPr>
        <p:txBody>
          <a:bodyPr spcFirstLastPara="1" wrap="square" lIns="91425" tIns="45700" rIns="91425" bIns="45700" anchor="t" anchorCtr="0">
            <a:noAutofit/>
          </a:bodyPr>
          <a:lstStyle/>
          <a:p>
            <a:pPr algn="ctr">
              <a:lnSpc>
                <a:spcPct val="115000"/>
              </a:lnSpc>
            </a:pPr>
            <a:r>
              <a:rPr lang="en-GB" sz="1600" b="1">
                <a:solidFill>
                  <a:srgbClr val="000000"/>
                </a:solidFill>
                <a:latin typeface="Calibri"/>
                <a:ea typeface="Calibri"/>
                <a:cs typeface="Calibri"/>
              </a:rPr>
              <a:t>Exposure of SES</a:t>
            </a:r>
            <a:endParaRPr lang="en-GB" sz="1600">
              <a:solidFill>
                <a:srgbClr val="000000"/>
              </a:solidFill>
              <a:latin typeface="Calibri"/>
              <a:ea typeface="Calibri"/>
              <a:cs typeface="Calibri"/>
            </a:endParaRPr>
          </a:p>
          <a:p>
            <a:pPr algn="ctr">
              <a:lnSpc>
                <a:spcPct val="115000"/>
              </a:lnSpc>
            </a:pPr>
            <a:endParaRPr lang="en-GB" sz="1100">
              <a:solidFill>
                <a:srgbClr val="000000"/>
              </a:solidFill>
              <a:latin typeface="Calibri" panose="020F0502020204030204" pitchFamily="34" charset="0"/>
              <a:ea typeface="Times New Roman" panose="02020603050405020304" pitchFamily="18" charset="0"/>
              <a:cs typeface="Arial" panose="020B0604020202020204" pitchFamily="34" charset="0"/>
            </a:endParaRPr>
          </a:p>
          <a:p>
            <a:pPr algn="ctr">
              <a:lnSpc>
                <a:spcPct val="115000"/>
              </a:lnSpc>
            </a:pPr>
            <a:endParaRPr lang="en-GB" sz="1100">
              <a:solidFill>
                <a:srgbClr val="000000"/>
              </a:solidFill>
              <a:latin typeface="Calibri" panose="020F0502020204030204" pitchFamily="34" charset="0"/>
              <a:ea typeface="Times New Roman" panose="02020603050405020304" pitchFamily="18" charset="0"/>
              <a:cs typeface="Arial" panose="020B0604020202020204" pitchFamily="34" charset="0"/>
            </a:endParaRPr>
          </a:p>
        </p:txBody>
      </p:sp>
      <p:sp>
        <p:nvSpPr>
          <p:cNvPr id="29" name="Up-Down Arrow 78">
            <a:extLst>
              <a:ext uri="{FF2B5EF4-FFF2-40B4-BE49-F238E27FC236}">
                <a16:creationId xmlns:a16="http://schemas.microsoft.com/office/drawing/2014/main" id="{B944B93F-F79E-F680-4246-33B4854ECC76}"/>
              </a:ext>
            </a:extLst>
          </p:cNvPr>
          <p:cNvSpPr/>
          <p:nvPr/>
        </p:nvSpPr>
        <p:spPr>
          <a:xfrm>
            <a:off x="4801402" y="3612913"/>
            <a:ext cx="297373" cy="775729"/>
          </a:xfrm>
          <a:prstGeom prst="upDownArrow">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31" name="Rectangle 30">
            <a:extLst>
              <a:ext uri="{FF2B5EF4-FFF2-40B4-BE49-F238E27FC236}">
                <a16:creationId xmlns:a16="http://schemas.microsoft.com/office/drawing/2014/main" id="{ED5D4DF7-0B9F-A0CA-C99B-AC2EC96C7946}"/>
              </a:ext>
            </a:extLst>
          </p:cNvPr>
          <p:cNvSpPr/>
          <p:nvPr/>
        </p:nvSpPr>
        <p:spPr>
          <a:xfrm>
            <a:off x="6427161" y="1785018"/>
            <a:ext cx="3739742" cy="4313799"/>
          </a:xfrm>
          <a:prstGeom prst="rect">
            <a:avLst/>
          </a:prstGeom>
          <a:noFill/>
          <a:ln w="12700" cap="flat" cmpd="sng">
            <a:solidFill>
              <a:srgbClr val="C55A11"/>
            </a:solidFill>
            <a:prstDash val="dash"/>
            <a:miter lim="800000"/>
            <a:headEnd type="none" w="sm" len="sm"/>
            <a:tailEnd type="none" w="sm" len="sm"/>
          </a:ln>
        </p:spPr>
        <p:txBody>
          <a:bodyPr spcFirstLastPara="1" wrap="square" lIns="91425" tIns="45700" rIns="91425" bIns="45700" anchor="t" anchorCtr="0">
            <a:noAutofit/>
          </a:bodyPr>
          <a:lstStyle/>
          <a:p>
            <a:pPr algn="ctr">
              <a:lnSpc>
                <a:spcPct val="115000"/>
              </a:lnSpc>
            </a:pPr>
            <a:r>
              <a:rPr lang="en-GB" sz="1600" b="1">
                <a:solidFill>
                  <a:srgbClr val="000000"/>
                </a:solidFill>
                <a:latin typeface="Calibri"/>
                <a:ea typeface="Calibri"/>
                <a:cs typeface="Calibri"/>
              </a:rPr>
              <a:t>Vulnerability of SES</a:t>
            </a:r>
            <a:endParaRPr lang="en-GB" sz="1600">
              <a:solidFill>
                <a:srgbClr val="000000"/>
              </a:solidFill>
              <a:latin typeface="Calibri"/>
              <a:ea typeface="Calibri"/>
              <a:cs typeface="Calibri"/>
            </a:endParaRPr>
          </a:p>
        </p:txBody>
      </p:sp>
      <p:sp>
        <p:nvSpPr>
          <p:cNvPr id="23" name="Rectangle 22">
            <a:extLst>
              <a:ext uri="{FF2B5EF4-FFF2-40B4-BE49-F238E27FC236}">
                <a16:creationId xmlns:a16="http://schemas.microsoft.com/office/drawing/2014/main" id="{1D95CA51-B28B-B3CB-3117-6CBA59F578B5}"/>
              </a:ext>
            </a:extLst>
          </p:cNvPr>
          <p:cNvSpPr/>
          <p:nvPr/>
        </p:nvSpPr>
        <p:spPr>
          <a:xfrm>
            <a:off x="3912747" y="4520190"/>
            <a:ext cx="2178082" cy="776627"/>
          </a:xfrm>
          <a:prstGeom prst="rect">
            <a:avLst/>
          </a:prstGeom>
          <a:solidFill>
            <a:srgbClr val="FCDAC2"/>
          </a:solidFill>
          <a:ln>
            <a:noFill/>
          </a:ln>
        </p:spPr>
        <p:txBody>
          <a:bodyPr spcFirstLastPara="1" wrap="square" lIns="91425" tIns="45700" rIns="91425" bIns="45700" anchor="t" anchorCtr="0">
            <a:noAutofit/>
          </a:bodyPr>
          <a:lstStyle/>
          <a:p>
            <a:pPr algn="ctr">
              <a:lnSpc>
                <a:spcPct val="115000"/>
              </a:lnSpc>
            </a:pPr>
            <a:r>
              <a:rPr lang="en-GB" sz="1200" b="1"/>
              <a:t>S</a:t>
            </a:r>
            <a:r>
              <a:rPr lang="en-GB" sz="1200" b="1">
                <a:solidFill>
                  <a:srgbClr val="000000"/>
                </a:solidFill>
                <a:latin typeface="Calibri"/>
                <a:ea typeface="Calibri"/>
                <a:cs typeface="Calibri"/>
              </a:rPr>
              <a:t>ocial system exposure</a:t>
            </a:r>
            <a:endParaRPr lang="en-GB" sz="1100" b="1">
              <a:ea typeface="Calibri"/>
              <a:cs typeface="Calibri"/>
            </a:endParaRPr>
          </a:p>
          <a:p>
            <a:pPr algn="ctr"/>
            <a:r>
              <a:rPr lang="en-GB" sz="1100">
                <a:solidFill>
                  <a:srgbClr val="000000"/>
                </a:solidFill>
                <a:latin typeface="Calibri"/>
                <a:ea typeface="Calibri"/>
                <a:cs typeface="Calibri"/>
              </a:rPr>
              <a:t>P</a:t>
            </a:r>
            <a:r>
              <a:rPr lang="en-GB" sz="1100">
                <a:solidFill>
                  <a:srgbClr val="000000"/>
                </a:solidFill>
                <a:latin typeface="Calibri"/>
                <a:cs typeface="Calibri"/>
              </a:rPr>
              <a:t>opulation exposed to floods (%)</a:t>
            </a:r>
            <a:endParaRPr lang="en-GB" sz="1100">
              <a:solidFill>
                <a:srgbClr val="000000"/>
              </a:solidFill>
              <a:latin typeface="Calibri"/>
              <a:ea typeface="Calibri"/>
              <a:cs typeface="Calibri"/>
            </a:endParaRPr>
          </a:p>
          <a:p>
            <a:pPr algn="ctr"/>
            <a:r>
              <a:rPr lang="en-GB" sz="1100">
                <a:solidFill>
                  <a:srgbClr val="000000"/>
                </a:solidFill>
                <a:latin typeface="Calibri"/>
                <a:cs typeface="Calibri"/>
              </a:rPr>
              <a:t>Population exposed to drought (%)</a:t>
            </a:r>
            <a:endParaRPr lang="en-GB" sz="1100">
              <a:solidFill>
                <a:srgbClr val="000000"/>
              </a:solidFill>
              <a:latin typeface="Calibri"/>
              <a:ea typeface="Calibri"/>
              <a:cs typeface="Calibri"/>
            </a:endParaRPr>
          </a:p>
          <a:p>
            <a:pPr algn="ctr"/>
            <a:r>
              <a:rPr lang="en-GB" sz="1100">
                <a:solidFill>
                  <a:srgbClr val="000000"/>
                </a:solidFill>
                <a:latin typeface="Calibri"/>
                <a:cs typeface="Calibri"/>
              </a:rPr>
              <a:t>Businesses exposed to hazards  (%)</a:t>
            </a:r>
            <a:endParaRPr lang="en-GB" sz="1100">
              <a:solidFill>
                <a:srgbClr val="000000"/>
              </a:solidFill>
              <a:latin typeface="Calibri"/>
              <a:ea typeface="Calibri"/>
              <a:cs typeface="Calibri"/>
            </a:endParaRPr>
          </a:p>
          <a:p>
            <a:pPr algn="ctr"/>
            <a:endParaRPr lang="en-GB" sz="1100">
              <a:solidFill>
                <a:srgbClr val="000000"/>
              </a:solidFill>
              <a:latin typeface="Calibri"/>
              <a:ea typeface="Calibri"/>
              <a:cs typeface="Calibri"/>
            </a:endParaRPr>
          </a:p>
        </p:txBody>
      </p:sp>
      <p:sp>
        <p:nvSpPr>
          <p:cNvPr id="11" name="Rectangle 10">
            <a:extLst>
              <a:ext uri="{FF2B5EF4-FFF2-40B4-BE49-F238E27FC236}">
                <a16:creationId xmlns:a16="http://schemas.microsoft.com/office/drawing/2014/main" id="{2DC89B38-6EE2-8380-46C7-BC0558943C64}"/>
              </a:ext>
            </a:extLst>
          </p:cNvPr>
          <p:cNvSpPr/>
          <p:nvPr/>
        </p:nvSpPr>
        <p:spPr>
          <a:xfrm>
            <a:off x="3848312" y="2636724"/>
            <a:ext cx="2250399" cy="784830"/>
          </a:xfrm>
          <a:prstGeom prst="rect">
            <a:avLst/>
          </a:prstGeom>
          <a:solidFill>
            <a:srgbClr val="FCDAC2"/>
          </a:solidFill>
        </p:spPr>
        <p:txBody>
          <a:bodyPr wrap="square" lIns="91440" tIns="45720" rIns="91440" bIns="45720" anchor="t">
            <a:spAutoFit/>
          </a:bodyPr>
          <a:lstStyle/>
          <a:p>
            <a:pPr algn="ctr"/>
            <a:r>
              <a:rPr lang="en-GB" sz="1100" b="1">
                <a:solidFill>
                  <a:srgbClr val="000000"/>
                </a:solidFill>
                <a:latin typeface="Calibri"/>
                <a:ea typeface="Calibri"/>
                <a:cs typeface="Calibri"/>
              </a:rPr>
              <a:t>Ecosystem</a:t>
            </a:r>
            <a:r>
              <a:rPr lang="en-GB" sz="1200" b="1">
                <a:solidFill>
                  <a:srgbClr val="000000"/>
                </a:solidFill>
                <a:latin typeface="Calibri"/>
                <a:ea typeface="Times New Roman" panose="02020603050405020304" pitchFamily="18" charset="0"/>
                <a:cs typeface="Calibri"/>
              </a:rPr>
              <a:t> exposure:</a:t>
            </a:r>
            <a:endParaRPr lang="en-US"/>
          </a:p>
          <a:p>
            <a:pPr algn="ctr"/>
            <a:r>
              <a:rPr lang="en-GB" sz="1100">
                <a:solidFill>
                  <a:srgbClr val="000000"/>
                </a:solidFill>
                <a:latin typeface="Calibri"/>
                <a:ea typeface="Times New Roman" panose="02020603050405020304" pitchFamily="18" charset="0"/>
                <a:cs typeface="Calibri"/>
              </a:rPr>
              <a:t>E</a:t>
            </a:r>
            <a:r>
              <a:rPr lang="en-GB" sz="1100">
                <a:solidFill>
                  <a:srgbClr val="000000"/>
                </a:solidFill>
                <a:latin typeface="Calibri"/>
                <a:ea typeface="Calibri"/>
                <a:cs typeface="Calibri"/>
              </a:rPr>
              <a:t>cosystems exposed to floods (%)</a:t>
            </a:r>
          </a:p>
          <a:p>
            <a:pPr algn="ctr"/>
            <a:r>
              <a:rPr lang="en-GB" sz="1100">
                <a:solidFill>
                  <a:srgbClr val="000000"/>
                </a:solidFill>
                <a:latin typeface="Calibri"/>
                <a:ea typeface="Calibri"/>
                <a:cs typeface="Calibri"/>
              </a:rPr>
              <a:t>Ecosystems exposed to drought (%)</a:t>
            </a:r>
          </a:p>
          <a:p>
            <a:pPr algn="ctr"/>
            <a:r>
              <a:rPr lang="en-GB" sz="1100">
                <a:solidFill>
                  <a:srgbClr val="000000"/>
                </a:solidFill>
                <a:latin typeface="Calibri"/>
                <a:ea typeface="Calibri"/>
                <a:cs typeface="Calibri"/>
              </a:rPr>
              <a:t>Ecosystems exposed to land</a:t>
            </a:r>
            <a:r>
              <a:rPr lang="en-GB" sz="1100"/>
              <a:t>slide (%)</a:t>
            </a:r>
            <a:endParaRPr lang="en-GB" sz="1100">
              <a:solidFill>
                <a:srgbClr val="000000"/>
              </a:solidFill>
              <a:latin typeface="Calibri" panose="020F0502020204030204" pitchFamily="34" charset="0"/>
              <a:ea typeface="Times New Roman" panose="02020603050405020304" pitchFamily="18" charset="0"/>
              <a:cs typeface="Calibri"/>
            </a:endParaRPr>
          </a:p>
        </p:txBody>
      </p:sp>
      <p:sp>
        <p:nvSpPr>
          <p:cNvPr id="14" name="Rectangle 13">
            <a:extLst>
              <a:ext uri="{FF2B5EF4-FFF2-40B4-BE49-F238E27FC236}">
                <a16:creationId xmlns:a16="http://schemas.microsoft.com/office/drawing/2014/main" id="{BEC5746D-A024-E675-4FC5-57343EB9DEC5}"/>
              </a:ext>
            </a:extLst>
          </p:cNvPr>
          <p:cNvSpPr/>
          <p:nvPr/>
        </p:nvSpPr>
        <p:spPr>
          <a:xfrm>
            <a:off x="6522977" y="2182178"/>
            <a:ext cx="3557070" cy="646331"/>
          </a:xfrm>
          <a:prstGeom prst="rect">
            <a:avLst/>
          </a:prstGeom>
          <a:solidFill>
            <a:srgbClr val="D0E6B5"/>
          </a:solidFill>
        </p:spPr>
        <p:txBody>
          <a:bodyPr wrap="square" lIns="91440" tIns="45720" rIns="91440" bIns="45720" anchor="t">
            <a:spAutoFit/>
          </a:bodyPr>
          <a:lstStyle/>
          <a:p>
            <a:pPr algn="ctr"/>
            <a:r>
              <a:rPr lang="en-GB" sz="1200" b="1">
                <a:solidFill>
                  <a:srgbClr val="000000"/>
                </a:solidFill>
                <a:latin typeface="Calibri"/>
                <a:cs typeface="Calibri"/>
              </a:rPr>
              <a:t>Ecosystem susceptibility:</a:t>
            </a:r>
            <a:endParaRPr lang="en-US" sz="1200" b="1">
              <a:solidFill>
                <a:srgbClr val="000000"/>
              </a:solidFill>
              <a:latin typeface="Calibri"/>
              <a:cs typeface="Calibri"/>
            </a:endParaRPr>
          </a:p>
          <a:p>
            <a:pPr algn="ctr"/>
            <a:r>
              <a:rPr lang="en-GB" sz="1200">
                <a:solidFill>
                  <a:srgbClr val="000000"/>
                </a:solidFill>
                <a:latin typeface="Calibri"/>
                <a:cs typeface="Calibri"/>
              </a:rPr>
              <a:t>Normalized Difference Vegetation Index (NDVI)</a:t>
            </a:r>
            <a:endParaRPr lang="en-GB" sz="1200">
              <a:solidFill>
                <a:srgbClr val="000000"/>
              </a:solidFill>
              <a:latin typeface="Calibri"/>
              <a:ea typeface="Calibri"/>
              <a:cs typeface="Calibri"/>
            </a:endParaRPr>
          </a:p>
          <a:p>
            <a:pPr algn="ctr"/>
            <a:r>
              <a:rPr lang="en-GB" sz="1200">
                <a:solidFill>
                  <a:srgbClr val="000000"/>
                </a:solidFill>
                <a:latin typeface="Calibri"/>
                <a:cs typeface="Calibri"/>
              </a:rPr>
              <a:t>Biodiversity (Scoring or Index)</a:t>
            </a:r>
            <a:endParaRPr lang="en-GB" sz="1200">
              <a:solidFill>
                <a:srgbClr val="000000"/>
              </a:solidFill>
              <a:latin typeface="Calibri"/>
              <a:ea typeface="Calibri"/>
              <a:cs typeface="Calibri"/>
            </a:endParaRPr>
          </a:p>
        </p:txBody>
      </p:sp>
      <p:sp>
        <p:nvSpPr>
          <p:cNvPr id="22" name="Rectangle 21">
            <a:extLst>
              <a:ext uri="{FF2B5EF4-FFF2-40B4-BE49-F238E27FC236}">
                <a16:creationId xmlns:a16="http://schemas.microsoft.com/office/drawing/2014/main" id="{3C686A77-120E-BBB3-5CE6-678B3F539870}"/>
              </a:ext>
            </a:extLst>
          </p:cNvPr>
          <p:cNvSpPr/>
          <p:nvPr/>
        </p:nvSpPr>
        <p:spPr>
          <a:xfrm>
            <a:off x="6521757" y="2890292"/>
            <a:ext cx="3550063" cy="954107"/>
          </a:xfrm>
          <a:prstGeom prst="rect">
            <a:avLst/>
          </a:prstGeom>
          <a:solidFill>
            <a:srgbClr val="D0E6B5"/>
          </a:solidFill>
        </p:spPr>
        <p:txBody>
          <a:bodyPr wrap="square" lIns="91440" tIns="45720" rIns="91440" bIns="45720" anchor="t">
            <a:spAutoFit/>
          </a:bodyPr>
          <a:lstStyle/>
          <a:p>
            <a:pPr algn="ctr"/>
            <a:r>
              <a:rPr lang="en-GB" sz="1200" b="1">
                <a:solidFill>
                  <a:srgbClr val="000000"/>
                </a:solidFill>
                <a:latin typeface="Calibri"/>
                <a:ea typeface="Times New Roman" panose="02020603050405020304" pitchFamily="18" charset="0"/>
                <a:cs typeface="Calibri"/>
              </a:rPr>
              <a:t>Ecosystem </a:t>
            </a:r>
            <a:r>
              <a:rPr lang="en-GB" sz="1200" b="1"/>
              <a:t>robustness</a:t>
            </a:r>
            <a:r>
              <a:rPr lang="en-GB" sz="1200" b="1">
                <a:solidFill>
                  <a:srgbClr val="000000"/>
                </a:solidFill>
                <a:latin typeface="Calibri"/>
                <a:ea typeface="Times New Roman" panose="02020603050405020304" pitchFamily="18" charset="0"/>
                <a:cs typeface="Calibri"/>
              </a:rPr>
              <a:t>:</a:t>
            </a:r>
            <a:endParaRPr lang="en-US"/>
          </a:p>
          <a:p>
            <a:pPr algn="ctr"/>
            <a:r>
              <a:rPr lang="en-US" sz="1100"/>
              <a:t>Ecosystem Functionality Index (EFI scores)</a:t>
            </a:r>
            <a:endParaRPr lang="en-US" sz="1100">
              <a:ea typeface="Calibri"/>
              <a:cs typeface="Calibri"/>
            </a:endParaRPr>
          </a:p>
          <a:p>
            <a:pPr algn="ctr"/>
            <a:r>
              <a:rPr lang="en-GB" sz="1100"/>
              <a:t>Policies supporting biodiversity conservation</a:t>
            </a:r>
            <a:endParaRPr lang="en-GB" sz="1100">
              <a:ea typeface="Calibri" panose="020F0502020204030204"/>
              <a:cs typeface="Calibri" panose="020F0502020204030204"/>
            </a:endParaRPr>
          </a:p>
          <a:p>
            <a:pPr algn="ctr"/>
            <a:r>
              <a:rPr lang="en-GB" sz="1100"/>
              <a:t>Government expenditure on environmental protection (%)</a:t>
            </a:r>
            <a:endParaRPr lang="en-GB" sz="1100">
              <a:ea typeface="Calibri"/>
              <a:cs typeface="Calibri"/>
            </a:endParaRPr>
          </a:p>
          <a:p>
            <a:pPr algn="ctr"/>
            <a:r>
              <a:rPr lang="en-GB" sz="1100"/>
              <a:t>Proportion of drought tolerant crops (%)</a:t>
            </a:r>
            <a:endParaRPr lang="en-GB" sz="1100">
              <a:ea typeface="Calibri"/>
              <a:cs typeface="Calibri"/>
            </a:endParaRPr>
          </a:p>
        </p:txBody>
      </p:sp>
      <p:sp>
        <p:nvSpPr>
          <p:cNvPr id="28" name="Rectangle 27">
            <a:extLst>
              <a:ext uri="{FF2B5EF4-FFF2-40B4-BE49-F238E27FC236}">
                <a16:creationId xmlns:a16="http://schemas.microsoft.com/office/drawing/2014/main" id="{F0D93097-3198-82B2-3F28-4F22B96E6D99}"/>
              </a:ext>
            </a:extLst>
          </p:cNvPr>
          <p:cNvSpPr/>
          <p:nvPr/>
        </p:nvSpPr>
        <p:spPr>
          <a:xfrm>
            <a:off x="6524746" y="3955589"/>
            <a:ext cx="3552365" cy="954107"/>
          </a:xfrm>
          <a:prstGeom prst="rect">
            <a:avLst/>
          </a:prstGeom>
          <a:solidFill>
            <a:srgbClr val="FFF2CC"/>
          </a:solidFill>
        </p:spPr>
        <p:txBody>
          <a:bodyPr wrap="square" lIns="91440" tIns="45720" rIns="91440" bIns="45720" anchor="t">
            <a:spAutoFit/>
          </a:bodyPr>
          <a:lstStyle/>
          <a:p>
            <a:pPr algn="ctr"/>
            <a:r>
              <a:rPr lang="en-GB" sz="1200" b="1"/>
              <a:t>Social susceptibility</a:t>
            </a:r>
            <a:r>
              <a:rPr lang="en-GB" sz="1200" b="1">
                <a:solidFill>
                  <a:srgbClr val="000000"/>
                </a:solidFill>
                <a:latin typeface="Calibri"/>
                <a:ea typeface="Times New Roman" panose="02020603050405020304" pitchFamily="18" charset="0"/>
                <a:cs typeface="Calibri"/>
              </a:rPr>
              <a:t>:</a:t>
            </a:r>
            <a:endParaRPr lang="en-US"/>
          </a:p>
          <a:p>
            <a:pPr algn="ctr"/>
            <a:r>
              <a:rPr lang="en-GB" sz="1100"/>
              <a:t>Number of income-generating activities per household;</a:t>
            </a:r>
            <a:endParaRPr lang="en-GB" sz="1100">
              <a:ea typeface="Calibri"/>
              <a:cs typeface="Calibri"/>
            </a:endParaRPr>
          </a:p>
          <a:p>
            <a:pPr algn="ctr"/>
            <a:r>
              <a:rPr lang="en-GB" sz="1100"/>
              <a:t>Insurance coverage (% of population);</a:t>
            </a:r>
            <a:endParaRPr lang="en-GB" sz="1100">
              <a:ea typeface="Calibri"/>
              <a:cs typeface="Calibri"/>
            </a:endParaRPr>
          </a:p>
          <a:p>
            <a:pPr algn="ctr"/>
            <a:r>
              <a:rPr lang="en-GB" sz="1100"/>
              <a:t>Dependency on road communication;</a:t>
            </a:r>
            <a:endParaRPr lang="en-GB" sz="1100">
              <a:ea typeface="Calibri"/>
              <a:cs typeface="Calibri"/>
            </a:endParaRPr>
          </a:p>
          <a:p>
            <a:pPr algn="ctr"/>
            <a:r>
              <a:rPr lang="en-GB" sz="1100"/>
              <a:t>Agricultural crop production (tonnes/year);</a:t>
            </a:r>
            <a:endParaRPr lang="en-GB" sz="1100">
              <a:ea typeface="Calibri"/>
              <a:cs typeface="Calibri"/>
            </a:endParaRPr>
          </a:p>
        </p:txBody>
      </p:sp>
      <p:sp>
        <p:nvSpPr>
          <p:cNvPr id="32" name="Rectangle 31">
            <a:extLst>
              <a:ext uri="{FF2B5EF4-FFF2-40B4-BE49-F238E27FC236}">
                <a16:creationId xmlns:a16="http://schemas.microsoft.com/office/drawing/2014/main" id="{0F00963B-87F1-5F16-E108-BEC73BF2619C}"/>
              </a:ext>
            </a:extLst>
          </p:cNvPr>
          <p:cNvSpPr/>
          <p:nvPr/>
        </p:nvSpPr>
        <p:spPr>
          <a:xfrm>
            <a:off x="6525346" y="5006726"/>
            <a:ext cx="3552366" cy="954107"/>
          </a:xfrm>
          <a:prstGeom prst="rect">
            <a:avLst/>
          </a:prstGeom>
          <a:solidFill>
            <a:srgbClr val="FFF2CC"/>
          </a:solidFill>
        </p:spPr>
        <p:txBody>
          <a:bodyPr wrap="square" lIns="91440" tIns="45720" rIns="91440" bIns="45720" anchor="t">
            <a:spAutoFit/>
          </a:bodyPr>
          <a:lstStyle/>
          <a:p>
            <a:pPr algn="ctr"/>
            <a:r>
              <a:rPr lang="en-GB" sz="1200" b="1"/>
              <a:t>Coping and adaptive capacity</a:t>
            </a:r>
            <a:r>
              <a:rPr lang="en-GB" sz="1200" b="1">
                <a:solidFill>
                  <a:srgbClr val="000000"/>
                </a:solidFill>
                <a:latin typeface="Calibri"/>
                <a:ea typeface="Times New Roman" panose="02020603050405020304" pitchFamily="18" charset="0"/>
                <a:cs typeface="Calibri"/>
              </a:rPr>
              <a:t>:</a:t>
            </a:r>
            <a:endParaRPr lang="en-US"/>
          </a:p>
          <a:p>
            <a:pPr algn="ctr"/>
            <a:r>
              <a:rPr lang="en-GB" sz="1100"/>
              <a:t>Government assistance (% of population covered);</a:t>
            </a:r>
            <a:endParaRPr lang="en-GB" sz="1100">
              <a:ea typeface="Calibri"/>
              <a:cs typeface="Calibri"/>
            </a:endParaRPr>
          </a:p>
          <a:p>
            <a:pPr algn="ctr"/>
            <a:r>
              <a:rPr lang="en-GB" sz="1100"/>
              <a:t>Existence of hazard/vulnerability/risk maps (yes/no);</a:t>
            </a:r>
            <a:endParaRPr lang="en-GB" sz="1100">
              <a:ea typeface="Calibri"/>
              <a:cs typeface="Calibri"/>
            </a:endParaRPr>
          </a:p>
          <a:p>
            <a:pPr algn="ctr"/>
            <a:r>
              <a:rPr lang="en-GB" sz="1100"/>
              <a:t>Irrigation technology and pumps (N/S);</a:t>
            </a:r>
            <a:endParaRPr lang="en-GB" sz="1100">
              <a:ea typeface="Calibri"/>
              <a:cs typeface="Calibri"/>
            </a:endParaRPr>
          </a:p>
          <a:p>
            <a:pPr algn="ctr"/>
            <a:r>
              <a:rPr lang="en-GB" sz="1100"/>
              <a:t>Existence of adaptation policies/strategies (yes/no);</a:t>
            </a:r>
            <a:endParaRPr lang="en-GB" sz="1100">
              <a:ea typeface="Calibri"/>
              <a:cs typeface="Calibri"/>
            </a:endParaRPr>
          </a:p>
        </p:txBody>
      </p:sp>
      <p:sp>
        <p:nvSpPr>
          <p:cNvPr id="36" name="Content Placeholder 5">
            <a:extLst>
              <a:ext uri="{FF2B5EF4-FFF2-40B4-BE49-F238E27FC236}">
                <a16:creationId xmlns:a16="http://schemas.microsoft.com/office/drawing/2014/main" id="{89DB2A2F-6C4B-983F-1650-AF79BECEBF84}"/>
              </a:ext>
            </a:extLst>
          </p:cNvPr>
          <p:cNvSpPr>
            <a:spLocks noGrp="1"/>
          </p:cNvSpPr>
          <p:nvPr>
            <p:ph idx="1"/>
          </p:nvPr>
        </p:nvSpPr>
        <p:spPr>
          <a:xfrm>
            <a:off x="245743" y="777481"/>
            <a:ext cx="11690171" cy="2561945"/>
          </a:xfrm>
        </p:spPr>
        <p:txBody>
          <a:bodyPr vert="horz" lIns="91440" tIns="45720" rIns="91440" bIns="45720" rtlCol="0" anchor="t">
            <a:normAutofit/>
          </a:bodyPr>
          <a:lstStyle/>
          <a:p>
            <a:pPr marL="0" indent="0" algn="just" defTabSz="457200">
              <a:lnSpc>
                <a:spcPct val="100000"/>
              </a:lnSpc>
              <a:spcBef>
                <a:spcPct val="0"/>
              </a:spcBef>
              <a:buClr>
                <a:srgbClr val="00A7E2"/>
              </a:buClr>
              <a:buNone/>
              <a:defRPr/>
            </a:pPr>
            <a:endParaRPr lang="en-US" sz="1800" dirty="0">
              <a:latin typeface="Lato" panose="020F0502020204030203" pitchFamily="34" charset="0"/>
              <a:ea typeface="Lato" panose="020F0502020204030203" pitchFamily="34" charset="0"/>
              <a:cs typeface="Lato" panose="020F0502020204030203" pitchFamily="34" charset="0"/>
            </a:endParaRPr>
          </a:p>
          <a:p>
            <a:pPr marL="0" indent="0" algn="ctr" defTabSz="457200">
              <a:lnSpc>
                <a:spcPct val="150000"/>
              </a:lnSpc>
              <a:spcBef>
                <a:spcPct val="0"/>
              </a:spcBef>
              <a:buClr>
                <a:srgbClr val="00A7E2"/>
              </a:buClr>
              <a:buNone/>
              <a:defRPr/>
            </a:pPr>
            <a:r>
              <a:rPr lang="en-US" sz="1800" dirty="0">
                <a:latin typeface="Lato" panose="020F0502020204030203" pitchFamily="34" charset="0"/>
                <a:ea typeface="Lato" panose="020F0502020204030203" pitchFamily="34" charset="0"/>
                <a:cs typeface="Lato" panose="020F0502020204030203" pitchFamily="34" charset="0"/>
              </a:rPr>
              <a:t>135 indicators in total, classified by risk components that should be selected according to SES context of OAL: </a:t>
            </a:r>
            <a:endParaRPr lang="en-GB" sz="1800" dirty="0">
              <a:latin typeface="Lato" panose="020F0502020204030203" pitchFamily="34" charset="0"/>
              <a:ea typeface="Lato" panose="020F0502020204030203" pitchFamily="34" charset="0"/>
              <a:cs typeface="Lato" panose="020F0502020204030203" pitchFamily="34" charset="0"/>
            </a:endParaRPr>
          </a:p>
          <a:p>
            <a:pPr marL="0" indent="0" defTabSz="457200">
              <a:lnSpc>
                <a:spcPct val="150000"/>
              </a:lnSpc>
              <a:spcBef>
                <a:spcPct val="0"/>
              </a:spcBef>
              <a:buClr>
                <a:srgbClr val="00A7E2"/>
              </a:buClr>
              <a:buNone/>
              <a:defRPr/>
            </a:pPr>
            <a:endParaRPr lang="en-GB" sz="1800" dirty="0">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843813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subTnLst>
                                    <p:set>
                                      <p:cBhvr override="childStyle">
                                        <p:cTn dur="1" fill="hold" display="0" masterRel="nextClick" afterEffect="1"/>
                                        <p:tgtEl>
                                          <p:spTgt spid="11"/>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3"/>
                                        </p:tgtEl>
                                        <p:attrNameLst>
                                          <p:attrName>style.visibility</p:attrName>
                                        </p:attrNameLst>
                                      </p:cBhvr>
                                      <p:to>
                                        <p:strVal val="visible"/>
                                      </p:to>
                                    </p:set>
                                  </p:childTnLst>
                                  <p:subTnLst>
                                    <p:set>
                                      <p:cBhvr override="childStyle">
                                        <p:cTn dur="1" fill="hold" display="0" masterRel="nextClick" afterEffect="1"/>
                                        <p:tgtEl>
                                          <p:spTgt spid="23"/>
                                        </p:tgtEl>
                                        <p:attrNameLst>
                                          <p:attrName>style.visibility</p:attrName>
                                        </p:attrNameLst>
                                      </p:cBhvr>
                                      <p:to>
                                        <p:strVal val="hidden"/>
                                      </p:to>
                                    </p:set>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subTnLst>
                                    <p:set>
                                      <p:cBhvr override="childStyle">
                                        <p:cTn dur="1" fill="hold" display="0" masterRel="nextClick" afterEffect="1"/>
                                        <p:tgtEl>
                                          <p:spTgt spid="14"/>
                                        </p:tgtEl>
                                        <p:attrNameLst>
                                          <p:attrName>style.visibility</p:attrName>
                                        </p:attrNameLst>
                                      </p:cBhvr>
                                      <p:to>
                                        <p:strVal val="hidden"/>
                                      </p:to>
                                    </p:set>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childTnLst>
                                  <p:subTnLst>
                                    <p:set>
                                      <p:cBhvr override="childStyle">
                                        <p:cTn dur="1" fill="hold" display="0" masterRel="nextClick" afterEffect="1"/>
                                        <p:tgtEl>
                                          <p:spTgt spid="22"/>
                                        </p:tgtEl>
                                        <p:attrNameLst>
                                          <p:attrName>style.visibility</p:attrName>
                                        </p:attrNameLst>
                                      </p:cBhvr>
                                      <p:to>
                                        <p:strVal val="hidden"/>
                                      </p:to>
                                    </p:set>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8"/>
                                        </p:tgtEl>
                                        <p:attrNameLst>
                                          <p:attrName>style.visibility</p:attrName>
                                        </p:attrNameLst>
                                      </p:cBhvr>
                                      <p:to>
                                        <p:strVal val="visible"/>
                                      </p:to>
                                    </p:set>
                                  </p:childTnLst>
                                  <p:subTnLst>
                                    <p:set>
                                      <p:cBhvr override="childStyle">
                                        <p:cTn dur="1" fill="hold" display="0" masterRel="nextClick" afterEffect="1"/>
                                        <p:tgtEl>
                                          <p:spTgt spid="28"/>
                                        </p:tgtEl>
                                        <p:attrNameLst>
                                          <p:attrName>style.visibility</p:attrName>
                                        </p:attrNameLst>
                                      </p:cBhvr>
                                      <p:to>
                                        <p:strVal val="hidden"/>
                                      </p:to>
                                    </p:set>
                                  </p:sub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11" grpId="0" animBg="1"/>
      <p:bldP spid="14" grpId="0" animBg="1"/>
      <p:bldP spid="22" grpId="0" animBg="1"/>
      <p:bldP spid="28" grpId="0" animBg="1"/>
      <p:bldP spid="3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194396"/>
            <a:ext cx="11363419" cy="1077218"/>
          </a:xfrm>
          <a:prstGeom prst="rect">
            <a:avLst/>
          </a:prstGeom>
          <a:noFill/>
        </p:spPr>
        <p:txBody>
          <a:bodyPr wrap="square" lIns="91440" tIns="45720" rIns="91440" bIns="45720" rtlCol="0" anchor="t">
            <a:spAutoFit/>
          </a:bodyPr>
          <a:lstStyle/>
          <a:p>
            <a:r>
              <a:rPr lang="en-US" sz="3200" b="1" dirty="0">
                <a:solidFill>
                  <a:schemeClr val="bg1"/>
                </a:solidFill>
                <a:latin typeface="Lato"/>
                <a:ea typeface="Lato"/>
                <a:cs typeface="Arial"/>
              </a:rPr>
              <a:t>Data collection for different indicators </a:t>
            </a:r>
            <a:endParaRPr lang="en-US" dirty="0">
              <a:solidFill>
                <a:schemeClr val="bg1"/>
              </a:solidFill>
              <a:latin typeface="Lato"/>
              <a:ea typeface="Lato"/>
            </a:endParaRPr>
          </a:p>
          <a:p>
            <a:endParaRPr lang="en-GB" sz="32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3" name="TextBox 2">
            <a:extLst>
              <a:ext uri="{FF2B5EF4-FFF2-40B4-BE49-F238E27FC236}">
                <a16:creationId xmlns:a16="http://schemas.microsoft.com/office/drawing/2014/main" id="{3904B550-7C31-6576-FD61-C3FB2D375B66}"/>
              </a:ext>
            </a:extLst>
          </p:cNvPr>
          <p:cNvSpPr txBox="1"/>
          <p:nvPr/>
        </p:nvSpPr>
        <p:spPr>
          <a:xfrm>
            <a:off x="155261" y="6439692"/>
            <a:ext cx="1316798" cy="261610"/>
          </a:xfrm>
          <a:prstGeom prst="rect">
            <a:avLst/>
          </a:prstGeom>
          <a:noFill/>
        </p:spPr>
        <p:txBody>
          <a:bodyPr wrap="square" lIns="91440" tIns="45720" rIns="91440" bIns="45720" rtlCol="0" anchor="t">
            <a:spAutoFit/>
          </a:bodyPr>
          <a:lstStyle/>
          <a:p>
            <a:r>
              <a:rPr lang="en-GB" sz="1100">
                <a:solidFill>
                  <a:schemeClr val="bg1"/>
                </a:solidFill>
                <a:latin typeface="Lato"/>
                <a:ea typeface="Lato"/>
                <a:cs typeface="Lato"/>
              </a:rPr>
              <a:t>24</a:t>
            </a:r>
            <a:endParaRPr lang="en-GB"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6" name="TextBox 5">
            <a:extLst>
              <a:ext uri="{FF2B5EF4-FFF2-40B4-BE49-F238E27FC236}">
                <a16:creationId xmlns:a16="http://schemas.microsoft.com/office/drawing/2014/main" id="{B363CBE2-7410-4D4F-0869-B266AE4F4275}"/>
              </a:ext>
            </a:extLst>
          </p:cNvPr>
          <p:cNvSpPr txBox="1"/>
          <p:nvPr/>
        </p:nvSpPr>
        <p:spPr>
          <a:xfrm>
            <a:off x="551735" y="1118110"/>
            <a:ext cx="4995705" cy="441415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150000"/>
              </a:lnSpc>
            </a:pPr>
            <a:r>
              <a:rPr lang="en-GB" sz="1600" b="1" u="sng" dirty="0">
                <a:latin typeface="Lato"/>
                <a:ea typeface="Lato"/>
                <a:cs typeface="Segoe UI"/>
              </a:rPr>
              <a:t>Primary data</a:t>
            </a:r>
            <a:endParaRPr lang="en-US" sz="1600" u="sng" dirty="0">
              <a:latin typeface="Lato"/>
              <a:ea typeface="Lato"/>
              <a:cs typeface="Calibri" panose="020F0502020204030204"/>
            </a:endParaRPr>
          </a:p>
          <a:p>
            <a:pPr>
              <a:lnSpc>
                <a:spcPct val="150000"/>
              </a:lnSpc>
            </a:pPr>
            <a:r>
              <a:rPr lang="en-GB" sz="1600" i="1" dirty="0">
                <a:latin typeface="Lato"/>
                <a:ea typeface="Calibri"/>
                <a:cs typeface="Arial"/>
              </a:rPr>
              <a:t>Collected by the researcher through surveys, interviews, etc.  </a:t>
            </a:r>
            <a:br>
              <a:rPr lang="en-GB" sz="1600" i="1" dirty="0">
                <a:latin typeface="Lato"/>
                <a:ea typeface="Calibri"/>
                <a:cs typeface="Arial"/>
              </a:rPr>
            </a:br>
            <a:br>
              <a:rPr lang="en-GB" sz="1600" i="1" dirty="0">
                <a:latin typeface="Lato"/>
                <a:ea typeface="Calibri"/>
                <a:cs typeface="Arial"/>
              </a:rPr>
            </a:br>
            <a:r>
              <a:rPr lang="en-GB" sz="1600" dirty="0">
                <a:latin typeface="Lato"/>
                <a:ea typeface="+mn-lt"/>
                <a:cs typeface="+mn-lt"/>
              </a:rPr>
              <a:t>Examples:</a:t>
            </a:r>
            <a:endParaRPr lang="en-GB" sz="1600" i="1" dirty="0">
              <a:latin typeface="Lato"/>
              <a:ea typeface="Calibri"/>
              <a:cs typeface="Arial"/>
            </a:endParaRPr>
          </a:p>
          <a:p>
            <a:pPr marL="285750" indent="-285750">
              <a:lnSpc>
                <a:spcPct val="150000"/>
              </a:lnSpc>
              <a:spcBef>
                <a:spcPct val="0"/>
              </a:spcBef>
              <a:spcAft>
                <a:spcPts val="600"/>
              </a:spcAft>
              <a:buClr>
                <a:srgbClr val="00A7E2"/>
              </a:buClr>
              <a:buFont typeface="Arial"/>
              <a:buChar char="•"/>
              <a:defRPr/>
            </a:pPr>
            <a:r>
              <a:rPr lang="en-GB" sz="1600" dirty="0">
                <a:latin typeface="Lato"/>
                <a:ea typeface="Lato"/>
                <a:cs typeface="Lato"/>
              </a:rPr>
              <a:t>Number of income-generating activities per household</a:t>
            </a:r>
            <a:r>
              <a:rPr lang="en-US" sz="1600" dirty="0">
                <a:latin typeface="Lato"/>
                <a:ea typeface="Lato"/>
                <a:cs typeface="Lato"/>
              </a:rPr>
              <a:t>​</a:t>
            </a:r>
          </a:p>
          <a:p>
            <a:pPr marL="285750" lvl="1" indent="-285750">
              <a:lnSpc>
                <a:spcPct val="150000"/>
              </a:lnSpc>
              <a:spcBef>
                <a:spcPct val="0"/>
              </a:spcBef>
              <a:spcAft>
                <a:spcPts val="600"/>
              </a:spcAft>
              <a:buClr>
                <a:srgbClr val="00A7E2"/>
              </a:buClr>
              <a:buFont typeface="Arial"/>
              <a:buChar char="•"/>
              <a:defRPr/>
            </a:pPr>
            <a:r>
              <a:rPr lang="en-GB" sz="1600" dirty="0">
                <a:latin typeface="Lato"/>
                <a:ea typeface="Lato"/>
                <a:cs typeface="Lato"/>
              </a:rPr>
              <a:t>Insurance coverage</a:t>
            </a:r>
            <a:r>
              <a:rPr lang="en-US" sz="1600" dirty="0">
                <a:latin typeface="Lato"/>
                <a:ea typeface="Lato"/>
                <a:cs typeface="Lato"/>
              </a:rPr>
              <a:t>​</a:t>
            </a:r>
          </a:p>
          <a:p>
            <a:pPr marL="285750" lvl="1" indent="-285750">
              <a:lnSpc>
                <a:spcPct val="150000"/>
              </a:lnSpc>
              <a:spcBef>
                <a:spcPct val="0"/>
              </a:spcBef>
              <a:spcAft>
                <a:spcPts val="600"/>
              </a:spcAft>
              <a:buClr>
                <a:srgbClr val="00A7E2"/>
              </a:buClr>
              <a:buFont typeface="Arial"/>
              <a:buChar char="•"/>
              <a:defRPr/>
            </a:pPr>
            <a:r>
              <a:rPr lang="en-GB" sz="1600" dirty="0">
                <a:latin typeface="Lato"/>
                <a:ea typeface="Lato"/>
                <a:cs typeface="Lato"/>
              </a:rPr>
              <a:t>Dependency on road communication</a:t>
            </a:r>
            <a:r>
              <a:rPr lang="en-US" sz="1600" dirty="0">
                <a:latin typeface="Lato"/>
                <a:ea typeface="Lato"/>
                <a:cs typeface="Lato"/>
              </a:rPr>
              <a:t>​</a:t>
            </a:r>
          </a:p>
          <a:p>
            <a:pPr marL="285750" lvl="1" indent="-285750">
              <a:lnSpc>
                <a:spcPct val="150000"/>
              </a:lnSpc>
              <a:spcBef>
                <a:spcPct val="0"/>
              </a:spcBef>
              <a:spcAft>
                <a:spcPts val="600"/>
              </a:spcAft>
              <a:buClr>
                <a:srgbClr val="00A7E2"/>
              </a:buClr>
              <a:buFont typeface="Arial"/>
              <a:buChar char="•"/>
              <a:defRPr/>
            </a:pPr>
            <a:r>
              <a:rPr lang="en-GB" sz="1600" dirty="0">
                <a:latin typeface="Lato"/>
                <a:ea typeface="Lato"/>
                <a:cs typeface="Lato"/>
              </a:rPr>
              <a:t>Participation in decision making </a:t>
            </a:r>
            <a:r>
              <a:rPr lang="en-US" sz="1600" dirty="0">
                <a:latin typeface="Lato"/>
                <a:ea typeface="Lato"/>
                <a:cs typeface="Lato"/>
              </a:rPr>
              <a:t>​</a:t>
            </a:r>
          </a:p>
          <a:p>
            <a:pPr marL="285750" lvl="1" indent="-285750">
              <a:lnSpc>
                <a:spcPct val="150000"/>
              </a:lnSpc>
              <a:spcBef>
                <a:spcPct val="0"/>
              </a:spcBef>
              <a:spcAft>
                <a:spcPts val="600"/>
              </a:spcAft>
              <a:buClr>
                <a:srgbClr val="00A7E2"/>
              </a:buClr>
              <a:buFont typeface="Arial"/>
              <a:buChar char="•"/>
              <a:defRPr/>
            </a:pPr>
            <a:r>
              <a:rPr lang="en-GB" sz="1600" dirty="0">
                <a:latin typeface="Lato"/>
                <a:ea typeface="Lato"/>
                <a:cs typeface="Lato"/>
              </a:rPr>
              <a:t>Knowledge on climate / risks </a:t>
            </a:r>
          </a:p>
        </p:txBody>
      </p:sp>
      <p:sp>
        <p:nvSpPr>
          <p:cNvPr id="7" name="TextBox 6">
            <a:extLst>
              <a:ext uri="{FF2B5EF4-FFF2-40B4-BE49-F238E27FC236}">
                <a16:creationId xmlns:a16="http://schemas.microsoft.com/office/drawing/2014/main" id="{389A38BB-7577-84AB-CFAF-DB7FC209C0F3}"/>
              </a:ext>
            </a:extLst>
          </p:cNvPr>
          <p:cNvSpPr txBox="1"/>
          <p:nvPr/>
        </p:nvSpPr>
        <p:spPr>
          <a:xfrm>
            <a:off x="6308603" y="1115800"/>
            <a:ext cx="4995705" cy="56298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150000"/>
              </a:lnSpc>
            </a:pPr>
            <a:r>
              <a:rPr lang="en-GB" sz="1600" b="1" u="sng" dirty="0">
                <a:latin typeface="Lato"/>
                <a:ea typeface="Lato"/>
                <a:cs typeface="Segoe UI"/>
              </a:rPr>
              <a:t>Secondary data</a:t>
            </a:r>
            <a:br>
              <a:rPr lang="en-GB" sz="1600" b="1" u="sng" dirty="0">
                <a:latin typeface="Lato"/>
                <a:ea typeface="Calibri"/>
                <a:cs typeface="Segoe UI"/>
              </a:rPr>
            </a:br>
            <a:r>
              <a:rPr lang="en-GB" sz="1600" i="1" dirty="0">
                <a:latin typeface="Lato"/>
                <a:ea typeface="+mn-lt"/>
                <a:cs typeface="+mn-lt"/>
              </a:rPr>
              <a:t>Existing information in databases, publications, books, government websites, etc. </a:t>
            </a:r>
            <a:br>
              <a:rPr lang="en-GB" sz="1600" i="1" dirty="0">
                <a:latin typeface="Lato"/>
                <a:ea typeface="+mn-lt"/>
                <a:cs typeface="+mn-lt"/>
              </a:rPr>
            </a:br>
            <a:br>
              <a:rPr lang="en-GB" sz="1600" i="1" dirty="0">
                <a:latin typeface="Lato"/>
                <a:ea typeface="+mn-lt"/>
                <a:cs typeface="+mn-lt"/>
              </a:rPr>
            </a:br>
            <a:r>
              <a:rPr lang="en-GB" sz="1600" dirty="0">
                <a:latin typeface="Lato"/>
                <a:ea typeface="+mn-lt"/>
                <a:cs typeface="+mn-lt"/>
              </a:rPr>
              <a:t>Examples:</a:t>
            </a:r>
            <a:endParaRPr lang="en-US" sz="1600" dirty="0">
              <a:latin typeface="Lato"/>
              <a:ea typeface="Calibri"/>
              <a:cs typeface="Calibri"/>
            </a:endParaRPr>
          </a:p>
          <a:p>
            <a:pPr marL="285750" indent="-285750">
              <a:lnSpc>
                <a:spcPct val="150000"/>
              </a:lnSpc>
              <a:spcBef>
                <a:spcPct val="0"/>
              </a:spcBef>
              <a:spcAft>
                <a:spcPts val="600"/>
              </a:spcAft>
              <a:buClr>
                <a:srgbClr val="00A7E2"/>
              </a:buClr>
              <a:buFont typeface="Arial"/>
              <a:buChar char="•"/>
              <a:defRPr/>
            </a:pPr>
            <a:r>
              <a:rPr lang="en-GB" sz="1600" dirty="0">
                <a:latin typeface="Lato"/>
                <a:ea typeface="Lato"/>
                <a:cs typeface="Lato"/>
              </a:rPr>
              <a:t>Land use</a:t>
            </a:r>
            <a:endParaRPr lang="en-US" sz="1600" dirty="0">
              <a:latin typeface="Lato"/>
              <a:ea typeface="Lato"/>
              <a:cs typeface="Lato"/>
            </a:endParaRPr>
          </a:p>
          <a:p>
            <a:pPr marL="285750" indent="-285750">
              <a:lnSpc>
                <a:spcPct val="150000"/>
              </a:lnSpc>
              <a:spcBef>
                <a:spcPct val="0"/>
              </a:spcBef>
              <a:spcAft>
                <a:spcPts val="600"/>
              </a:spcAft>
              <a:buClr>
                <a:srgbClr val="00A7E2"/>
              </a:buClr>
              <a:buFont typeface="Arial"/>
              <a:buChar char="•"/>
              <a:defRPr/>
            </a:pPr>
            <a:r>
              <a:rPr lang="en-GB" sz="1600" dirty="0">
                <a:latin typeface="Lato"/>
                <a:ea typeface="Lato"/>
                <a:cs typeface="Lato"/>
              </a:rPr>
              <a:t>Land exposed to hazards (e.g., flooding, landslide)</a:t>
            </a:r>
            <a:endParaRPr lang="en-US" sz="1600" dirty="0">
              <a:latin typeface="Lato"/>
              <a:ea typeface="Lato"/>
              <a:cs typeface="Lato"/>
            </a:endParaRPr>
          </a:p>
          <a:p>
            <a:pPr marL="285750" indent="-285750">
              <a:lnSpc>
                <a:spcPct val="150000"/>
              </a:lnSpc>
              <a:spcBef>
                <a:spcPct val="0"/>
              </a:spcBef>
              <a:spcAft>
                <a:spcPts val="600"/>
              </a:spcAft>
              <a:buClr>
                <a:srgbClr val="00A7E2"/>
              </a:buClr>
              <a:buFont typeface="Arial"/>
              <a:buChar char="•"/>
              <a:defRPr/>
            </a:pPr>
            <a:r>
              <a:rPr lang="en-GB" sz="1600" dirty="0">
                <a:latin typeface="Lato"/>
                <a:ea typeface="Lato"/>
                <a:cs typeface="Lato"/>
              </a:rPr>
              <a:t>Buildings</a:t>
            </a:r>
            <a:endParaRPr lang="en-US" sz="1600" dirty="0">
              <a:latin typeface="Lato"/>
              <a:ea typeface="Lato"/>
              <a:cs typeface="Lato"/>
            </a:endParaRPr>
          </a:p>
          <a:p>
            <a:pPr marL="285750" indent="-285750">
              <a:lnSpc>
                <a:spcPct val="150000"/>
              </a:lnSpc>
              <a:spcBef>
                <a:spcPct val="0"/>
              </a:spcBef>
              <a:spcAft>
                <a:spcPts val="600"/>
              </a:spcAft>
              <a:buClr>
                <a:srgbClr val="00A7E2"/>
              </a:buClr>
              <a:buFont typeface="Arial"/>
              <a:buChar char="•"/>
              <a:defRPr/>
            </a:pPr>
            <a:r>
              <a:rPr lang="en-GB" sz="1600" dirty="0">
                <a:latin typeface="Lato"/>
                <a:ea typeface="Lato"/>
                <a:cs typeface="Lato"/>
              </a:rPr>
              <a:t>Agricultural crop production</a:t>
            </a:r>
            <a:endParaRPr lang="en-US" sz="1600" dirty="0">
              <a:latin typeface="Lato"/>
              <a:ea typeface="Lato"/>
              <a:cs typeface="Lato"/>
            </a:endParaRPr>
          </a:p>
          <a:p>
            <a:pPr marL="285750" indent="-285750">
              <a:lnSpc>
                <a:spcPct val="150000"/>
              </a:lnSpc>
              <a:spcBef>
                <a:spcPct val="0"/>
              </a:spcBef>
              <a:spcAft>
                <a:spcPts val="600"/>
              </a:spcAft>
              <a:buClr>
                <a:srgbClr val="00A7E2"/>
              </a:buClr>
              <a:buFont typeface="Arial"/>
              <a:buChar char="•"/>
              <a:defRPr/>
            </a:pPr>
            <a:r>
              <a:rPr lang="en-GB" sz="1600" dirty="0">
                <a:latin typeface="Lato"/>
                <a:ea typeface="Lato"/>
                <a:cs typeface="Lato"/>
              </a:rPr>
              <a:t>Road and rail network</a:t>
            </a:r>
            <a:endParaRPr lang="en-US" sz="1600" dirty="0">
              <a:latin typeface="Lato"/>
              <a:ea typeface="Lato"/>
              <a:cs typeface="Lato"/>
            </a:endParaRPr>
          </a:p>
          <a:p>
            <a:pPr marL="285750" indent="-285750">
              <a:lnSpc>
                <a:spcPct val="150000"/>
              </a:lnSpc>
              <a:spcBef>
                <a:spcPct val="0"/>
              </a:spcBef>
              <a:spcAft>
                <a:spcPts val="600"/>
              </a:spcAft>
              <a:buClr>
                <a:srgbClr val="00A7E2"/>
              </a:buClr>
              <a:buFont typeface="Arial"/>
              <a:buChar char="•"/>
              <a:defRPr/>
            </a:pPr>
            <a:r>
              <a:rPr lang="en-GB" sz="1600" dirty="0">
                <a:latin typeface="Lato"/>
                <a:ea typeface="Lato"/>
                <a:cs typeface="Lato"/>
              </a:rPr>
              <a:t>NDVI (Normalized Difference Vegetation Index)</a:t>
            </a:r>
            <a:endParaRPr lang="en-US" sz="1600" dirty="0">
              <a:latin typeface="Lato"/>
              <a:ea typeface="Lato"/>
              <a:cs typeface="Lato"/>
            </a:endParaRPr>
          </a:p>
          <a:p>
            <a:pPr marL="285750" indent="-285750">
              <a:lnSpc>
                <a:spcPct val="150000"/>
              </a:lnSpc>
              <a:spcBef>
                <a:spcPct val="0"/>
              </a:spcBef>
              <a:spcAft>
                <a:spcPts val="600"/>
              </a:spcAft>
              <a:buClr>
                <a:srgbClr val="00A7E2"/>
              </a:buClr>
              <a:buFont typeface="Arial"/>
              <a:buChar char="•"/>
              <a:defRPr/>
            </a:pPr>
            <a:r>
              <a:rPr lang="en-GB" sz="1600" dirty="0">
                <a:latin typeface="Lato"/>
                <a:ea typeface="Lato"/>
                <a:cs typeface="Lato"/>
              </a:rPr>
              <a:t>Policies related to conservation, adaptations, etc.</a:t>
            </a:r>
            <a:endParaRPr lang="es-ES" sz="1600" dirty="0">
              <a:latin typeface="Lato"/>
              <a:ea typeface="Lato"/>
              <a:cs typeface="Lato"/>
            </a:endParaRPr>
          </a:p>
          <a:p>
            <a:pPr>
              <a:defRPr/>
            </a:pPr>
            <a:endParaRPr lang="en-GB" sz="1600" dirty="0">
              <a:latin typeface="Lato"/>
              <a:ea typeface="Calibri"/>
              <a:cs typeface="Arial"/>
            </a:endParaRPr>
          </a:p>
          <a:p>
            <a:pPr marL="285750" lvl="1" indent="-285750">
              <a:lnSpc>
                <a:spcPct val="150000"/>
              </a:lnSpc>
              <a:spcBef>
                <a:spcPct val="0"/>
              </a:spcBef>
              <a:buClr>
                <a:srgbClr val="00A7E2"/>
              </a:buClr>
              <a:buFont typeface="Arial"/>
              <a:buChar char="•"/>
              <a:defRPr/>
            </a:pPr>
            <a:endParaRPr lang="en-GB" sz="1600" dirty="0">
              <a:latin typeface="Lato"/>
              <a:ea typeface="Lato"/>
              <a:cs typeface="Lato"/>
            </a:endParaRPr>
          </a:p>
        </p:txBody>
      </p:sp>
    </p:spTree>
    <p:extLst>
      <p:ext uri="{BB962C8B-B14F-4D97-AF65-F5344CB8AC3E}">
        <p14:creationId xmlns:p14="http://schemas.microsoft.com/office/powerpoint/2010/main" val="353288559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194396"/>
            <a:ext cx="11363419" cy="1077218"/>
          </a:xfrm>
          <a:prstGeom prst="rect">
            <a:avLst/>
          </a:prstGeom>
          <a:noFill/>
        </p:spPr>
        <p:txBody>
          <a:bodyPr wrap="square" lIns="91440" tIns="45720" rIns="91440" bIns="45720" rtlCol="0" anchor="t">
            <a:spAutoFit/>
          </a:bodyPr>
          <a:lstStyle/>
          <a:p>
            <a:r>
              <a:rPr lang="en-GB" sz="3200" b="1" dirty="0">
                <a:solidFill>
                  <a:schemeClr val="bg1"/>
                </a:solidFill>
                <a:latin typeface="Lato"/>
                <a:ea typeface="Lato"/>
                <a:cs typeface="Lato"/>
              </a:rPr>
              <a:t> Optional: </a:t>
            </a:r>
            <a:r>
              <a:rPr lang="en-US" sz="3200" dirty="0">
                <a:solidFill>
                  <a:schemeClr val="bg1"/>
                </a:solidFill>
                <a:latin typeface="Lato"/>
                <a:ea typeface="Lato"/>
                <a:cs typeface="Arial"/>
              </a:rPr>
              <a:t>Calculation process for V&amp;R assessment (1/2)</a:t>
            </a:r>
            <a:endParaRPr lang="en-US" sz="3200" dirty="0">
              <a:solidFill>
                <a:schemeClr val="bg1"/>
              </a:solidFill>
              <a:latin typeface="Lato"/>
              <a:ea typeface="+mn-lt"/>
              <a:cs typeface="+mn-lt"/>
            </a:endParaRPr>
          </a:p>
          <a:p>
            <a:endParaRPr lang="en-GB" sz="3200" b="1"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12" name="TextBox 11">
            <a:extLst>
              <a:ext uri="{FF2B5EF4-FFF2-40B4-BE49-F238E27FC236}">
                <a16:creationId xmlns:a16="http://schemas.microsoft.com/office/drawing/2014/main" id="{2C8CF1FB-6E21-237B-EC65-56C57FB795EC}"/>
              </a:ext>
            </a:extLst>
          </p:cNvPr>
          <p:cNvSpPr txBox="1"/>
          <p:nvPr/>
        </p:nvSpPr>
        <p:spPr>
          <a:xfrm>
            <a:off x="155261" y="6439692"/>
            <a:ext cx="1316798" cy="261610"/>
          </a:xfrm>
          <a:prstGeom prst="rect">
            <a:avLst/>
          </a:prstGeom>
          <a:noFill/>
        </p:spPr>
        <p:txBody>
          <a:bodyPr wrap="square" lIns="91440" tIns="45720" rIns="91440" bIns="45720" rtlCol="0" anchor="t">
            <a:spAutoFit/>
          </a:bodyPr>
          <a:lstStyle/>
          <a:p>
            <a:r>
              <a:rPr lang="en-GB" sz="1100">
                <a:solidFill>
                  <a:schemeClr val="bg1"/>
                </a:solidFill>
                <a:latin typeface="Lato"/>
                <a:ea typeface="Lato"/>
                <a:cs typeface="Lato"/>
              </a:rPr>
              <a:t>25</a:t>
            </a:r>
            <a:endParaRPr lang="en-GB"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aphicFrame>
        <p:nvGraphicFramePr>
          <p:cNvPr id="153" name="Diagram 152">
            <a:extLst>
              <a:ext uri="{FF2B5EF4-FFF2-40B4-BE49-F238E27FC236}">
                <a16:creationId xmlns:a16="http://schemas.microsoft.com/office/drawing/2014/main" id="{C65EACB2-712F-3290-71A6-FD9112F9140C}"/>
              </a:ext>
            </a:extLst>
          </p:cNvPr>
          <p:cNvGraphicFramePr/>
          <p:nvPr>
            <p:extLst>
              <p:ext uri="{D42A27DB-BD31-4B8C-83A1-F6EECF244321}">
                <p14:modId xmlns:p14="http://schemas.microsoft.com/office/powerpoint/2010/main" val="2562905721"/>
              </p:ext>
            </p:extLst>
          </p:nvPr>
        </p:nvGraphicFramePr>
        <p:xfrm>
          <a:off x="733973" y="1316706"/>
          <a:ext cx="8607972" cy="4386829"/>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mc:AlternateContent xmlns:mc="http://schemas.openxmlformats.org/markup-compatibility/2006" xmlns:a14="http://schemas.microsoft.com/office/drawing/2010/main">
        <mc:Choice Requires="a14">
          <p:sp>
            <p:nvSpPr>
              <p:cNvPr id="164" name="Rectangle 163">
                <a:extLst>
                  <a:ext uri="{FF2B5EF4-FFF2-40B4-BE49-F238E27FC236}">
                    <a16:creationId xmlns:a16="http://schemas.microsoft.com/office/drawing/2014/main" id="{C679B899-9CF0-83C7-05EC-A1F7FA656E3E}"/>
                  </a:ext>
                </a:extLst>
              </p:cNvPr>
              <p:cNvSpPr/>
              <p:nvPr/>
            </p:nvSpPr>
            <p:spPr>
              <a:xfrm>
                <a:off x="9166476" y="4674276"/>
                <a:ext cx="2666687" cy="636585"/>
              </a:xfrm>
              <a:prstGeom prst="rect">
                <a:avLst/>
              </a:prstGeom>
              <a:ln w="28575">
                <a:solidFill>
                  <a:srgbClr val="FF8400"/>
                </a:solidFill>
              </a:ln>
            </p:spPr>
            <p:txBody>
              <a:bodyPr wrap="square">
                <a:spAutoFit/>
              </a:bodyPr>
              <a:lstStyle/>
              <a:p>
                <a:pPr/>
                <a14:m>
                  <m:oMathPara xmlns:m="http://schemas.openxmlformats.org/officeDocument/2006/math">
                    <m:oMathParaPr>
                      <m:jc m:val="centerGroup"/>
                    </m:oMathParaPr>
                    <m:oMath xmlns:m="http://schemas.openxmlformats.org/officeDocument/2006/math">
                      <m:r>
                        <a:rPr lang="en-GB" i="1">
                          <a:latin typeface="Cambria Math" panose="02040503050406030204" pitchFamily="18" charset="0"/>
                        </a:rPr>
                        <m:t>𝑉𝐷</m:t>
                      </m:r>
                      <m:r>
                        <a:rPr lang="en-GB">
                          <a:latin typeface="Cambria Math" panose="02040503050406030204" pitchFamily="18" charset="0"/>
                        </a:rPr>
                        <m:t>= </m:t>
                      </m:r>
                      <m:nary>
                        <m:naryPr>
                          <m:chr m:val="∑"/>
                          <m:limLoc m:val="subSup"/>
                          <m:grow m:val="on"/>
                          <m:ctrlPr>
                            <a:rPr lang="en-GB" i="1">
                              <a:latin typeface="Cambria Math" panose="02040503050406030204" pitchFamily="18" charset="0"/>
                            </a:rPr>
                          </m:ctrlPr>
                        </m:naryPr>
                        <m:sub>
                          <m:r>
                            <a:rPr lang="en-GB" i="1">
                              <a:latin typeface="Cambria Math" panose="02040503050406030204" pitchFamily="18" charset="0"/>
                            </a:rPr>
                            <m:t>𝑖</m:t>
                          </m:r>
                          <m:r>
                            <a:rPr lang="en-GB">
                              <a:latin typeface="Cambria Math" panose="02040503050406030204" pitchFamily="18" charset="0"/>
                            </a:rPr>
                            <m:t>=1</m:t>
                          </m:r>
                        </m:sub>
                        <m:sup>
                          <m:r>
                            <a:rPr lang="en-GB" i="1">
                              <a:latin typeface="Cambria Math" panose="02040503050406030204" pitchFamily="18" charset="0"/>
                            </a:rPr>
                            <m:t>𝑛</m:t>
                          </m:r>
                        </m:sup>
                        <m:e>
                          <m:d>
                            <m:dPr>
                              <m:ctrlPr>
                                <a:rPr lang="en-GB" i="1">
                                  <a:latin typeface="Cambria Math" panose="02040503050406030204" pitchFamily="18" charset="0"/>
                                </a:rPr>
                              </m:ctrlPr>
                            </m:dPr>
                            <m:e>
                              <m:sSub>
                                <m:sSubPr>
                                  <m:ctrlPr>
                                    <a:rPr lang="en-GB" i="1">
                                      <a:latin typeface="Cambria Math" panose="02040503050406030204" pitchFamily="18" charset="0"/>
                                    </a:rPr>
                                  </m:ctrlPr>
                                </m:sSubPr>
                                <m:e>
                                  <m:r>
                                    <a:rPr lang="en-GB" i="1">
                                      <a:latin typeface="Cambria Math" panose="02040503050406030204" pitchFamily="18" charset="0"/>
                                    </a:rPr>
                                    <m:t>𝑤</m:t>
                                  </m:r>
                                </m:e>
                                <m:sub>
                                  <m:r>
                                    <a:rPr lang="en-GB" i="1">
                                      <a:latin typeface="Cambria Math" panose="02040503050406030204" pitchFamily="18" charset="0"/>
                                    </a:rPr>
                                    <m:t>𝑖</m:t>
                                  </m:r>
                                </m:sub>
                              </m:sSub>
                              <m:r>
                                <a:rPr lang="en-GB">
                                  <a:latin typeface="Cambria Math" panose="02040503050406030204" pitchFamily="18" charset="0"/>
                                </a:rPr>
                                <m:t>∗</m:t>
                              </m:r>
                              <m:sSub>
                                <m:sSubPr>
                                  <m:ctrlPr>
                                    <a:rPr lang="en-GB" i="1">
                                      <a:latin typeface="Cambria Math" panose="02040503050406030204" pitchFamily="18" charset="0"/>
                                    </a:rPr>
                                  </m:ctrlPr>
                                </m:sSubPr>
                                <m:e>
                                  <m:r>
                                    <a:rPr lang="en-GB" i="1">
                                      <a:latin typeface="Cambria Math" panose="02040503050406030204" pitchFamily="18" charset="0"/>
                                    </a:rPr>
                                    <m:t>𝑥</m:t>
                                  </m:r>
                                </m:e>
                                <m:sub>
                                  <m:r>
                                    <a:rPr lang="en-GB" i="1">
                                      <a:latin typeface="Cambria Math" panose="02040503050406030204" pitchFamily="18" charset="0"/>
                                    </a:rPr>
                                    <m:t>𝑖</m:t>
                                  </m:r>
                                </m:sub>
                              </m:sSub>
                              <m:r>
                                <a:rPr lang="en-GB">
                                  <a:latin typeface="Cambria Math" panose="02040503050406030204" pitchFamily="18" charset="0"/>
                                </a:rPr>
                                <m:t>′</m:t>
                              </m:r>
                            </m:e>
                          </m:d>
                        </m:e>
                      </m:nary>
                    </m:oMath>
                  </m:oMathPara>
                </a14:m>
                <a:endParaRPr lang="en-GB"/>
              </a:p>
            </p:txBody>
          </p:sp>
        </mc:Choice>
        <mc:Fallback xmlns="">
          <p:sp>
            <p:nvSpPr>
              <p:cNvPr id="164" name="Rectangle 163">
                <a:extLst>
                  <a:ext uri="{FF2B5EF4-FFF2-40B4-BE49-F238E27FC236}">
                    <a16:creationId xmlns:a16="http://schemas.microsoft.com/office/drawing/2014/main" id="{C679B899-9CF0-83C7-05EC-A1F7FA656E3E}"/>
                  </a:ext>
                </a:extLst>
              </p:cNvPr>
              <p:cNvSpPr>
                <a:spLocks noRot="1" noChangeAspect="1" noMove="1" noResize="1" noEditPoints="1" noAdjustHandles="1" noChangeArrowheads="1" noChangeShapeType="1" noTextEdit="1"/>
              </p:cNvSpPr>
              <p:nvPr/>
            </p:nvSpPr>
            <p:spPr>
              <a:xfrm>
                <a:off x="9166476" y="4674276"/>
                <a:ext cx="2666687" cy="636585"/>
              </a:xfrm>
              <a:prstGeom prst="rect">
                <a:avLst/>
              </a:prstGeom>
              <a:blipFill>
                <a:blip r:embed="rId11"/>
                <a:stretch>
                  <a:fillRect/>
                </a:stretch>
              </a:blipFill>
              <a:ln w="28575">
                <a:solidFill>
                  <a:srgbClr val="FF8400"/>
                </a:solidFill>
              </a:ln>
            </p:spPr>
            <p:txBody>
              <a:bodyPr/>
              <a:lstStyle/>
              <a:p>
                <a:r>
                  <a:rPr lang="en-US">
                    <a:noFill/>
                  </a:rPr>
                  <a:t> </a:t>
                </a:r>
              </a:p>
            </p:txBody>
          </p:sp>
        </mc:Fallback>
      </mc:AlternateContent>
    </p:spTree>
    <p:extLst>
      <p:ext uri="{BB962C8B-B14F-4D97-AF65-F5344CB8AC3E}">
        <p14:creationId xmlns:p14="http://schemas.microsoft.com/office/powerpoint/2010/main" val="4641739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194396"/>
            <a:ext cx="11363419" cy="1077218"/>
          </a:xfrm>
          <a:prstGeom prst="rect">
            <a:avLst/>
          </a:prstGeom>
          <a:noFill/>
        </p:spPr>
        <p:txBody>
          <a:bodyPr wrap="square" lIns="91440" tIns="45720" rIns="91440" bIns="45720" rtlCol="0" anchor="t">
            <a:spAutoFit/>
          </a:bodyPr>
          <a:lstStyle/>
          <a:p>
            <a:r>
              <a:rPr lang="en-GB" sz="3200" b="1" dirty="0">
                <a:solidFill>
                  <a:schemeClr val="bg1"/>
                </a:solidFill>
                <a:latin typeface="Lato"/>
                <a:ea typeface="Lato"/>
                <a:cs typeface="Lato"/>
              </a:rPr>
              <a:t> Optional: </a:t>
            </a:r>
            <a:r>
              <a:rPr lang="en-US" sz="3200" dirty="0">
                <a:solidFill>
                  <a:schemeClr val="bg1"/>
                </a:solidFill>
                <a:latin typeface="Lato"/>
                <a:ea typeface="Lato"/>
                <a:cs typeface="Arial"/>
              </a:rPr>
              <a:t>Calculation process for V&amp;R assessment (2/2)</a:t>
            </a:r>
            <a:endParaRPr lang="en-US" sz="3200" dirty="0">
              <a:solidFill>
                <a:schemeClr val="bg1"/>
              </a:solidFill>
              <a:latin typeface="Lato"/>
              <a:ea typeface="+mn-lt"/>
              <a:cs typeface="+mn-lt"/>
            </a:endParaRPr>
          </a:p>
          <a:p>
            <a:endParaRPr lang="en-GB" sz="3200" b="1"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12" name="TextBox 11">
            <a:extLst>
              <a:ext uri="{FF2B5EF4-FFF2-40B4-BE49-F238E27FC236}">
                <a16:creationId xmlns:a16="http://schemas.microsoft.com/office/drawing/2014/main" id="{2C8CF1FB-6E21-237B-EC65-56C57FB795EC}"/>
              </a:ext>
            </a:extLst>
          </p:cNvPr>
          <p:cNvSpPr txBox="1"/>
          <p:nvPr/>
        </p:nvSpPr>
        <p:spPr>
          <a:xfrm>
            <a:off x="155261" y="6439692"/>
            <a:ext cx="1316798" cy="261610"/>
          </a:xfrm>
          <a:prstGeom prst="rect">
            <a:avLst/>
          </a:prstGeom>
          <a:noFill/>
        </p:spPr>
        <p:txBody>
          <a:bodyPr wrap="square" lIns="91440" tIns="45720" rIns="91440" bIns="45720" rtlCol="0" anchor="t">
            <a:spAutoFit/>
          </a:bodyPr>
          <a:lstStyle/>
          <a:p>
            <a:r>
              <a:rPr lang="en-GB" sz="1100">
                <a:solidFill>
                  <a:schemeClr val="bg1"/>
                </a:solidFill>
                <a:latin typeface="Lato"/>
                <a:ea typeface="Lato"/>
                <a:cs typeface="Lato"/>
              </a:rPr>
              <a:t>26</a:t>
            </a:r>
            <a:endParaRPr lang="en-GB"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aphicFrame>
        <p:nvGraphicFramePr>
          <p:cNvPr id="59" name="Diagram 58">
            <a:extLst>
              <a:ext uri="{FF2B5EF4-FFF2-40B4-BE49-F238E27FC236}">
                <a16:creationId xmlns:a16="http://schemas.microsoft.com/office/drawing/2014/main" id="{69E3F80E-23D1-66C8-D1BC-C74EA79374EE}"/>
              </a:ext>
            </a:extLst>
          </p:cNvPr>
          <p:cNvGraphicFramePr/>
          <p:nvPr>
            <p:extLst>
              <p:ext uri="{D42A27DB-BD31-4B8C-83A1-F6EECF244321}">
                <p14:modId xmlns:p14="http://schemas.microsoft.com/office/powerpoint/2010/main" val="2930430443"/>
              </p:ext>
            </p:extLst>
          </p:nvPr>
        </p:nvGraphicFramePr>
        <p:xfrm>
          <a:off x="1378336" y="1065031"/>
          <a:ext cx="8319741" cy="5287947"/>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75" name="Rectangle 74">
            <a:extLst>
              <a:ext uri="{FF2B5EF4-FFF2-40B4-BE49-F238E27FC236}">
                <a16:creationId xmlns:a16="http://schemas.microsoft.com/office/drawing/2014/main" id="{76C5A61B-AE58-BCCB-698B-5AE0E46F69E9}"/>
              </a:ext>
            </a:extLst>
          </p:cNvPr>
          <p:cNvSpPr/>
          <p:nvPr/>
        </p:nvSpPr>
        <p:spPr>
          <a:xfrm>
            <a:off x="9222316" y="5605554"/>
            <a:ext cx="2491388" cy="369332"/>
          </a:xfrm>
          <a:prstGeom prst="rect">
            <a:avLst/>
          </a:prstGeom>
          <a:ln>
            <a:solidFill>
              <a:srgbClr val="FF8400"/>
            </a:solidFill>
          </a:ln>
        </p:spPr>
        <p:txBody>
          <a:bodyPr wrap="none" lIns="91440" tIns="45720" rIns="91440" bIns="45720" anchor="t">
            <a:spAutoFit/>
          </a:bodyPr>
          <a:lstStyle/>
          <a:p>
            <a:r>
              <a:rPr lang="en-GB">
                <a:latin typeface="Lato"/>
                <a:ea typeface="Lato"/>
                <a:cs typeface="Lato"/>
              </a:rPr>
              <a:t>Risk = H * E</a:t>
            </a:r>
            <a:r>
              <a:rPr lang="en-GB" baseline="-25000">
                <a:latin typeface="Lato"/>
                <a:ea typeface="Lato"/>
                <a:cs typeface="Lato"/>
              </a:rPr>
              <a:t>SES</a:t>
            </a:r>
            <a:r>
              <a:rPr lang="en-GB">
                <a:latin typeface="Lato"/>
                <a:ea typeface="Lato"/>
                <a:cs typeface="Lato"/>
              </a:rPr>
              <a:t> * VU</a:t>
            </a:r>
            <a:r>
              <a:rPr lang="en-GB" baseline="-25000">
                <a:latin typeface="Lato"/>
                <a:ea typeface="Lato"/>
                <a:cs typeface="Lato"/>
              </a:rPr>
              <a:t>SES</a:t>
            </a:r>
            <a:r>
              <a:rPr lang="en-GB">
                <a:latin typeface="Lato"/>
                <a:ea typeface="Lato"/>
                <a:cs typeface="Lato"/>
              </a:rPr>
              <a:t> </a:t>
            </a:r>
            <a:endParaRPr lang="en-US">
              <a:latin typeface="Lato"/>
              <a:ea typeface="Lato"/>
              <a:cs typeface="Lato"/>
            </a:endParaRPr>
          </a:p>
        </p:txBody>
      </p:sp>
      <mc:AlternateContent xmlns:mc="http://schemas.openxmlformats.org/markup-compatibility/2006" xmlns:a14="http://schemas.microsoft.com/office/drawing/2010/main">
        <mc:Choice Requires="a14">
          <p:sp>
            <p:nvSpPr>
              <p:cNvPr id="78" name="Rectangle 77">
                <a:extLst>
                  <a:ext uri="{FF2B5EF4-FFF2-40B4-BE49-F238E27FC236}">
                    <a16:creationId xmlns:a16="http://schemas.microsoft.com/office/drawing/2014/main" id="{1115CD84-1513-F55C-BF87-A4A905A70D52}"/>
                  </a:ext>
                </a:extLst>
              </p:cNvPr>
              <p:cNvSpPr/>
              <p:nvPr/>
            </p:nvSpPr>
            <p:spPr>
              <a:xfrm>
                <a:off x="3561633" y="1283139"/>
                <a:ext cx="2623192" cy="603948"/>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GB" sz="1600" i="1">
                              <a:latin typeface="Cambria Math" panose="02040503050406030204" pitchFamily="18" charset="0"/>
                            </a:rPr>
                          </m:ctrlPr>
                        </m:sSubPr>
                        <m:e>
                          <m:r>
                            <a:rPr lang="en-GB" sz="1600" i="1">
                              <a:latin typeface="Cambria Math" panose="02040503050406030204" pitchFamily="18" charset="0"/>
                            </a:rPr>
                            <m:t>𝑉𝐷</m:t>
                          </m:r>
                        </m:e>
                        <m:sub>
                          <m:r>
                            <a:rPr lang="en-GB" sz="1600" i="1">
                              <a:latin typeface="Cambria Math" panose="02040503050406030204" pitchFamily="18" charset="0"/>
                            </a:rPr>
                            <m:t>𝑆𝑈𝑆</m:t>
                          </m:r>
                        </m:sub>
                      </m:sSub>
                      <m:r>
                        <a:rPr lang="en-GB" sz="1600">
                          <a:latin typeface="Cambria Math" panose="02040503050406030204" pitchFamily="18" charset="0"/>
                        </a:rPr>
                        <m:t>= </m:t>
                      </m:r>
                      <m:nary>
                        <m:naryPr>
                          <m:chr m:val="∑"/>
                          <m:limLoc m:val="subSup"/>
                          <m:grow m:val="on"/>
                          <m:ctrlPr>
                            <a:rPr lang="en-GB" sz="1600" i="1">
                              <a:latin typeface="Cambria Math" panose="02040503050406030204" pitchFamily="18" charset="0"/>
                            </a:rPr>
                          </m:ctrlPr>
                        </m:naryPr>
                        <m:sub>
                          <m:r>
                            <a:rPr lang="en-GB" sz="1600" i="1">
                              <a:latin typeface="Cambria Math" panose="02040503050406030204" pitchFamily="18" charset="0"/>
                            </a:rPr>
                            <m:t>𝑗</m:t>
                          </m:r>
                          <m:r>
                            <a:rPr lang="en-GB" sz="1600">
                              <a:latin typeface="Cambria Math" panose="02040503050406030204" pitchFamily="18" charset="0"/>
                            </a:rPr>
                            <m:t>=1</m:t>
                          </m:r>
                        </m:sub>
                        <m:sup>
                          <m:r>
                            <a:rPr lang="en-GB" sz="1600" i="1">
                              <a:latin typeface="Cambria Math" panose="02040503050406030204" pitchFamily="18" charset="0"/>
                            </a:rPr>
                            <m:t>𝑛</m:t>
                          </m:r>
                        </m:sup>
                        <m:e>
                          <m:d>
                            <m:dPr>
                              <m:ctrlPr>
                                <a:rPr lang="en-GB" sz="1600" i="1">
                                  <a:latin typeface="Cambria Math" panose="02040503050406030204" pitchFamily="18" charset="0"/>
                                </a:rPr>
                              </m:ctrlPr>
                            </m:dPr>
                            <m:e>
                              <m:sSub>
                                <m:sSubPr>
                                  <m:ctrlPr>
                                    <a:rPr lang="en-GB" sz="1600" i="1">
                                      <a:latin typeface="Cambria Math" panose="02040503050406030204" pitchFamily="18" charset="0"/>
                                    </a:rPr>
                                  </m:ctrlPr>
                                </m:sSubPr>
                                <m:e>
                                  <m:r>
                                    <a:rPr lang="en-GB" sz="1600" i="1">
                                      <a:latin typeface="Cambria Math" panose="02040503050406030204" pitchFamily="18" charset="0"/>
                                    </a:rPr>
                                    <m:t>𝑤</m:t>
                                  </m:r>
                                </m:e>
                                <m:sub>
                                  <m:r>
                                    <a:rPr lang="en-GB" sz="1600" i="1">
                                      <a:latin typeface="Cambria Math" panose="02040503050406030204" pitchFamily="18" charset="0"/>
                                    </a:rPr>
                                    <m:t>𝑗</m:t>
                                  </m:r>
                                </m:sub>
                              </m:sSub>
                              <m:r>
                                <a:rPr lang="en-GB" sz="1600">
                                  <a:latin typeface="Cambria Math" panose="02040503050406030204" pitchFamily="18" charset="0"/>
                                </a:rPr>
                                <m:t>∗</m:t>
                              </m:r>
                              <m:sSub>
                                <m:sSubPr>
                                  <m:ctrlPr>
                                    <a:rPr lang="en-GB" sz="1600" i="1">
                                      <a:latin typeface="Cambria Math" panose="02040503050406030204" pitchFamily="18" charset="0"/>
                                    </a:rPr>
                                  </m:ctrlPr>
                                </m:sSubPr>
                                <m:e>
                                  <m:r>
                                    <a:rPr lang="en-GB" sz="1600" i="1">
                                      <a:latin typeface="Cambria Math" panose="02040503050406030204" pitchFamily="18" charset="0"/>
                                    </a:rPr>
                                    <m:t>𝑉𝐷</m:t>
                                  </m:r>
                                </m:e>
                                <m:sub>
                                  <m:r>
                                    <a:rPr lang="en-GB" sz="1600" i="1">
                                      <a:latin typeface="Cambria Math" panose="02040503050406030204" pitchFamily="18" charset="0"/>
                                    </a:rPr>
                                    <m:t>𝑗</m:t>
                                  </m:r>
                                </m:sub>
                              </m:sSub>
                            </m:e>
                          </m:d>
                        </m:e>
                      </m:nary>
                    </m:oMath>
                  </m:oMathPara>
                </a14:m>
                <a:endParaRPr lang="en-GB" sz="1600"/>
              </a:p>
            </p:txBody>
          </p:sp>
        </mc:Choice>
        <mc:Fallback xmlns="">
          <p:sp>
            <p:nvSpPr>
              <p:cNvPr id="78" name="Rectangle 77">
                <a:extLst>
                  <a:ext uri="{FF2B5EF4-FFF2-40B4-BE49-F238E27FC236}">
                    <a16:creationId xmlns:a16="http://schemas.microsoft.com/office/drawing/2014/main" id="{1115CD84-1513-F55C-BF87-A4A905A70D52}"/>
                  </a:ext>
                </a:extLst>
              </p:cNvPr>
              <p:cNvSpPr>
                <a:spLocks noRot="1" noChangeAspect="1" noMove="1" noResize="1" noEditPoints="1" noAdjustHandles="1" noChangeArrowheads="1" noChangeShapeType="1" noTextEdit="1"/>
              </p:cNvSpPr>
              <p:nvPr/>
            </p:nvSpPr>
            <p:spPr>
              <a:xfrm>
                <a:off x="3561633" y="1283139"/>
                <a:ext cx="2623192" cy="603948"/>
              </a:xfrm>
              <a:prstGeom prst="rect">
                <a:avLst/>
              </a:prstGeom>
              <a:blipFill>
                <a:blip r:embed="rId10"/>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0" name="Rectangle 79">
                <a:extLst>
                  <a:ext uri="{FF2B5EF4-FFF2-40B4-BE49-F238E27FC236}">
                    <a16:creationId xmlns:a16="http://schemas.microsoft.com/office/drawing/2014/main" id="{75D44D92-6386-C19D-FA0C-ED7A549DE5F2}"/>
                  </a:ext>
                </a:extLst>
              </p:cNvPr>
              <p:cNvSpPr/>
              <p:nvPr/>
            </p:nvSpPr>
            <p:spPr>
              <a:xfrm>
                <a:off x="4967385" y="2160585"/>
                <a:ext cx="2559034" cy="603948"/>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GB" sz="1600" i="1">
                              <a:latin typeface="Cambria Math" panose="02040503050406030204" pitchFamily="18" charset="0"/>
                            </a:rPr>
                          </m:ctrlPr>
                        </m:sSubPr>
                        <m:e>
                          <m:r>
                            <a:rPr lang="en-GB" sz="1600" i="1">
                              <a:latin typeface="Cambria Math" panose="02040503050406030204" pitchFamily="18" charset="0"/>
                            </a:rPr>
                            <m:t>𝑉𝐷</m:t>
                          </m:r>
                        </m:e>
                        <m:sub>
                          <m:r>
                            <a:rPr lang="en-GB" sz="1600" i="1">
                              <a:latin typeface="Cambria Math" panose="02040503050406030204" pitchFamily="18" charset="0"/>
                            </a:rPr>
                            <m:t>𝐶𝐴𝑅</m:t>
                          </m:r>
                        </m:sub>
                      </m:sSub>
                      <m:r>
                        <a:rPr lang="en-GB" sz="1600">
                          <a:latin typeface="Cambria Math" panose="02040503050406030204" pitchFamily="18" charset="0"/>
                        </a:rPr>
                        <m:t>= </m:t>
                      </m:r>
                      <m:nary>
                        <m:naryPr>
                          <m:chr m:val="∑"/>
                          <m:limLoc m:val="subSup"/>
                          <m:grow m:val="on"/>
                          <m:ctrlPr>
                            <a:rPr lang="en-GB" sz="1600" i="1">
                              <a:latin typeface="Cambria Math" panose="02040503050406030204" pitchFamily="18" charset="0"/>
                            </a:rPr>
                          </m:ctrlPr>
                        </m:naryPr>
                        <m:sub>
                          <m:r>
                            <a:rPr lang="en-GB" sz="1600" i="1">
                              <a:latin typeface="Cambria Math" panose="02040503050406030204" pitchFamily="18" charset="0"/>
                            </a:rPr>
                            <m:t>𝑗</m:t>
                          </m:r>
                          <m:r>
                            <a:rPr lang="en-GB" sz="1600">
                              <a:latin typeface="Cambria Math" panose="02040503050406030204" pitchFamily="18" charset="0"/>
                            </a:rPr>
                            <m:t>=1</m:t>
                          </m:r>
                        </m:sub>
                        <m:sup>
                          <m:r>
                            <a:rPr lang="en-GB" sz="1600" i="1">
                              <a:latin typeface="Cambria Math" panose="02040503050406030204" pitchFamily="18" charset="0"/>
                            </a:rPr>
                            <m:t>𝑛</m:t>
                          </m:r>
                        </m:sup>
                        <m:e>
                          <m:d>
                            <m:dPr>
                              <m:ctrlPr>
                                <a:rPr lang="en-GB" sz="1600" i="1">
                                  <a:latin typeface="Cambria Math" panose="02040503050406030204" pitchFamily="18" charset="0"/>
                                </a:rPr>
                              </m:ctrlPr>
                            </m:dPr>
                            <m:e>
                              <m:sSub>
                                <m:sSubPr>
                                  <m:ctrlPr>
                                    <a:rPr lang="en-GB" sz="1600" i="1">
                                      <a:latin typeface="Cambria Math" panose="02040503050406030204" pitchFamily="18" charset="0"/>
                                    </a:rPr>
                                  </m:ctrlPr>
                                </m:sSubPr>
                                <m:e>
                                  <m:r>
                                    <a:rPr lang="en-GB" sz="1600" i="1">
                                      <a:latin typeface="Cambria Math" panose="02040503050406030204" pitchFamily="18" charset="0"/>
                                    </a:rPr>
                                    <m:t>𝑤</m:t>
                                  </m:r>
                                </m:e>
                                <m:sub>
                                  <m:r>
                                    <a:rPr lang="en-GB" sz="1600" i="1">
                                      <a:latin typeface="Cambria Math" panose="02040503050406030204" pitchFamily="18" charset="0"/>
                                    </a:rPr>
                                    <m:t>𝑗</m:t>
                                  </m:r>
                                </m:sub>
                              </m:sSub>
                              <m:r>
                                <a:rPr lang="en-GB" sz="1600">
                                  <a:latin typeface="Cambria Math" panose="02040503050406030204" pitchFamily="18" charset="0"/>
                                </a:rPr>
                                <m:t>∗</m:t>
                              </m:r>
                              <m:sSub>
                                <m:sSubPr>
                                  <m:ctrlPr>
                                    <a:rPr lang="en-GB" sz="1600" i="1">
                                      <a:latin typeface="Cambria Math" panose="02040503050406030204" pitchFamily="18" charset="0"/>
                                    </a:rPr>
                                  </m:ctrlPr>
                                </m:sSubPr>
                                <m:e>
                                  <m:r>
                                    <a:rPr lang="en-GB" sz="1600" i="1">
                                      <a:latin typeface="Cambria Math" panose="02040503050406030204" pitchFamily="18" charset="0"/>
                                    </a:rPr>
                                    <m:t>𝑉𝐷</m:t>
                                  </m:r>
                                </m:e>
                                <m:sub>
                                  <m:r>
                                    <a:rPr lang="en-GB" sz="1600" i="1">
                                      <a:latin typeface="Cambria Math" panose="02040503050406030204" pitchFamily="18" charset="0"/>
                                    </a:rPr>
                                    <m:t>𝑗</m:t>
                                  </m:r>
                                </m:sub>
                              </m:sSub>
                            </m:e>
                          </m:d>
                        </m:e>
                      </m:nary>
                    </m:oMath>
                  </m:oMathPara>
                </a14:m>
                <a:endParaRPr lang="en-GB" sz="1600"/>
              </a:p>
            </p:txBody>
          </p:sp>
        </mc:Choice>
        <mc:Fallback xmlns="">
          <p:sp>
            <p:nvSpPr>
              <p:cNvPr id="80" name="Rectangle 79">
                <a:extLst>
                  <a:ext uri="{FF2B5EF4-FFF2-40B4-BE49-F238E27FC236}">
                    <a16:creationId xmlns:a16="http://schemas.microsoft.com/office/drawing/2014/main" id="{75D44D92-6386-C19D-FA0C-ED7A549DE5F2}"/>
                  </a:ext>
                </a:extLst>
              </p:cNvPr>
              <p:cNvSpPr>
                <a:spLocks noRot="1" noChangeAspect="1" noMove="1" noResize="1" noEditPoints="1" noAdjustHandles="1" noChangeArrowheads="1" noChangeShapeType="1" noTextEdit="1"/>
              </p:cNvSpPr>
              <p:nvPr/>
            </p:nvSpPr>
            <p:spPr>
              <a:xfrm>
                <a:off x="4967385" y="2160585"/>
                <a:ext cx="2559034" cy="603948"/>
              </a:xfrm>
              <a:prstGeom prst="rect">
                <a:avLst/>
              </a:prstGeom>
              <a:blipFill>
                <a:blip r:embed="rId11"/>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2" name="Rectangle 81">
                <a:extLst>
                  <a:ext uri="{FF2B5EF4-FFF2-40B4-BE49-F238E27FC236}">
                    <a16:creationId xmlns:a16="http://schemas.microsoft.com/office/drawing/2014/main" id="{4AEBCC7B-238F-45AB-316B-411936F7CF54}"/>
                  </a:ext>
                </a:extLst>
              </p:cNvPr>
              <p:cNvSpPr/>
              <p:nvPr/>
            </p:nvSpPr>
            <p:spPr>
              <a:xfrm>
                <a:off x="6096570" y="3299526"/>
                <a:ext cx="2617896" cy="558551"/>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GB" sz="1600" i="1">
                              <a:latin typeface="Cambria Math" panose="02040503050406030204" pitchFamily="18" charset="0"/>
                            </a:rPr>
                          </m:ctrlPr>
                        </m:sSubPr>
                        <m:e>
                          <m:r>
                            <a:rPr lang="en-GB" sz="1600" i="1">
                              <a:latin typeface="Cambria Math" panose="02040503050406030204" pitchFamily="18" charset="0"/>
                            </a:rPr>
                            <m:t>𝑉𝑈</m:t>
                          </m:r>
                        </m:e>
                        <m:sub>
                          <m:r>
                            <a:rPr lang="en-GB" sz="1600" i="1">
                              <a:latin typeface="Cambria Math" panose="02040503050406030204" pitchFamily="18" charset="0"/>
                            </a:rPr>
                            <m:t>𝑆𝐸𝑆</m:t>
                          </m:r>
                        </m:sub>
                      </m:sSub>
                      <m:r>
                        <a:rPr lang="en-GB" sz="1600">
                          <a:latin typeface="Cambria Math" panose="02040503050406030204" pitchFamily="18" charset="0"/>
                        </a:rPr>
                        <m:t>= </m:t>
                      </m:r>
                      <m:d>
                        <m:dPr>
                          <m:ctrlPr>
                            <a:rPr lang="en-GB" sz="1600" i="1">
                              <a:latin typeface="Cambria Math" panose="02040503050406030204" pitchFamily="18" charset="0"/>
                            </a:rPr>
                          </m:ctrlPr>
                        </m:dPr>
                        <m:e>
                          <m:f>
                            <m:fPr>
                              <m:ctrlPr>
                                <a:rPr lang="en-GB" sz="1600" i="1">
                                  <a:latin typeface="Cambria Math" panose="02040503050406030204" pitchFamily="18" charset="0"/>
                                </a:rPr>
                              </m:ctrlPr>
                            </m:fPr>
                            <m:num>
                              <m:sSub>
                                <m:sSubPr>
                                  <m:ctrlPr>
                                    <a:rPr lang="en-GB" sz="1600" i="1">
                                      <a:latin typeface="Cambria Math" panose="02040503050406030204" pitchFamily="18" charset="0"/>
                                    </a:rPr>
                                  </m:ctrlPr>
                                </m:sSubPr>
                                <m:e>
                                  <m:r>
                                    <a:rPr lang="en-GB" sz="1600" i="1">
                                      <a:latin typeface="Cambria Math" panose="02040503050406030204" pitchFamily="18" charset="0"/>
                                    </a:rPr>
                                    <m:t>𝑉𝐷</m:t>
                                  </m:r>
                                </m:e>
                                <m:sub>
                                  <m:r>
                                    <a:rPr lang="en-GB" sz="1600" i="1">
                                      <a:latin typeface="Cambria Math" panose="02040503050406030204" pitchFamily="18" charset="0"/>
                                    </a:rPr>
                                    <m:t>𝑆𝑈𝑆</m:t>
                                  </m:r>
                                </m:sub>
                              </m:sSub>
                              <m:r>
                                <a:rPr lang="en-GB" sz="1600">
                                  <a:latin typeface="Cambria Math" panose="02040503050406030204" pitchFamily="18" charset="0"/>
                                </a:rPr>
                                <m:t>+</m:t>
                              </m:r>
                              <m:sSub>
                                <m:sSubPr>
                                  <m:ctrlPr>
                                    <a:rPr lang="en-GB" sz="1600" i="1">
                                      <a:latin typeface="Cambria Math" panose="02040503050406030204" pitchFamily="18" charset="0"/>
                                    </a:rPr>
                                  </m:ctrlPr>
                                </m:sSubPr>
                                <m:e>
                                  <m:r>
                                    <a:rPr lang="en-GB" sz="1600" i="1">
                                      <a:latin typeface="Cambria Math" panose="02040503050406030204" pitchFamily="18" charset="0"/>
                                    </a:rPr>
                                    <m:t>𝑉𝐷</m:t>
                                  </m:r>
                                </m:e>
                                <m:sub>
                                  <m:r>
                                    <a:rPr lang="en-GB" sz="1600" i="1">
                                      <a:latin typeface="Cambria Math" panose="02040503050406030204" pitchFamily="18" charset="0"/>
                                    </a:rPr>
                                    <m:t>𝐶𝐴𝑅</m:t>
                                  </m:r>
                                </m:sub>
                              </m:sSub>
                            </m:num>
                            <m:den>
                              <m:r>
                                <a:rPr lang="en-GB" sz="1600">
                                  <a:latin typeface="Cambria Math" panose="02040503050406030204" pitchFamily="18" charset="0"/>
                                </a:rPr>
                                <m:t>2</m:t>
                              </m:r>
                            </m:den>
                          </m:f>
                        </m:e>
                      </m:d>
                    </m:oMath>
                  </m:oMathPara>
                </a14:m>
                <a:endParaRPr lang="en-GB" sz="1600"/>
              </a:p>
            </p:txBody>
          </p:sp>
        </mc:Choice>
        <mc:Fallback xmlns="">
          <p:sp>
            <p:nvSpPr>
              <p:cNvPr id="82" name="Rectangle 81">
                <a:extLst>
                  <a:ext uri="{FF2B5EF4-FFF2-40B4-BE49-F238E27FC236}">
                    <a16:creationId xmlns:a16="http://schemas.microsoft.com/office/drawing/2014/main" id="{4AEBCC7B-238F-45AB-316B-411936F7CF54}"/>
                  </a:ext>
                </a:extLst>
              </p:cNvPr>
              <p:cNvSpPr>
                <a:spLocks noRot="1" noChangeAspect="1" noMove="1" noResize="1" noEditPoints="1" noAdjustHandles="1" noChangeArrowheads="1" noChangeShapeType="1" noTextEdit="1"/>
              </p:cNvSpPr>
              <p:nvPr/>
            </p:nvSpPr>
            <p:spPr>
              <a:xfrm>
                <a:off x="6096570" y="3299526"/>
                <a:ext cx="2617896" cy="558551"/>
              </a:xfrm>
              <a:prstGeom prst="rect">
                <a:avLst/>
              </a:prstGeom>
              <a:blipFill>
                <a:blip r:embed="rId1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1707706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57839" y="181141"/>
            <a:ext cx="11363419" cy="584775"/>
          </a:xfrm>
          <a:prstGeom prst="rect">
            <a:avLst/>
          </a:prstGeom>
          <a:noFill/>
        </p:spPr>
        <p:txBody>
          <a:bodyPr wrap="square" lIns="91440" tIns="45720" rIns="91440" bIns="45720" rtlCol="0" anchor="t">
            <a:spAutoFit/>
          </a:bodyPr>
          <a:lstStyle/>
          <a:p>
            <a:r>
              <a:rPr lang="en-GB" sz="3200" b="1">
                <a:solidFill>
                  <a:schemeClr val="bg1"/>
                </a:solidFill>
                <a:latin typeface="Lato"/>
                <a:ea typeface="Lato"/>
                <a:cs typeface="Lato"/>
              </a:rPr>
              <a:t>Example: Indicator-based approach (OAL Italy)</a:t>
            </a:r>
            <a:endParaRPr lang="en-GB" sz="320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30" name="TextBox 29">
            <a:extLst>
              <a:ext uri="{FF2B5EF4-FFF2-40B4-BE49-F238E27FC236}">
                <a16:creationId xmlns:a16="http://schemas.microsoft.com/office/drawing/2014/main" id="{DFF74EB1-7AC9-2195-E7A4-2EF4B3079978}"/>
              </a:ext>
            </a:extLst>
          </p:cNvPr>
          <p:cNvSpPr txBox="1"/>
          <p:nvPr/>
        </p:nvSpPr>
        <p:spPr>
          <a:xfrm>
            <a:off x="117161" y="6458742"/>
            <a:ext cx="1316798" cy="261610"/>
          </a:xfrm>
          <a:prstGeom prst="rect">
            <a:avLst/>
          </a:prstGeom>
          <a:noFill/>
        </p:spPr>
        <p:txBody>
          <a:bodyPr wrap="square" lIns="91440" tIns="45720" rIns="91440" bIns="45720" rtlCol="0" anchor="t">
            <a:spAutoFit/>
          </a:bodyPr>
          <a:lstStyle/>
          <a:p>
            <a:r>
              <a:rPr lang="en-GB" sz="1100">
                <a:solidFill>
                  <a:schemeClr val="bg1"/>
                </a:solidFill>
                <a:latin typeface="Lato" panose="020F0502020204030203" pitchFamily="34" charset="0"/>
                <a:ea typeface="Lato" panose="020F0502020204030203" pitchFamily="34" charset="0"/>
                <a:cs typeface="Lato" panose="020F0502020204030203" pitchFamily="34" charset="0"/>
              </a:rPr>
              <a:t>27</a:t>
            </a:r>
          </a:p>
        </p:txBody>
      </p:sp>
      <p:sp>
        <p:nvSpPr>
          <p:cNvPr id="34" name="Text Box 9">
            <a:extLst>
              <a:ext uri="{FF2B5EF4-FFF2-40B4-BE49-F238E27FC236}">
                <a16:creationId xmlns:a16="http://schemas.microsoft.com/office/drawing/2014/main" id="{4CE80D97-2B79-7AFE-E0B9-EB5B5563E174}"/>
              </a:ext>
            </a:extLst>
          </p:cNvPr>
          <p:cNvSpPr txBox="1">
            <a:spLocks noChangeArrowheads="1"/>
          </p:cNvSpPr>
          <p:nvPr/>
        </p:nvSpPr>
        <p:spPr bwMode="auto">
          <a:xfrm>
            <a:off x="6456364" y="5536859"/>
            <a:ext cx="24479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buFontTx/>
              <a:buNone/>
            </a:pPr>
            <a:r>
              <a:rPr lang="de-DE" altLang="en-US" sz="1200">
                <a:solidFill>
                  <a:schemeClr val="bg1"/>
                </a:solidFill>
              </a:rPr>
              <a:t>Photo taken from USGS website</a:t>
            </a:r>
          </a:p>
        </p:txBody>
      </p:sp>
      <p:pic>
        <p:nvPicPr>
          <p:cNvPr id="11" name="Picture 6" descr="Map&#10;&#10;Description automatically generated">
            <a:extLst>
              <a:ext uri="{FF2B5EF4-FFF2-40B4-BE49-F238E27FC236}">
                <a16:creationId xmlns:a16="http://schemas.microsoft.com/office/drawing/2014/main" id="{104AD768-A1C7-E539-A7A2-4882B94067A0}"/>
              </a:ext>
            </a:extLst>
          </p:cNvPr>
          <p:cNvPicPr>
            <a:picLocks noChangeAspect="1"/>
          </p:cNvPicPr>
          <p:nvPr/>
        </p:nvPicPr>
        <p:blipFill>
          <a:blip r:embed="rId5"/>
          <a:stretch>
            <a:fillRect/>
          </a:stretch>
        </p:blipFill>
        <p:spPr>
          <a:xfrm>
            <a:off x="3087720" y="1025940"/>
            <a:ext cx="8723100" cy="5272657"/>
          </a:xfrm>
          <a:prstGeom prst="rect">
            <a:avLst/>
          </a:prstGeom>
        </p:spPr>
      </p:pic>
      <p:sp>
        <p:nvSpPr>
          <p:cNvPr id="12" name="TextBox 11">
            <a:extLst>
              <a:ext uri="{FF2B5EF4-FFF2-40B4-BE49-F238E27FC236}">
                <a16:creationId xmlns:a16="http://schemas.microsoft.com/office/drawing/2014/main" id="{30418287-5319-B9D3-351D-07DD3E801A02}"/>
              </a:ext>
            </a:extLst>
          </p:cNvPr>
          <p:cNvSpPr txBox="1"/>
          <p:nvPr/>
        </p:nvSpPr>
        <p:spPr>
          <a:xfrm>
            <a:off x="232628" y="3026621"/>
            <a:ext cx="2575692" cy="175432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i="1" dirty="0">
                <a:latin typeface="Lato" panose="020F0502020204030203" pitchFamily="34" charset="0"/>
                <a:ea typeface="Lato" panose="020F0502020204030203" pitchFamily="34" charset="0"/>
                <a:cs typeface="Lato" panose="020F0502020204030203" pitchFamily="34" charset="0"/>
              </a:rPr>
              <a:t>SES hazard, exposure, and risk scores for a 200-year flood event in OAL Italy for without and with </a:t>
            </a:r>
            <a:r>
              <a:rPr lang="en-GB" i="1" dirty="0" err="1">
                <a:latin typeface="Lato" panose="020F0502020204030203" pitchFamily="34" charset="0"/>
                <a:ea typeface="Lato" panose="020F0502020204030203" pitchFamily="34" charset="0"/>
                <a:cs typeface="Lato" panose="020F0502020204030203" pitchFamily="34" charset="0"/>
              </a:rPr>
              <a:t>NbS</a:t>
            </a:r>
            <a:r>
              <a:rPr lang="en-GB" i="1" dirty="0">
                <a:latin typeface="Lato" panose="020F0502020204030203" pitchFamily="34" charset="0"/>
                <a:ea typeface="Lato" panose="020F0502020204030203" pitchFamily="34" charset="0"/>
                <a:cs typeface="Lato" panose="020F0502020204030203" pitchFamily="34" charset="0"/>
              </a:rPr>
              <a:t> scenarios</a:t>
            </a:r>
          </a:p>
          <a:p>
            <a:endParaRPr lang="en-US" i="1" dirty="0">
              <a:latin typeface="Lato" panose="020F0502020204030203" pitchFamily="34" charset="0"/>
              <a:ea typeface="Lato" panose="020F0502020204030203" pitchFamily="34" charset="0"/>
              <a:cs typeface="Lato" panose="020F0502020204030203" pitchFamily="34" charset="0"/>
            </a:endParaRPr>
          </a:p>
        </p:txBody>
      </p:sp>
      <p:sp>
        <p:nvSpPr>
          <p:cNvPr id="2" name="TextBox 1">
            <a:extLst>
              <a:ext uri="{FF2B5EF4-FFF2-40B4-BE49-F238E27FC236}">
                <a16:creationId xmlns:a16="http://schemas.microsoft.com/office/drawing/2014/main" id="{4F56C5CB-CA1A-7A34-B9CB-9BBB1D4C0B7B}"/>
              </a:ext>
            </a:extLst>
          </p:cNvPr>
          <p:cNvSpPr txBox="1"/>
          <p:nvPr/>
        </p:nvSpPr>
        <p:spPr>
          <a:xfrm rot="16200000">
            <a:off x="1840649" y="1871813"/>
            <a:ext cx="2061078" cy="369332"/>
          </a:xfrm>
          <a:prstGeom prst="rect">
            <a:avLst/>
          </a:prstGeom>
          <a:noFill/>
        </p:spPr>
        <p:txBody>
          <a:bodyPr wrap="square" rtlCol="0">
            <a:spAutoFit/>
          </a:bodyPr>
          <a:lstStyle/>
          <a:p>
            <a:r>
              <a:rPr lang="en-US" dirty="0">
                <a:solidFill>
                  <a:srgbClr val="FF8400"/>
                </a:solidFill>
              </a:rPr>
              <a:t>Without </a:t>
            </a:r>
            <a:r>
              <a:rPr lang="en-US" dirty="0" err="1">
                <a:solidFill>
                  <a:srgbClr val="FF8400"/>
                </a:solidFill>
              </a:rPr>
              <a:t>NbS</a:t>
            </a:r>
            <a:endParaRPr lang="en-US" dirty="0">
              <a:solidFill>
                <a:srgbClr val="FF8400"/>
              </a:solidFill>
            </a:endParaRPr>
          </a:p>
        </p:txBody>
      </p:sp>
      <p:sp>
        <p:nvSpPr>
          <p:cNvPr id="3" name="TextBox 2">
            <a:extLst>
              <a:ext uri="{FF2B5EF4-FFF2-40B4-BE49-F238E27FC236}">
                <a16:creationId xmlns:a16="http://schemas.microsoft.com/office/drawing/2014/main" id="{5A67D68E-CFBF-7480-E9C6-9EFAC193E80A}"/>
              </a:ext>
            </a:extLst>
          </p:cNvPr>
          <p:cNvSpPr txBox="1"/>
          <p:nvPr/>
        </p:nvSpPr>
        <p:spPr>
          <a:xfrm rot="16200000">
            <a:off x="1872515" y="4508141"/>
            <a:ext cx="2061078" cy="369332"/>
          </a:xfrm>
          <a:prstGeom prst="rect">
            <a:avLst/>
          </a:prstGeom>
          <a:noFill/>
        </p:spPr>
        <p:txBody>
          <a:bodyPr wrap="square" rtlCol="0">
            <a:spAutoFit/>
          </a:bodyPr>
          <a:lstStyle/>
          <a:p>
            <a:r>
              <a:rPr lang="en-US" dirty="0">
                <a:solidFill>
                  <a:srgbClr val="8DC549"/>
                </a:solidFill>
              </a:rPr>
              <a:t>With </a:t>
            </a:r>
            <a:r>
              <a:rPr lang="en-US" dirty="0" err="1">
                <a:solidFill>
                  <a:srgbClr val="8DC549"/>
                </a:solidFill>
              </a:rPr>
              <a:t>NbS</a:t>
            </a:r>
            <a:endParaRPr lang="en-US" dirty="0">
              <a:solidFill>
                <a:srgbClr val="8DC549"/>
              </a:solidFill>
            </a:endParaRPr>
          </a:p>
        </p:txBody>
      </p:sp>
    </p:spTree>
    <p:extLst>
      <p:ext uri="{BB962C8B-B14F-4D97-AF65-F5344CB8AC3E}">
        <p14:creationId xmlns:p14="http://schemas.microsoft.com/office/powerpoint/2010/main" val="343563654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194396"/>
            <a:ext cx="11363419" cy="584775"/>
          </a:xfrm>
          <a:prstGeom prst="rect">
            <a:avLst/>
          </a:prstGeom>
          <a:noFill/>
        </p:spPr>
        <p:txBody>
          <a:bodyPr wrap="square" lIns="91440" tIns="45720" rIns="91440" bIns="45720" rtlCol="0" anchor="t">
            <a:spAutoFit/>
          </a:bodyPr>
          <a:lstStyle/>
          <a:p>
            <a:r>
              <a:rPr lang="en-US" sz="3200" b="1">
                <a:solidFill>
                  <a:schemeClr val="bg1"/>
                </a:solidFill>
                <a:latin typeface="Lato"/>
                <a:ea typeface="Calibri"/>
                <a:cs typeface="Arial"/>
              </a:rPr>
              <a:t>Spatial aspects of V&amp;R assessment </a:t>
            </a:r>
            <a:endParaRPr lang="en-US">
              <a:solidFill>
                <a:schemeClr val="bg1"/>
              </a:solidFill>
            </a:endParaRPr>
          </a:p>
        </p:txBody>
      </p:sp>
      <p:sp>
        <p:nvSpPr>
          <p:cNvPr id="3" name="TextBox 2">
            <a:extLst>
              <a:ext uri="{FF2B5EF4-FFF2-40B4-BE49-F238E27FC236}">
                <a16:creationId xmlns:a16="http://schemas.microsoft.com/office/drawing/2014/main" id="{19EDF30D-99C4-B8D8-CF20-3553FF61E421}"/>
              </a:ext>
            </a:extLst>
          </p:cNvPr>
          <p:cNvSpPr txBox="1"/>
          <p:nvPr/>
        </p:nvSpPr>
        <p:spPr>
          <a:xfrm>
            <a:off x="155261" y="6439692"/>
            <a:ext cx="1316798" cy="261610"/>
          </a:xfrm>
          <a:prstGeom prst="rect">
            <a:avLst/>
          </a:prstGeom>
          <a:noFill/>
        </p:spPr>
        <p:txBody>
          <a:bodyPr wrap="square" lIns="91440" tIns="45720" rIns="91440" bIns="45720" rtlCol="0" anchor="t">
            <a:spAutoFit/>
          </a:bodyPr>
          <a:lstStyle/>
          <a:p>
            <a:r>
              <a:rPr lang="en-GB" sz="1100">
                <a:solidFill>
                  <a:schemeClr val="bg1"/>
                </a:solidFill>
                <a:latin typeface="Lato"/>
                <a:ea typeface="Lato"/>
                <a:cs typeface="Lato"/>
              </a:rPr>
              <a:t>28</a:t>
            </a:r>
            <a:endParaRPr lang="en-GB"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9" name="Rectangle 8">
            <a:extLst>
              <a:ext uri="{FF2B5EF4-FFF2-40B4-BE49-F238E27FC236}">
                <a16:creationId xmlns:a16="http://schemas.microsoft.com/office/drawing/2014/main" id="{559FCC70-B646-7397-A625-84D6289544BD}"/>
              </a:ext>
            </a:extLst>
          </p:cNvPr>
          <p:cNvSpPr/>
          <p:nvPr/>
        </p:nvSpPr>
        <p:spPr>
          <a:xfrm>
            <a:off x="83601" y="1175961"/>
            <a:ext cx="7660722" cy="1276888"/>
          </a:xfrm>
          <a:prstGeom prst="rect">
            <a:avLst/>
          </a:prstGeom>
        </p:spPr>
        <p:txBody>
          <a:bodyPr wrap="square" lIns="91440" tIns="45720" rIns="91440" bIns="45720" anchor="t">
            <a:spAutoFit/>
          </a:bodyPr>
          <a:lstStyle/>
          <a:p>
            <a:pPr>
              <a:lnSpc>
                <a:spcPct val="107000"/>
              </a:lnSpc>
              <a:spcAft>
                <a:spcPts val="800"/>
              </a:spcAft>
            </a:pPr>
            <a:endParaRPr lang="en-GB" sz="2000" i="1">
              <a:latin typeface="Lato"/>
              <a:ea typeface="+mn-lt"/>
              <a:cs typeface="+mn-lt"/>
            </a:endParaRPr>
          </a:p>
          <a:p>
            <a:pPr>
              <a:lnSpc>
                <a:spcPct val="107000"/>
              </a:lnSpc>
              <a:spcAft>
                <a:spcPts val="800"/>
              </a:spcAft>
            </a:pPr>
            <a:endParaRPr lang="en-GB" sz="2000" b="1">
              <a:latin typeface="Lato"/>
              <a:ea typeface="Calibri"/>
              <a:cs typeface="Times New Roman"/>
            </a:endParaRPr>
          </a:p>
          <a:p>
            <a:pPr>
              <a:lnSpc>
                <a:spcPct val="150000"/>
              </a:lnSpc>
              <a:spcBef>
                <a:spcPct val="0"/>
              </a:spcBef>
              <a:spcAft>
                <a:spcPts val="600"/>
              </a:spcAft>
              <a:buClr>
                <a:srgbClr val="00A7E2"/>
              </a:buClr>
            </a:pPr>
            <a:endParaRPr lang="en-GB" sz="1600">
              <a:latin typeface="Lato"/>
              <a:ea typeface="Lato"/>
              <a:cs typeface="Lato"/>
            </a:endParaRPr>
          </a:p>
        </p:txBody>
      </p:sp>
      <p:grpSp>
        <p:nvGrpSpPr>
          <p:cNvPr id="12" name="Group 11">
            <a:extLst>
              <a:ext uri="{FF2B5EF4-FFF2-40B4-BE49-F238E27FC236}">
                <a16:creationId xmlns:a16="http://schemas.microsoft.com/office/drawing/2014/main" id="{D3520544-CB1F-5E01-EEEE-FC20C46A1686}"/>
              </a:ext>
            </a:extLst>
          </p:cNvPr>
          <p:cNvGrpSpPr/>
          <p:nvPr/>
        </p:nvGrpSpPr>
        <p:grpSpPr>
          <a:xfrm>
            <a:off x="5394282" y="2393634"/>
            <a:ext cx="6447584" cy="3715086"/>
            <a:chOff x="4438231" y="2977655"/>
            <a:chExt cx="6226595" cy="3371161"/>
          </a:xfrm>
        </p:grpSpPr>
        <p:pic>
          <p:nvPicPr>
            <p:cNvPr id="15" name="Picture 14">
              <a:extLst>
                <a:ext uri="{FF2B5EF4-FFF2-40B4-BE49-F238E27FC236}">
                  <a16:creationId xmlns:a16="http://schemas.microsoft.com/office/drawing/2014/main" id="{1DCE0759-BD09-8433-4117-97BB606AE347}"/>
                </a:ext>
              </a:extLst>
            </p:cNvPr>
            <p:cNvPicPr>
              <a:picLocks noChangeAspect="1"/>
            </p:cNvPicPr>
            <p:nvPr/>
          </p:nvPicPr>
          <p:blipFill rotWithShape="1">
            <a:blip r:embed="rId5">
              <a:extLst>
                <a:ext uri="{28A0092B-C50C-407E-A947-70E740481C1C}">
                  <a14:useLocalDpi xmlns:a14="http://schemas.microsoft.com/office/drawing/2010/main"/>
                </a:ext>
              </a:extLst>
            </a:blip>
            <a:srcRect/>
            <a:stretch/>
          </p:blipFill>
          <p:spPr>
            <a:xfrm>
              <a:off x="4438231" y="3046714"/>
              <a:ext cx="6226595" cy="3302102"/>
            </a:xfrm>
            <a:prstGeom prst="rect">
              <a:avLst/>
            </a:prstGeom>
          </p:spPr>
        </p:pic>
        <p:grpSp>
          <p:nvGrpSpPr>
            <p:cNvPr id="17" name="Group 16">
              <a:extLst>
                <a:ext uri="{FF2B5EF4-FFF2-40B4-BE49-F238E27FC236}">
                  <a16:creationId xmlns:a16="http://schemas.microsoft.com/office/drawing/2014/main" id="{3F9E346A-7ECD-CA2A-1259-0637B03B9D0B}"/>
                </a:ext>
              </a:extLst>
            </p:cNvPr>
            <p:cNvGrpSpPr/>
            <p:nvPr/>
          </p:nvGrpSpPr>
          <p:grpSpPr>
            <a:xfrm>
              <a:off x="7586367" y="2977655"/>
              <a:ext cx="2233598" cy="2308544"/>
              <a:chOff x="6062367" y="2977654"/>
              <a:chExt cx="2233598" cy="2308544"/>
            </a:xfrm>
          </p:grpSpPr>
          <p:sp>
            <p:nvSpPr>
              <p:cNvPr id="23" name="Oval 22">
                <a:extLst>
                  <a:ext uri="{FF2B5EF4-FFF2-40B4-BE49-F238E27FC236}">
                    <a16:creationId xmlns:a16="http://schemas.microsoft.com/office/drawing/2014/main" id="{E34E20BB-63CC-0DAA-E3B8-F42FBEF391FB}"/>
                  </a:ext>
                </a:extLst>
              </p:cNvPr>
              <p:cNvSpPr/>
              <p:nvPr/>
            </p:nvSpPr>
            <p:spPr>
              <a:xfrm rot="1138086">
                <a:off x="6062367" y="4049234"/>
                <a:ext cx="2233598" cy="1236964"/>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Speech Bubble: Rectangle with Corners Rounded 23">
                <a:extLst>
                  <a:ext uri="{FF2B5EF4-FFF2-40B4-BE49-F238E27FC236}">
                    <a16:creationId xmlns:a16="http://schemas.microsoft.com/office/drawing/2014/main" id="{51AA1C9E-1E5D-AC02-A737-E6F2F1BABCE5}"/>
                  </a:ext>
                </a:extLst>
              </p:cNvPr>
              <p:cNvSpPr/>
              <p:nvPr/>
            </p:nvSpPr>
            <p:spPr>
              <a:xfrm>
                <a:off x="6661282" y="2977654"/>
                <a:ext cx="1530866" cy="688408"/>
              </a:xfrm>
              <a:prstGeom prst="wedgeRoundRectCallout">
                <a:avLst>
                  <a:gd name="adj1" fmla="val -6317"/>
                  <a:gd name="adj2" fmla="val 104358"/>
                  <a:gd name="adj3" fmla="val 16667"/>
                </a:avLst>
              </a:prstGeom>
              <a:solidFill>
                <a:srgbClr val="FCCDAE"/>
              </a:solidFill>
              <a:ln>
                <a:solidFill>
                  <a:srgbClr val="FCDAC2"/>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b="1">
                    <a:solidFill>
                      <a:schemeClr val="tx1"/>
                    </a:solidFill>
                    <a:latin typeface="Lato"/>
                    <a:ea typeface="Lato"/>
                    <a:cs typeface="Lato"/>
                  </a:rPr>
                  <a:t>Area of interest for V&amp;R assessment: </a:t>
                </a:r>
                <a:br>
                  <a:rPr lang="en-US" sz="1200" b="1">
                    <a:latin typeface="Lato"/>
                  </a:rPr>
                </a:br>
                <a:r>
                  <a:rPr lang="en-US" sz="1100">
                    <a:solidFill>
                      <a:schemeClr val="tx1"/>
                    </a:solidFill>
                    <a:latin typeface="Lato"/>
                    <a:ea typeface="Lato"/>
                    <a:cs typeface="Lato"/>
                  </a:rPr>
                  <a:t>Flood prone area</a:t>
                </a:r>
                <a:endParaRPr lang="en-US" sz="1100">
                  <a:solidFill>
                    <a:schemeClr val="tx1"/>
                  </a:solidFill>
                  <a:latin typeface="Calibri"/>
                  <a:ea typeface="Calibri"/>
                  <a:cs typeface="Calibri"/>
                </a:endParaRPr>
              </a:p>
            </p:txBody>
          </p:sp>
        </p:grpSp>
        <p:sp>
          <p:nvSpPr>
            <p:cNvPr id="22" name="TextBox 21">
              <a:extLst>
                <a:ext uri="{FF2B5EF4-FFF2-40B4-BE49-F238E27FC236}">
                  <a16:creationId xmlns:a16="http://schemas.microsoft.com/office/drawing/2014/main" id="{E12D93FB-6682-7D18-B2EA-7684118E9DA9}"/>
                </a:ext>
              </a:extLst>
            </p:cNvPr>
            <p:cNvSpPr txBox="1"/>
            <p:nvPr/>
          </p:nvSpPr>
          <p:spPr>
            <a:xfrm>
              <a:off x="7898326" y="4508292"/>
              <a:ext cx="1658155" cy="523220"/>
            </a:xfrm>
            <a:prstGeom prst="rect">
              <a:avLst/>
            </a:prstGeom>
            <a:noFill/>
          </p:spPr>
          <p:txBody>
            <a:bodyPr wrap="square" rtlCol="0">
              <a:spAutoFit/>
            </a:bodyPr>
            <a:lstStyle/>
            <a:p>
              <a:r>
                <a:rPr lang="en-US" sz="1400" b="1"/>
                <a:t>Sub-catchment scale</a:t>
              </a:r>
              <a:endParaRPr lang="en-GB" b="1"/>
            </a:p>
          </p:txBody>
        </p:sp>
      </p:grpSp>
      <p:sp>
        <p:nvSpPr>
          <p:cNvPr id="13" name="TextBox 12">
            <a:extLst>
              <a:ext uri="{FF2B5EF4-FFF2-40B4-BE49-F238E27FC236}">
                <a16:creationId xmlns:a16="http://schemas.microsoft.com/office/drawing/2014/main" id="{7EFCF7F5-29B7-E28B-617B-E09AB47BDB96}"/>
              </a:ext>
            </a:extLst>
          </p:cNvPr>
          <p:cNvSpPr txBox="1"/>
          <p:nvPr/>
        </p:nvSpPr>
        <p:spPr>
          <a:xfrm>
            <a:off x="5436882" y="2332673"/>
            <a:ext cx="1320353" cy="715049"/>
          </a:xfrm>
          <a:prstGeom prst="rect">
            <a:avLst/>
          </a:prstGeom>
          <a:noFill/>
        </p:spPr>
        <p:txBody>
          <a:bodyPr wrap="square" rtlCol="0">
            <a:spAutoFit/>
          </a:bodyPr>
          <a:lstStyle/>
          <a:p>
            <a:r>
              <a:rPr lang="en-US" b="1"/>
              <a:t>Provincial scale</a:t>
            </a:r>
            <a:endParaRPr lang="en-GB" sz="2400" b="1"/>
          </a:p>
        </p:txBody>
      </p:sp>
      <p:sp>
        <p:nvSpPr>
          <p:cNvPr id="14" name="TextBox 13">
            <a:extLst>
              <a:ext uri="{FF2B5EF4-FFF2-40B4-BE49-F238E27FC236}">
                <a16:creationId xmlns:a16="http://schemas.microsoft.com/office/drawing/2014/main" id="{7B76E256-9CBF-383C-B867-9B9F0238683B}"/>
              </a:ext>
            </a:extLst>
          </p:cNvPr>
          <p:cNvSpPr txBox="1"/>
          <p:nvPr/>
        </p:nvSpPr>
        <p:spPr>
          <a:xfrm>
            <a:off x="6618986" y="4401778"/>
            <a:ext cx="1622662" cy="789866"/>
          </a:xfrm>
          <a:prstGeom prst="rect">
            <a:avLst/>
          </a:prstGeom>
          <a:noFill/>
        </p:spPr>
        <p:txBody>
          <a:bodyPr wrap="square" rtlCol="0">
            <a:spAutoFit/>
          </a:bodyPr>
          <a:lstStyle/>
          <a:p>
            <a:r>
              <a:rPr lang="en-US" b="1"/>
              <a:t>Catchment scale</a:t>
            </a:r>
            <a:endParaRPr lang="en-GB" sz="2400" b="1"/>
          </a:p>
        </p:txBody>
      </p:sp>
      <p:sp>
        <p:nvSpPr>
          <p:cNvPr id="27" name="Rectangle 26">
            <a:extLst>
              <a:ext uri="{FF2B5EF4-FFF2-40B4-BE49-F238E27FC236}">
                <a16:creationId xmlns:a16="http://schemas.microsoft.com/office/drawing/2014/main" id="{D6401A1A-81B5-7B7D-DA53-D21B5C76D8F9}"/>
              </a:ext>
            </a:extLst>
          </p:cNvPr>
          <p:cNvSpPr/>
          <p:nvPr/>
        </p:nvSpPr>
        <p:spPr>
          <a:xfrm>
            <a:off x="524560" y="2116223"/>
            <a:ext cx="4411756" cy="3160417"/>
          </a:xfrm>
          <a:prstGeom prst="rect">
            <a:avLst/>
          </a:prstGeom>
        </p:spPr>
        <p:txBody>
          <a:bodyPr wrap="square" lIns="91440" tIns="45720" rIns="91440" bIns="45720" anchor="t">
            <a:spAutoFit/>
          </a:bodyPr>
          <a:lstStyle/>
          <a:p>
            <a:pPr>
              <a:lnSpc>
                <a:spcPct val="107000"/>
              </a:lnSpc>
              <a:spcAft>
                <a:spcPts val="800"/>
              </a:spcAft>
            </a:pPr>
            <a:endParaRPr lang="en-GB" b="1" dirty="0">
              <a:latin typeface="Lato" panose="020F0502020204030203" pitchFamily="34" charset="0"/>
              <a:ea typeface="Lato" panose="020F0502020204030203" pitchFamily="34" charset="0"/>
              <a:cs typeface="Lato" panose="020F0502020204030203" pitchFamily="34" charset="0"/>
            </a:endParaRPr>
          </a:p>
          <a:p>
            <a:pPr marL="285750" indent="-285750">
              <a:lnSpc>
                <a:spcPct val="150000"/>
              </a:lnSpc>
              <a:spcBef>
                <a:spcPct val="0"/>
              </a:spcBef>
              <a:spcAft>
                <a:spcPts val="600"/>
              </a:spcAft>
              <a:buClr>
                <a:srgbClr val="00A7E2"/>
              </a:buClr>
              <a:buFont typeface="Arial"/>
              <a:buChar char="•"/>
              <a:defRPr/>
            </a:pPr>
            <a:r>
              <a:rPr lang="en-GB" dirty="0">
                <a:latin typeface="Lato" panose="020F0502020204030203" pitchFamily="34" charset="0"/>
                <a:ea typeface="Lato" panose="020F0502020204030203" pitchFamily="34" charset="0"/>
                <a:cs typeface="Lato" panose="020F0502020204030203" pitchFamily="34" charset="0"/>
              </a:rPr>
              <a:t>V&amp;R assessment might need to consider different spatial scales</a:t>
            </a:r>
          </a:p>
          <a:p>
            <a:pPr marL="285750" indent="-285750">
              <a:lnSpc>
                <a:spcPct val="150000"/>
              </a:lnSpc>
              <a:spcBef>
                <a:spcPct val="0"/>
              </a:spcBef>
              <a:spcAft>
                <a:spcPts val="600"/>
              </a:spcAft>
              <a:buClr>
                <a:srgbClr val="00A7E2"/>
              </a:buClr>
              <a:buFont typeface="Arial"/>
              <a:buChar char="•"/>
              <a:defRPr/>
            </a:pPr>
            <a:endParaRPr lang="en-GB" dirty="0">
              <a:latin typeface="Lato" panose="020F0502020204030203" pitchFamily="34" charset="0"/>
              <a:ea typeface="Lato" panose="020F0502020204030203" pitchFamily="34" charset="0"/>
              <a:cs typeface="Lato" panose="020F0502020204030203" pitchFamily="34" charset="0"/>
            </a:endParaRPr>
          </a:p>
          <a:p>
            <a:pPr marL="285750" indent="-285750">
              <a:lnSpc>
                <a:spcPct val="150000"/>
              </a:lnSpc>
              <a:spcBef>
                <a:spcPct val="0"/>
              </a:spcBef>
              <a:spcAft>
                <a:spcPts val="600"/>
              </a:spcAft>
              <a:buClr>
                <a:srgbClr val="00A7E2"/>
              </a:buClr>
              <a:buFont typeface="Arial"/>
              <a:buChar char="•"/>
              <a:defRPr/>
            </a:pPr>
            <a:r>
              <a:rPr lang="en-US" dirty="0">
                <a:latin typeface="Lato" panose="020F0502020204030203" pitchFamily="34" charset="0"/>
                <a:ea typeface="Lato" panose="020F0502020204030203" pitchFamily="34" charset="0"/>
                <a:cs typeface="Lato" panose="020F0502020204030203" pitchFamily="34" charset="0"/>
              </a:rPr>
              <a:t>Social and ecological indicators can be related to different spatial scales</a:t>
            </a:r>
            <a:endParaRPr lang="en-GB" dirty="0">
              <a:latin typeface="Lato" panose="020F0502020204030203" pitchFamily="34" charset="0"/>
              <a:ea typeface="Lato" panose="020F0502020204030203" pitchFamily="34" charset="0"/>
              <a:cs typeface="Lato" panose="020F0502020204030203" pitchFamily="34" charset="0"/>
            </a:endParaRPr>
          </a:p>
          <a:p>
            <a:pPr>
              <a:lnSpc>
                <a:spcPct val="150000"/>
              </a:lnSpc>
              <a:spcBef>
                <a:spcPct val="0"/>
              </a:spcBef>
              <a:spcAft>
                <a:spcPts val="600"/>
              </a:spcAft>
              <a:buClr>
                <a:srgbClr val="00A7E2"/>
              </a:buClr>
              <a:defRPr/>
            </a:pPr>
            <a:endParaRPr lang="en-GB" dirty="0">
              <a:latin typeface="Lato" panose="020F0502020204030203" pitchFamily="34" charset="0"/>
              <a:ea typeface="Lato" panose="020F0502020204030203" pitchFamily="34" charset="0"/>
              <a:cs typeface="Lato" panose="020F0502020204030203" pitchFamily="34" charset="0"/>
            </a:endParaRPr>
          </a:p>
        </p:txBody>
      </p:sp>
      <p:sp>
        <p:nvSpPr>
          <p:cNvPr id="29" name="Rectangle 28">
            <a:extLst>
              <a:ext uri="{FF2B5EF4-FFF2-40B4-BE49-F238E27FC236}">
                <a16:creationId xmlns:a16="http://schemas.microsoft.com/office/drawing/2014/main" id="{C13CD5D1-EB83-69D3-672F-B9171B084103}"/>
              </a:ext>
            </a:extLst>
          </p:cNvPr>
          <p:cNvSpPr/>
          <p:nvPr/>
        </p:nvSpPr>
        <p:spPr>
          <a:xfrm>
            <a:off x="6486876" y="1357813"/>
            <a:ext cx="4411756" cy="1127937"/>
          </a:xfrm>
          <a:prstGeom prst="rect">
            <a:avLst/>
          </a:prstGeom>
        </p:spPr>
        <p:txBody>
          <a:bodyPr wrap="square" lIns="91440" tIns="45720" rIns="91440" bIns="45720" anchor="t">
            <a:spAutoFit/>
          </a:bodyPr>
          <a:lstStyle/>
          <a:p>
            <a:pPr algn="ctr">
              <a:spcAft>
                <a:spcPts val="800"/>
              </a:spcAft>
            </a:pPr>
            <a:r>
              <a:rPr lang="en-GB" sz="1600" b="1">
                <a:latin typeface="Lato"/>
                <a:ea typeface="Calibri"/>
                <a:cs typeface="Times New Roman"/>
              </a:rPr>
              <a:t>OAL Greece  </a:t>
            </a:r>
            <a:endParaRPr lang="en-US" sz="1600">
              <a:latin typeface="Lato"/>
              <a:ea typeface="Calibri"/>
              <a:cs typeface="Calibri"/>
            </a:endParaRPr>
          </a:p>
          <a:p>
            <a:pPr algn="ctr">
              <a:spcBef>
                <a:spcPct val="0"/>
              </a:spcBef>
              <a:spcAft>
                <a:spcPts val="600"/>
              </a:spcAft>
              <a:buClr>
                <a:srgbClr val="00A7E2"/>
              </a:buClr>
              <a:defRPr/>
            </a:pPr>
            <a:r>
              <a:rPr lang="en-GB" sz="1200" b="1">
                <a:latin typeface="Lato"/>
                <a:ea typeface="Lato"/>
                <a:cs typeface="Lato"/>
              </a:rPr>
              <a:t>Ecosystem: </a:t>
            </a:r>
            <a:r>
              <a:rPr lang="en-GB" sz="1200">
                <a:latin typeface="Lato"/>
                <a:ea typeface="Lato"/>
                <a:cs typeface="Lato"/>
              </a:rPr>
              <a:t>Catchment of </a:t>
            </a:r>
            <a:r>
              <a:rPr lang="en-GB" sz="1200" err="1">
                <a:latin typeface="Lato"/>
                <a:ea typeface="Lato"/>
                <a:cs typeface="Lato"/>
              </a:rPr>
              <a:t>Spercheios</a:t>
            </a:r>
            <a:r>
              <a:rPr lang="en-GB" sz="1200">
                <a:latin typeface="Lato"/>
                <a:ea typeface="Lato"/>
                <a:cs typeface="Lato"/>
              </a:rPr>
              <a:t> river</a:t>
            </a:r>
            <a:br>
              <a:rPr lang="en-GB" sz="1200">
                <a:latin typeface="Lato"/>
                <a:ea typeface="Lato"/>
                <a:cs typeface="Lato"/>
              </a:rPr>
            </a:br>
            <a:r>
              <a:rPr lang="en-GB" sz="1200" b="1">
                <a:latin typeface="Lato"/>
                <a:ea typeface="Lato"/>
                <a:cs typeface="Lato"/>
              </a:rPr>
              <a:t>Social system:</a:t>
            </a:r>
            <a:r>
              <a:rPr lang="en-GB" sz="1200">
                <a:latin typeface="Lato"/>
                <a:ea typeface="Lato"/>
                <a:cs typeface="Lato"/>
              </a:rPr>
              <a:t> Several municipalities across the OAL</a:t>
            </a:r>
          </a:p>
          <a:p>
            <a:pPr>
              <a:lnSpc>
                <a:spcPct val="150000"/>
              </a:lnSpc>
              <a:spcBef>
                <a:spcPct val="0"/>
              </a:spcBef>
              <a:spcAft>
                <a:spcPts val="600"/>
              </a:spcAft>
              <a:buClr>
                <a:srgbClr val="00A7E2"/>
              </a:buClr>
              <a:defRPr/>
            </a:pPr>
            <a:endParaRPr lang="en-GB" sz="1200">
              <a:solidFill>
                <a:srgbClr val="000000"/>
              </a:solidFill>
              <a:latin typeface="Lato"/>
              <a:ea typeface="Lato"/>
              <a:cs typeface="Lato"/>
            </a:endParaRPr>
          </a:p>
        </p:txBody>
      </p:sp>
      <p:sp>
        <p:nvSpPr>
          <p:cNvPr id="31" name="Rectangle 30">
            <a:extLst>
              <a:ext uri="{FF2B5EF4-FFF2-40B4-BE49-F238E27FC236}">
                <a16:creationId xmlns:a16="http://schemas.microsoft.com/office/drawing/2014/main" id="{EF51BE42-EFA5-68C2-7AA1-5C385B6B54BE}"/>
              </a:ext>
            </a:extLst>
          </p:cNvPr>
          <p:cNvSpPr/>
          <p:nvPr/>
        </p:nvSpPr>
        <p:spPr>
          <a:xfrm>
            <a:off x="5346823" y="1200586"/>
            <a:ext cx="6616962" cy="4915066"/>
          </a:xfrm>
          <a:prstGeom prst="rect">
            <a:avLst/>
          </a:prstGeom>
          <a:noFill/>
          <a:ln w="9525" cap="flat" cmpd="sng">
            <a:solidFill>
              <a:srgbClr val="262626"/>
            </a:solidFill>
            <a:prstDash val="dash"/>
            <a:miter lim="800000"/>
            <a:headEnd type="none" w="sm" len="sm"/>
            <a:tailEnd type="none" w="sm" len="sm"/>
          </a:ln>
        </p:spPr>
        <p:txBody>
          <a:bodyPr spcFirstLastPara="1" wrap="square" lIns="91425" tIns="91425" rIns="91425" bIns="91425" anchor="ctr" anchorCtr="0">
            <a:noAutofit/>
          </a:bodyPr>
          <a:lstStyle/>
          <a:p>
            <a:pPr>
              <a:lnSpc>
                <a:spcPct val="115000"/>
              </a:lnSpc>
            </a:pPr>
            <a:r>
              <a:rPr lang="en-GB" sz="1100">
                <a:solidFill>
                  <a:srgbClr val="000000"/>
                </a:solidFill>
                <a:latin typeface="Calibri" panose="020F0502020204030204" pitchFamily="34" charset="0"/>
                <a:ea typeface="Times New Roman" panose="02020603050405020304" pitchFamily="18" charset="0"/>
                <a:cs typeface="Arial" panose="020B0604020202020204" pitchFamily="34" charset="0"/>
              </a:rPr>
              <a:t> </a:t>
            </a:r>
          </a:p>
        </p:txBody>
      </p:sp>
    </p:spTree>
    <p:extLst>
      <p:ext uri="{BB962C8B-B14F-4D97-AF65-F5344CB8AC3E}">
        <p14:creationId xmlns:p14="http://schemas.microsoft.com/office/powerpoint/2010/main" val="41368554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194396"/>
            <a:ext cx="11363419" cy="584775"/>
          </a:xfrm>
          <a:prstGeom prst="rect">
            <a:avLst/>
          </a:prstGeom>
          <a:noFill/>
        </p:spPr>
        <p:txBody>
          <a:bodyPr wrap="square" lIns="91440" tIns="45720" rIns="91440" bIns="45720" rtlCol="0" anchor="t">
            <a:spAutoFit/>
          </a:bodyPr>
          <a:lstStyle/>
          <a:p>
            <a:r>
              <a:rPr lang="en-US" sz="3200" b="1">
                <a:solidFill>
                  <a:schemeClr val="bg1"/>
                </a:solidFill>
                <a:latin typeface="Lato"/>
                <a:ea typeface="Calibri"/>
                <a:cs typeface="Arial"/>
              </a:rPr>
              <a:t>Spatial aspects of V&amp;R assessment </a:t>
            </a:r>
            <a:endParaRPr lang="en-US">
              <a:solidFill>
                <a:schemeClr val="bg1"/>
              </a:solidFill>
            </a:endParaRPr>
          </a:p>
        </p:txBody>
      </p:sp>
      <p:sp>
        <p:nvSpPr>
          <p:cNvPr id="3" name="TextBox 2">
            <a:extLst>
              <a:ext uri="{FF2B5EF4-FFF2-40B4-BE49-F238E27FC236}">
                <a16:creationId xmlns:a16="http://schemas.microsoft.com/office/drawing/2014/main" id="{19EDF30D-99C4-B8D8-CF20-3553FF61E421}"/>
              </a:ext>
            </a:extLst>
          </p:cNvPr>
          <p:cNvSpPr txBox="1"/>
          <p:nvPr/>
        </p:nvSpPr>
        <p:spPr>
          <a:xfrm>
            <a:off x="155261" y="6439692"/>
            <a:ext cx="1316798" cy="261610"/>
          </a:xfrm>
          <a:prstGeom prst="rect">
            <a:avLst/>
          </a:prstGeom>
          <a:noFill/>
        </p:spPr>
        <p:txBody>
          <a:bodyPr wrap="square" lIns="91440" tIns="45720" rIns="91440" bIns="45720" rtlCol="0" anchor="t">
            <a:spAutoFit/>
          </a:bodyPr>
          <a:lstStyle/>
          <a:p>
            <a:r>
              <a:rPr lang="en-GB" sz="1100">
                <a:solidFill>
                  <a:schemeClr val="bg1"/>
                </a:solidFill>
                <a:latin typeface="Lato"/>
                <a:ea typeface="Lato"/>
                <a:cs typeface="Lato"/>
              </a:rPr>
              <a:t>29</a:t>
            </a:r>
            <a:endParaRPr lang="en-GB"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9" name="Rectangle 8">
            <a:extLst>
              <a:ext uri="{FF2B5EF4-FFF2-40B4-BE49-F238E27FC236}">
                <a16:creationId xmlns:a16="http://schemas.microsoft.com/office/drawing/2014/main" id="{559FCC70-B646-7397-A625-84D6289544BD}"/>
              </a:ext>
            </a:extLst>
          </p:cNvPr>
          <p:cNvSpPr/>
          <p:nvPr/>
        </p:nvSpPr>
        <p:spPr>
          <a:xfrm>
            <a:off x="83601" y="1175961"/>
            <a:ext cx="7660722" cy="1276888"/>
          </a:xfrm>
          <a:prstGeom prst="rect">
            <a:avLst/>
          </a:prstGeom>
        </p:spPr>
        <p:txBody>
          <a:bodyPr wrap="square" lIns="91440" tIns="45720" rIns="91440" bIns="45720" anchor="t">
            <a:spAutoFit/>
          </a:bodyPr>
          <a:lstStyle/>
          <a:p>
            <a:pPr>
              <a:lnSpc>
                <a:spcPct val="107000"/>
              </a:lnSpc>
              <a:spcAft>
                <a:spcPts val="800"/>
              </a:spcAft>
            </a:pPr>
            <a:endParaRPr lang="en-GB" sz="2000" i="1">
              <a:latin typeface="Lato"/>
              <a:ea typeface="+mn-lt"/>
              <a:cs typeface="+mn-lt"/>
            </a:endParaRPr>
          </a:p>
          <a:p>
            <a:pPr>
              <a:lnSpc>
                <a:spcPct val="107000"/>
              </a:lnSpc>
              <a:spcAft>
                <a:spcPts val="800"/>
              </a:spcAft>
            </a:pPr>
            <a:endParaRPr lang="en-GB" sz="2000" b="1">
              <a:latin typeface="Lato"/>
              <a:ea typeface="Calibri"/>
              <a:cs typeface="Times New Roman"/>
            </a:endParaRPr>
          </a:p>
          <a:p>
            <a:pPr>
              <a:lnSpc>
                <a:spcPct val="150000"/>
              </a:lnSpc>
              <a:spcBef>
                <a:spcPct val="0"/>
              </a:spcBef>
              <a:spcAft>
                <a:spcPts val="600"/>
              </a:spcAft>
              <a:buClr>
                <a:srgbClr val="00A7E2"/>
              </a:buClr>
            </a:pPr>
            <a:endParaRPr lang="en-GB" sz="1600">
              <a:latin typeface="Lato"/>
              <a:ea typeface="Lato"/>
              <a:cs typeface="Lato"/>
            </a:endParaRPr>
          </a:p>
        </p:txBody>
      </p:sp>
      <p:sp>
        <p:nvSpPr>
          <p:cNvPr id="27" name="Rectangle 26">
            <a:extLst>
              <a:ext uri="{FF2B5EF4-FFF2-40B4-BE49-F238E27FC236}">
                <a16:creationId xmlns:a16="http://schemas.microsoft.com/office/drawing/2014/main" id="{D6401A1A-81B5-7B7D-DA53-D21B5C76D8F9}"/>
              </a:ext>
            </a:extLst>
          </p:cNvPr>
          <p:cNvSpPr/>
          <p:nvPr/>
        </p:nvSpPr>
        <p:spPr>
          <a:xfrm>
            <a:off x="394027" y="2176007"/>
            <a:ext cx="4411756" cy="3259162"/>
          </a:xfrm>
          <a:prstGeom prst="rect">
            <a:avLst/>
          </a:prstGeom>
        </p:spPr>
        <p:txBody>
          <a:bodyPr wrap="square" lIns="91440" tIns="45720" rIns="91440" bIns="45720" anchor="t">
            <a:spAutoFit/>
          </a:bodyPr>
          <a:lstStyle/>
          <a:p>
            <a:pPr>
              <a:lnSpc>
                <a:spcPct val="107000"/>
              </a:lnSpc>
              <a:spcAft>
                <a:spcPts val="800"/>
              </a:spcAft>
            </a:pPr>
            <a:endParaRPr lang="en-GB" sz="2400" b="1">
              <a:latin typeface="Lato" panose="020F0502020204030203" pitchFamily="34" charset="0"/>
              <a:ea typeface="Lato" panose="020F0502020204030203" pitchFamily="34" charset="0"/>
              <a:cs typeface="Lato" panose="020F0502020204030203" pitchFamily="34" charset="0"/>
            </a:endParaRPr>
          </a:p>
          <a:p>
            <a:pPr marL="285750" indent="-285750">
              <a:lnSpc>
                <a:spcPct val="150000"/>
              </a:lnSpc>
              <a:spcBef>
                <a:spcPct val="0"/>
              </a:spcBef>
              <a:spcAft>
                <a:spcPts val="600"/>
              </a:spcAft>
              <a:buClr>
                <a:srgbClr val="00A7E2"/>
              </a:buClr>
              <a:buFont typeface="Arial"/>
              <a:buChar char="•"/>
              <a:defRPr/>
            </a:pPr>
            <a:r>
              <a:rPr lang="en-GB">
                <a:latin typeface="Lato" panose="020F0502020204030203" pitchFamily="34" charset="0"/>
                <a:ea typeface="Lato" panose="020F0502020204030203" pitchFamily="34" charset="0"/>
                <a:cs typeface="Lato" panose="020F0502020204030203" pitchFamily="34" charset="0"/>
              </a:rPr>
              <a:t>V&amp;R assessment might need to consider different spatial scales</a:t>
            </a:r>
          </a:p>
          <a:p>
            <a:pPr marL="285750" indent="-285750">
              <a:lnSpc>
                <a:spcPct val="150000"/>
              </a:lnSpc>
              <a:spcBef>
                <a:spcPct val="0"/>
              </a:spcBef>
              <a:spcAft>
                <a:spcPts val="600"/>
              </a:spcAft>
              <a:buClr>
                <a:srgbClr val="00A7E2"/>
              </a:buClr>
              <a:buFont typeface="Arial"/>
              <a:buChar char="•"/>
              <a:defRPr/>
            </a:pPr>
            <a:endParaRPr lang="en-GB">
              <a:latin typeface="Lato" panose="020F0502020204030203" pitchFamily="34" charset="0"/>
              <a:ea typeface="Lato" panose="020F0502020204030203" pitchFamily="34" charset="0"/>
              <a:cs typeface="Lato" panose="020F0502020204030203" pitchFamily="34" charset="0"/>
            </a:endParaRPr>
          </a:p>
          <a:p>
            <a:pPr marL="285750" indent="-285750">
              <a:lnSpc>
                <a:spcPct val="150000"/>
              </a:lnSpc>
              <a:spcBef>
                <a:spcPct val="0"/>
              </a:spcBef>
              <a:spcAft>
                <a:spcPts val="600"/>
              </a:spcAft>
              <a:buClr>
                <a:srgbClr val="00A7E2"/>
              </a:buClr>
              <a:buFont typeface="Arial"/>
              <a:buChar char="•"/>
              <a:defRPr/>
            </a:pPr>
            <a:r>
              <a:rPr lang="en-US">
                <a:latin typeface="Lato" panose="020F0502020204030203" pitchFamily="34" charset="0"/>
                <a:ea typeface="Lato" panose="020F0502020204030203" pitchFamily="34" charset="0"/>
                <a:cs typeface="Lato" panose="020F0502020204030203" pitchFamily="34" charset="0"/>
              </a:rPr>
              <a:t>Social and ecological indicators can be related to different spatial scales</a:t>
            </a:r>
            <a:endParaRPr lang="en-GB">
              <a:latin typeface="Lato" panose="020F0502020204030203" pitchFamily="34" charset="0"/>
              <a:ea typeface="Lato" panose="020F0502020204030203" pitchFamily="34" charset="0"/>
              <a:cs typeface="Lato" panose="020F0502020204030203" pitchFamily="34" charset="0"/>
            </a:endParaRPr>
          </a:p>
          <a:p>
            <a:pPr>
              <a:lnSpc>
                <a:spcPct val="150000"/>
              </a:lnSpc>
              <a:spcBef>
                <a:spcPct val="0"/>
              </a:spcBef>
              <a:spcAft>
                <a:spcPts val="600"/>
              </a:spcAft>
              <a:buClr>
                <a:srgbClr val="00A7E2"/>
              </a:buClr>
              <a:defRPr/>
            </a:pPr>
            <a:endParaRPr lang="en-GB">
              <a:latin typeface="Lato" panose="020F0502020204030203" pitchFamily="34" charset="0"/>
              <a:ea typeface="Lato" panose="020F0502020204030203" pitchFamily="34" charset="0"/>
              <a:cs typeface="Lato" panose="020F0502020204030203" pitchFamily="34" charset="0"/>
            </a:endParaRPr>
          </a:p>
        </p:txBody>
      </p:sp>
      <p:sp>
        <p:nvSpPr>
          <p:cNvPr id="29" name="Rectangle 28">
            <a:extLst>
              <a:ext uri="{FF2B5EF4-FFF2-40B4-BE49-F238E27FC236}">
                <a16:creationId xmlns:a16="http://schemas.microsoft.com/office/drawing/2014/main" id="{C13CD5D1-EB83-69D3-672F-B9171B084103}"/>
              </a:ext>
            </a:extLst>
          </p:cNvPr>
          <p:cNvSpPr/>
          <p:nvPr/>
        </p:nvSpPr>
        <p:spPr>
          <a:xfrm>
            <a:off x="6486876" y="1258422"/>
            <a:ext cx="4411756" cy="625812"/>
          </a:xfrm>
          <a:prstGeom prst="rect">
            <a:avLst/>
          </a:prstGeom>
        </p:spPr>
        <p:txBody>
          <a:bodyPr wrap="square" lIns="91440" tIns="45720" rIns="91440" bIns="45720" anchor="t">
            <a:spAutoFit/>
          </a:bodyPr>
          <a:lstStyle/>
          <a:p>
            <a:pPr algn="ctr">
              <a:spcAft>
                <a:spcPts val="800"/>
              </a:spcAft>
            </a:pPr>
            <a:r>
              <a:rPr lang="en-GB" sz="1600" b="1">
                <a:latin typeface="Lato"/>
                <a:ea typeface="Calibri"/>
                <a:cs typeface="Times New Roman"/>
              </a:rPr>
              <a:t>OAL </a:t>
            </a:r>
            <a:r>
              <a:rPr lang="en-GB" sz="1600" b="1">
                <a:solidFill>
                  <a:srgbClr val="000000"/>
                </a:solidFill>
                <a:latin typeface="Lato"/>
                <a:ea typeface="+mn-lt"/>
                <a:cs typeface="Times New Roman"/>
              </a:rPr>
              <a:t>Austria</a:t>
            </a:r>
            <a:endParaRPr lang="en-GB" sz="1600" b="1">
              <a:latin typeface="Lato"/>
              <a:ea typeface="Calibri"/>
              <a:cs typeface="Times New Roman"/>
            </a:endParaRPr>
          </a:p>
          <a:p>
            <a:pPr algn="ctr">
              <a:spcAft>
                <a:spcPts val="800"/>
              </a:spcAft>
              <a:defRPr/>
            </a:pPr>
            <a:endParaRPr lang="en-GB" sz="1200">
              <a:latin typeface="Lato"/>
              <a:ea typeface="Lato"/>
              <a:cs typeface="Lato"/>
            </a:endParaRPr>
          </a:p>
        </p:txBody>
      </p:sp>
      <p:sp>
        <p:nvSpPr>
          <p:cNvPr id="31" name="Rectangle 30">
            <a:extLst>
              <a:ext uri="{FF2B5EF4-FFF2-40B4-BE49-F238E27FC236}">
                <a16:creationId xmlns:a16="http://schemas.microsoft.com/office/drawing/2014/main" id="{EF51BE42-EFA5-68C2-7AA1-5C385B6B54BE}"/>
              </a:ext>
            </a:extLst>
          </p:cNvPr>
          <p:cNvSpPr/>
          <p:nvPr/>
        </p:nvSpPr>
        <p:spPr>
          <a:xfrm>
            <a:off x="5346823" y="1200586"/>
            <a:ext cx="6616962" cy="4915066"/>
          </a:xfrm>
          <a:prstGeom prst="rect">
            <a:avLst/>
          </a:prstGeom>
          <a:noFill/>
          <a:ln w="9525" cap="flat" cmpd="sng">
            <a:solidFill>
              <a:srgbClr val="262626"/>
            </a:solidFill>
            <a:prstDash val="dash"/>
            <a:miter lim="800000"/>
            <a:headEnd type="none" w="sm" len="sm"/>
            <a:tailEnd type="none" w="sm" len="sm"/>
          </a:ln>
        </p:spPr>
        <p:txBody>
          <a:bodyPr spcFirstLastPara="1" wrap="square" lIns="91425" tIns="91425" rIns="91425" bIns="91425" anchor="ctr" anchorCtr="0">
            <a:noAutofit/>
          </a:bodyPr>
          <a:lstStyle/>
          <a:p>
            <a:pPr>
              <a:lnSpc>
                <a:spcPct val="115000"/>
              </a:lnSpc>
            </a:pPr>
            <a:r>
              <a:rPr lang="en-GB" sz="1100">
                <a:solidFill>
                  <a:srgbClr val="000000"/>
                </a:solidFill>
                <a:latin typeface="Calibri" panose="020F0502020204030204" pitchFamily="34" charset="0"/>
                <a:ea typeface="Times New Roman" panose="02020603050405020304" pitchFamily="18" charset="0"/>
                <a:cs typeface="Arial" panose="020B0604020202020204" pitchFamily="34" charset="0"/>
              </a:rPr>
              <a:t> </a:t>
            </a:r>
          </a:p>
        </p:txBody>
      </p:sp>
      <p:pic>
        <p:nvPicPr>
          <p:cNvPr id="4" name="Picture 3" descr="Map&#10;&#10;Description automatically generated">
            <a:extLst>
              <a:ext uri="{FF2B5EF4-FFF2-40B4-BE49-F238E27FC236}">
                <a16:creationId xmlns:a16="http://schemas.microsoft.com/office/drawing/2014/main" id="{B7E7C7F0-3748-1383-88BD-8C66A7FB7350}"/>
              </a:ext>
            </a:extLst>
          </p:cNvPr>
          <p:cNvPicPr>
            <a:picLocks noChangeAspect="1"/>
          </p:cNvPicPr>
          <p:nvPr/>
        </p:nvPicPr>
        <p:blipFill>
          <a:blip r:embed="rId5"/>
          <a:stretch>
            <a:fillRect/>
          </a:stretch>
        </p:blipFill>
        <p:spPr>
          <a:xfrm>
            <a:off x="5579831" y="1572426"/>
            <a:ext cx="6289147" cy="4466324"/>
          </a:xfrm>
          <a:prstGeom prst="rect">
            <a:avLst/>
          </a:prstGeom>
        </p:spPr>
      </p:pic>
      <p:sp>
        <p:nvSpPr>
          <p:cNvPr id="6" name="TextBox 5">
            <a:extLst>
              <a:ext uri="{FF2B5EF4-FFF2-40B4-BE49-F238E27FC236}">
                <a16:creationId xmlns:a16="http://schemas.microsoft.com/office/drawing/2014/main" id="{0DE54D34-969F-0491-5A68-6842B225A94B}"/>
              </a:ext>
            </a:extLst>
          </p:cNvPr>
          <p:cNvSpPr txBox="1"/>
          <p:nvPr/>
        </p:nvSpPr>
        <p:spPr>
          <a:xfrm>
            <a:off x="8747796" y="4536872"/>
            <a:ext cx="3031511" cy="693673"/>
          </a:xfrm>
          <a:prstGeom prst="rect">
            <a:avLst/>
          </a:prstGeom>
          <a:solidFill>
            <a:schemeClr val="accent2">
              <a:lumMod val="20000"/>
              <a:lumOff val="80000"/>
            </a:schemeClr>
          </a:solidFill>
        </p:spPr>
        <p:txBody>
          <a:bodyPr wrap="square" lIns="91440" tIns="45720" rIns="91440" bIns="45720" rtlCol="0" anchor="t">
            <a:spAutoFit/>
          </a:bodyPr>
          <a:lstStyle/>
          <a:p>
            <a:pPr marL="285750" indent="-285750">
              <a:spcBef>
                <a:spcPts val="600"/>
              </a:spcBef>
              <a:buFont typeface="Arial"/>
              <a:buChar char="•"/>
            </a:pPr>
            <a:r>
              <a:rPr lang="en-US" sz="1100" dirty="0">
                <a:latin typeface="Lato"/>
                <a:ea typeface="Lato"/>
                <a:cs typeface="Lato"/>
              </a:rPr>
              <a:t>Very small area, local scale</a:t>
            </a:r>
            <a:endParaRPr lang="en-US" sz="1100" dirty="0">
              <a:latin typeface="Lato"/>
              <a:ea typeface="Calibri"/>
              <a:cs typeface="Calibri"/>
            </a:endParaRPr>
          </a:p>
          <a:p>
            <a:pPr marL="285750" indent="-285750">
              <a:spcBef>
                <a:spcPts val="600"/>
              </a:spcBef>
              <a:buFont typeface="Arial"/>
              <a:buChar char="•"/>
            </a:pPr>
            <a:r>
              <a:rPr lang="en-US" sz="1100" dirty="0">
                <a:latin typeface="Lato"/>
                <a:ea typeface="Lato"/>
                <a:cs typeface="Lato"/>
              </a:rPr>
              <a:t>Only few social and ecological indicators are related to local scales</a:t>
            </a:r>
            <a:endParaRPr lang="en-GB" sz="1100" dirty="0">
              <a:latin typeface="Lato"/>
              <a:ea typeface="Lato"/>
              <a:cs typeface="Lato"/>
            </a:endParaRPr>
          </a:p>
        </p:txBody>
      </p:sp>
      <p:sp>
        <p:nvSpPr>
          <p:cNvPr id="8" name="Speech Bubble: Rectangle with Corners Rounded 7">
            <a:extLst>
              <a:ext uri="{FF2B5EF4-FFF2-40B4-BE49-F238E27FC236}">
                <a16:creationId xmlns:a16="http://schemas.microsoft.com/office/drawing/2014/main" id="{7C86FE24-1A58-A5D1-5CC8-018630AA9F9D}"/>
              </a:ext>
            </a:extLst>
          </p:cNvPr>
          <p:cNvSpPr/>
          <p:nvPr/>
        </p:nvSpPr>
        <p:spPr>
          <a:xfrm>
            <a:off x="9820972" y="2070612"/>
            <a:ext cx="1585198" cy="758639"/>
          </a:xfrm>
          <a:prstGeom prst="wedgeRoundRectCallout">
            <a:avLst>
              <a:gd name="adj1" fmla="val -6317"/>
              <a:gd name="adj2" fmla="val 104358"/>
              <a:gd name="adj3" fmla="val 16667"/>
            </a:avLst>
          </a:prstGeom>
          <a:solidFill>
            <a:srgbClr val="FCCDAE"/>
          </a:solidFill>
          <a:ln>
            <a:solidFill>
              <a:srgbClr val="FCDAC2"/>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b="1">
                <a:solidFill>
                  <a:schemeClr val="tx1"/>
                </a:solidFill>
                <a:latin typeface="Lato"/>
                <a:ea typeface="Lato"/>
                <a:cs typeface="Lato"/>
              </a:rPr>
              <a:t>Area of interest for V&amp;R assessment: </a:t>
            </a:r>
            <a:br>
              <a:rPr lang="en-US" sz="1200" b="1">
                <a:latin typeface="Lato"/>
              </a:rPr>
            </a:br>
            <a:r>
              <a:rPr lang="en-US" sz="1100">
                <a:solidFill>
                  <a:schemeClr val="tx1"/>
                </a:solidFill>
                <a:latin typeface="Lato"/>
                <a:ea typeface="Lato"/>
                <a:cs typeface="Lato"/>
              </a:rPr>
              <a:t>Landslide</a:t>
            </a:r>
            <a:endParaRPr lang="en-US" sz="1100">
              <a:solidFill>
                <a:schemeClr val="tx1"/>
              </a:solidFill>
              <a:latin typeface="Calibri"/>
              <a:ea typeface="Calibri"/>
              <a:cs typeface="Calibri"/>
            </a:endParaRPr>
          </a:p>
        </p:txBody>
      </p:sp>
    </p:spTree>
    <p:extLst>
      <p:ext uri="{BB962C8B-B14F-4D97-AF65-F5344CB8AC3E}">
        <p14:creationId xmlns:p14="http://schemas.microsoft.com/office/powerpoint/2010/main" val="11680463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68DFA222-AD46-6406-AC53-4ED4142B3E2C}"/>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2" name="TextBox 11">
            <a:extLst>
              <a:ext uri="{FF2B5EF4-FFF2-40B4-BE49-F238E27FC236}">
                <a16:creationId xmlns:a16="http://schemas.microsoft.com/office/drawing/2014/main" id="{F20A7847-6DB0-48F9-9940-8638997504F9}"/>
              </a:ext>
            </a:extLst>
          </p:cNvPr>
          <p:cNvSpPr txBox="1"/>
          <p:nvPr/>
        </p:nvSpPr>
        <p:spPr>
          <a:xfrm>
            <a:off x="402021" y="1494094"/>
            <a:ext cx="5555060" cy="3693319"/>
          </a:xfrm>
          <a:prstGeom prst="rect">
            <a:avLst/>
          </a:prstGeom>
          <a:noFill/>
        </p:spPr>
        <p:txBody>
          <a:bodyPr wrap="square" lIns="91440" tIns="45720" rIns="91440" bIns="45720" rtlCol="0" anchor="t">
            <a:spAutoFit/>
          </a:bodyPr>
          <a:lstStyle/>
          <a:p>
            <a:endParaRPr lang="de-DE">
              <a:solidFill>
                <a:srgbClr val="2CB6E7"/>
              </a:solidFill>
              <a:latin typeface="Lato" panose="020F0502020204030203" pitchFamily="34" charset="0"/>
              <a:ea typeface="Lato" panose="020F0502020204030203" pitchFamily="34" charset="0"/>
              <a:cs typeface="Lato" panose="020F0502020204030203" pitchFamily="34" charset="0"/>
            </a:endParaRPr>
          </a:p>
          <a:p>
            <a:endParaRPr lang="de-DE">
              <a:solidFill>
                <a:srgbClr val="2CB6E7"/>
              </a:solidFill>
              <a:latin typeface="Lato"/>
              <a:ea typeface="Lato"/>
              <a:cs typeface="Lato"/>
            </a:endParaRPr>
          </a:p>
          <a:p>
            <a:endParaRPr lang="de-DE">
              <a:solidFill>
                <a:srgbClr val="2CB6E7"/>
              </a:solidFill>
              <a:latin typeface="Lato"/>
              <a:ea typeface="Lato"/>
              <a:cs typeface="Lato"/>
            </a:endParaRPr>
          </a:p>
          <a:p>
            <a:br>
              <a:rPr lang="de-DE">
                <a:solidFill>
                  <a:srgbClr val="2CB6E7"/>
                </a:solidFill>
                <a:latin typeface="Lato"/>
                <a:ea typeface="Lato"/>
                <a:cs typeface="Lato"/>
              </a:rPr>
            </a:br>
            <a:r>
              <a:rPr lang="de-DE">
                <a:solidFill>
                  <a:srgbClr val="2CB6E7"/>
                </a:solidFill>
                <a:latin typeface="Lato"/>
                <a:ea typeface="Lato"/>
                <a:cs typeface="Lato"/>
              </a:rPr>
              <a:t> </a:t>
            </a:r>
            <a:endParaRPr lang="de-DE">
              <a:solidFill>
                <a:srgbClr val="404040"/>
              </a:solidFill>
              <a:latin typeface="Lato" panose="020F0502020204030203" pitchFamily="34" charset="0"/>
              <a:ea typeface="Lato" panose="020F0502020204030203" pitchFamily="34" charset="0"/>
              <a:cs typeface="Lato" panose="020F0502020204030203" pitchFamily="34" charset="0"/>
            </a:endParaRPr>
          </a:p>
          <a:p>
            <a:br>
              <a:rPr lang="de-DE">
                <a:solidFill>
                  <a:srgbClr val="2CB6E7"/>
                </a:solidFill>
                <a:latin typeface="Lato"/>
                <a:ea typeface="Lato"/>
                <a:cs typeface="Lato"/>
              </a:rPr>
            </a:br>
            <a:endParaRPr lang="de-DE">
              <a:solidFill>
                <a:srgbClr val="2CB6E7"/>
              </a:solidFill>
              <a:latin typeface="Lato" panose="020F0502020204030203" pitchFamily="34" charset="0"/>
              <a:ea typeface="Lato" panose="020F0502020204030203" pitchFamily="34" charset="0"/>
              <a:cs typeface="Lato" panose="020F0502020204030203" pitchFamily="34" charset="0"/>
            </a:endParaRPr>
          </a:p>
          <a:p>
            <a:br>
              <a:rPr lang="de-DE">
                <a:solidFill>
                  <a:srgbClr val="2CB6E7"/>
                </a:solidFill>
                <a:latin typeface="Lato"/>
                <a:ea typeface="Lato"/>
                <a:cs typeface="Lato"/>
              </a:rPr>
            </a:br>
            <a:endParaRPr lang="de-DE">
              <a:solidFill>
                <a:srgbClr val="2CB6E7"/>
              </a:solidFill>
              <a:latin typeface="Lato" panose="020F0502020204030203" pitchFamily="34" charset="0"/>
              <a:ea typeface="Lato" panose="020F0502020204030203" pitchFamily="34" charset="0"/>
              <a:cs typeface="Lato" panose="020F0502020204030203" pitchFamily="34" charset="0"/>
            </a:endParaRPr>
          </a:p>
          <a:p>
            <a:br>
              <a:rPr lang="de-DE">
                <a:solidFill>
                  <a:srgbClr val="2CB6E7"/>
                </a:solidFill>
                <a:latin typeface="Lato"/>
                <a:ea typeface="Lato"/>
                <a:cs typeface="Lato"/>
              </a:rPr>
            </a:br>
            <a:endParaRPr lang="de-DE">
              <a:solidFill>
                <a:srgbClr val="2CB6E7"/>
              </a:solidFill>
              <a:latin typeface="Lato" panose="020F0502020204030203" pitchFamily="34" charset="0"/>
              <a:ea typeface="Lato" panose="020F0502020204030203" pitchFamily="34" charset="0"/>
              <a:cs typeface="Lato" panose="020F0502020204030203" pitchFamily="34" charset="0"/>
            </a:endParaRPr>
          </a:p>
          <a:p>
            <a:br>
              <a:rPr lang="de-DE">
                <a:solidFill>
                  <a:srgbClr val="2CB6E7"/>
                </a:solidFill>
                <a:latin typeface="Lato"/>
                <a:ea typeface="Lato"/>
                <a:cs typeface="Lato"/>
              </a:rPr>
            </a:br>
            <a:endParaRPr lang="de-DE">
              <a:solidFill>
                <a:srgbClr val="2CB6E7"/>
              </a:solidFill>
              <a:latin typeface="Lato" panose="020F0502020204030203" pitchFamily="34" charset="0"/>
              <a:ea typeface="Lato" panose="020F0502020204030203" pitchFamily="34" charset="0"/>
              <a:cs typeface="Lato" panose="020F0502020204030203" pitchFamily="34" charset="0"/>
            </a:endParaRPr>
          </a:p>
        </p:txBody>
      </p:sp>
      <p:pic>
        <p:nvPicPr>
          <p:cNvPr id="7" name="Picture 6" descr="Logo&#10;&#10;Description automatically generated">
            <a:extLst>
              <a:ext uri="{FF2B5EF4-FFF2-40B4-BE49-F238E27FC236}">
                <a16:creationId xmlns:a16="http://schemas.microsoft.com/office/drawing/2014/main" id="{AA27E094-22D8-20CF-124F-D3CE2A644C72}"/>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sp>
        <p:nvSpPr>
          <p:cNvPr id="17" name="TextBox 16">
            <a:extLst>
              <a:ext uri="{FF2B5EF4-FFF2-40B4-BE49-F238E27FC236}">
                <a16:creationId xmlns:a16="http://schemas.microsoft.com/office/drawing/2014/main" id="{323B451E-FB13-3B87-415A-98AABB8A4B8F}"/>
              </a:ext>
            </a:extLst>
          </p:cNvPr>
          <p:cNvSpPr txBox="1"/>
          <p:nvPr/>
        </p:nvSpPr>
        <p:spPr>
          <a:xfrm>
            <a:off x="82668" y="194396"/>
            <a:ext cx="11011780" cy="584775"/>
          </a:xfrm>
          <a:prstGeom prst="rect">
            <a:avLst/>
          </a:prstGeom>
          <a:noFill/>
        </p:spPr>
        <p:txBody>
          <a:bodyPr wrap="square" lIns="91440" tIns="45720" rIns="91440" bIns="45720" rtlCol="0" anchor="t">
            <a:spAutoFit/>
          </a:bodyPr>
          <a:lstStyle/>
          <a:p>
            <a:r>
              <a:rPr lang="de-DE" sz="3200" b="1" dirty="0">
                <a:solidFill>
                  <a:schemeClr val="bg1"/>
                </a:solidFill>
                <a:ea typeface="+mn-lt"/>
                <a:cs typeface="+mn-lt"/>
              </a:rPr>
              <a:t>Training Unit 4 at a </a:t>
            </a:r>
            <a:r>
              <a:rPr lang="de-DE" sz="3200" b="1" dirty="0" err="1">
                <a:solidFill>
                  <a:schemeClr val="bg1"/>
                </a:solidFill>
                <a:ea typeface="+mn-lt"/>
                <a:cs typeface="+mn-lt"/>
              </a:rPr>
              <a:t>glance</a:t>
            </a:r>
            <a:endParaRPr lang="de-DE" sz="3200" b="1" dirty="0">
              <a:solidFill>
                <a:schemeClr val="bg1"/>
              </a:solidFill>
              <a:ea typeface="+mn-lt"/>
              <a:cs typeface="+mn-lt"/>
            </a:endParaRPr>
          </a:p>
        </p:txBody>
      </p:sp>
      <p:sp>
        <p:nvSpPr>
          <p:cNvPr id="13" name="Rectangle 12">
            <a:extLst>
              <a:ext uri="{FF2B5EF4-FFF2-40B4-BE49-F238E27FC236}">
                <a16:creationId xmlns:a16="http://schemas.microsoft.com/office/drawing/2014/main" id="{685AEEF2-CA12-D406-BEC6-C5A5EDC1FDDC}"/>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grpSp>
        <p:nvGrpSpPr>
          <p:cNvPr id="14" name="Group 13">
            <a:extLst>
              <a:ext uri="{FF2B5EF4-FFF2-40B4-BE49-F238E27FC236}">
                <a16:creationId xmlns:a16="http://schemas.microsoft.com/office/drawing/2014/main" id="{60A0F368-FC4D-50D1-99A2-D2BD4535964C}"/>
              </a:ext>
            </a:extLst>
          </p:cNvPr>
          <p:cNvGrpSpPr/>
          <p:nvPr/>
        </p:nvGrpSpPr>
        <p:grpSpPr>
          <a:xfrm>
            <a:off x="9938654" y="6352565"/>
            <a:ext cx="2141003" cy="464738"/>
            <a:chOff x="266045" y="6130130"/>
            <a:chExt cx="2431435" cy="525217"/>
          </a:xfrm>
        </p:grpSpPr>
        <p:pic>
          <p:nvPicPr>
            <p:cNvPr id="19" name="Picture 18">
              <a:extLst>
                <a:ext uri="{FF2B5EF4-FFF2-40B4-BE49-F238E27FC236}">
                  <a16:creationId xmlns:a16="http://schemas.microsoft.com/office/drawing/2014/main" id="{B9581F8B-CDA7-D7EA-191C-738BEA6BBD82}"/>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0" name="TextBox 19">
              <a:extLst>
                <a:ext uri="{FF2B5EF4-FFF2-40B4-BE49-F238E27FC236}">
                  <a16:creationId xmlns:a16="http://schemas.microsoft.com/office/drawing/2014/main" id="{109CBA1E-BA00-1713-BC61-98AEF5821288}"/>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2" name="TextBox 21">
            <a:extLst>
              <a:ext uri="{FF2B5EF4-FFF2-40B4-BE49-F238E27FC236}">
                <a16:creationId xmlns:a16="http://schemas.microsoft.com/office/drawing/2014/main" id="{7FF9B8F4-EB54-FCC4-707D-7D623B9C63B7}"/>
              </a:ext>
            </a:extLst>
          </p:cNvPr>
          <p:cNvSpPr txBox="1"/>
          <p:nvPr/>
        </p:nvSpPr>
        <p:spPr>
          <a:xfrm>
            <a:off x="117161" y="6458742"/>
            <a:ext cx="1316798" cy="261610"/>
          </a:xfrm>
          <a:prstGeom prst="rect">
            <a:avLst/>
          </a:prstGeom>
          <a:noFill/>
        </p:spPr>
        <p:txBody>
          <a:bodyPr wrap="square" lIns="91440" tIns="45720" rIns="91440" bIns="45720" rtlCol="0" anchor="t">
            <a:spAutoFit/>
          </a:bodyPr>
          <a:lstStyle/>
          <a:p>
            <a:r>
              <a:rPr lang="en-GB" sz="1100">
                <a:solidFill>
                  <a:schemeClr val="bg1"/>
                </a:solidFill>
                <a:latin typeface="Lato" panose="020F0502020204030203" pitchFamily="34" charset="0"/>
                <a:ea typeface="Lato" panose="020F0502020204030203" pitchFamily="34" charset="0"/>
                <a:cs typeface="Lato" panose="020F0502020204030203" pitchFamily="34" charset="0"/>
              </a:rPr>
              <a:t>3</a:t>
            </a:r>
          </a:p>
        </p:txBody>
      </p:sp>
      <p:sp>
        <p:nvSpPr>
          <p:cNvPr id="4" name="TextBox 3">
            <a:extLst>
              <a:ext uri="{FF2B5EF4-FFF2-40B4-BE49-F238E27FC236}">
                <a16:creationId xmlns:a16="http://schemas.microsoft.com/office/drawing/2014/main" id="{2799D7D7-631F-A2C9-FD16-7F9FF822F1F6}"/>
              </a:ext>
            </a:extLst>
          </p:cNvPr>
          <p:cNvSpPr txBox="1"/>
          <p:nvPr/>
        </p:nvSpPr>
        <p:spPr>
          <a:xfrm>
            <a:off x="389924" y="1670587"/>
            <a:ext cx="7935460" cy="447564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150000"/>
              </a:lnSpc>
            </a:pPr>
            <a:r>
              <a:rPr lang="de-DE" sz="1600" b="1" dirty="0">
                <a:solidFill>
                  <a:srgbClr val="2CB6E7"/>
                </a:solidFill>
                <a:latin typeface="Lato"/>
                <a:ea typeface="Lato"/>
                <a:cs typeface="Segoe UI"/>
              </a:rPr>
              <a:t>Part I: Natural Hazards, </a:t>
            </a:r>
            <a:r>
              <a:rPr lang="de-DE" sz="1600" b="1" dirty="0" err="1">
                <a:solidFill>
                  <a:srgbClr val="2CB6E7"/>
                </a:solidFill>
                <a:latin typeface="Lato"/>
                <a:ea typeface="Lato"/>
                <a:cs typeface="Segoe UI"/>
              </a:rPr>
              <a:t>Risks</a:t>
            </a:r>
            <a:r>
              <a:rPr lang="de-DE" sz="1600" b="1" dirty="0">
                <a:solidFill>
                  <a:srgbClr val="2CB6E7"/>
                </a:solidFill>
                <a:latin typeface="Lato"/>
                <a:ea typeface="Lato"/>
                <a:cs typeface="Segoe UI"/>
              </a:rPr>
              <a:t> &amp; </a:t>
            </a:r>
            <a:r>
              <a:rPr lang="de-DE" sz="1600" b="1" dirty="0" err="1">
                <a:solidFill>
                  <a:srgbClr val="2CB6E7"/>
                </a:solidFill>
                <a:latin typeface="Lato"/>
                <a:ea typeface="Lato"/>
                <a:cs typeface="Segoe UI"/>
              </a:rPr>
              <a:t>NbS</a:t>
            </a:r>
            <a:r>
              <a:rPr lang="de-DE" sz="1600" b="1" dirty="0">
                <a:solidFill>
                  <a:srgbClr val="2CB6E7"/>
                </a:solidFill>
                <a:latin typeface="Lato"/>
                <a:ea typeface="Lato"/>
                <a:cs typeface="Segoe UI"/>
              </a:rPr>
              <a:t> in </a:t>
            </a:r>
            <a:r>
              <a:rPr lang="de-DE" sz="1600" b="1" dirty="0" err="1">
                <a:solidFill>
                  <a:srgbClr val="2CB6E7"/>
                </a:solidFill>
                <a:latin typeface="Lato"/>
                <a:ea typeface="Lato"/>
                <a:cs typeface="Segoe UI"/>
              </a:rPr>
              <a:t>Social-Ecological</a:t>
            </a:r>
            <a:r>
              <a:rPr lang="de-DE" sz="1600" b="1" dirty="0">
                <a:solidFill>
                  <a:srgbClr val="2CB6E7"/>
                </a:solidFill>
                <a:latin typeface="Lato"/>
                <a:ea typeface="Lato"/>
                <a:cs typeface="Segoe UI"/>
              </a:rPr>
              <a:t> Systems</a:t>
            </a:r>
          </a:p>
          <a:p>
            <a:pPr marL="285750" indent="-285750">
              <a:lnSpc>
                <a:spcPct val="150000"/>
              </a:lnSpc>
              <a:buClr>
                <a:srgbClr val="00B0F0"/>
              </a:buClr>
              <a:buFont typeface="Arial" panose="020B0604020202020204" pitchFamily="34" charset="0"/>
              <a:buChar char="•"/>
            </a:pPr>
            <a:r>
              <a:rPr lang="de-DE" sz="1600" dirty="0" err="1">
                <a:solidFill>
                  <a:srgbClr val="404040"/>
                </a:solidFill>
                <a:latin typeface="Lato"/>
                <a:cs typeface="Arial"/>
              </a:rPr>
              <a:t>Social-Ecological</a:t>
            </a:r>
            <a:r>
              <a:rPr lang="de-DE" sz="1600" dirty="0">
                <a:solidFill>
                  <a:srgbClr val="404040"/>
                </a:solidFill>
                <a:latin typeface="Lato"/>
                <a:cs typeface="Arial"/>
              </a:rPr>
              <a:t> Systems</a:t>
            </a:r>
          </a:p>
          <a:p>
            <a:pPr marL="285750" indent="-285750">
              <a:lnSpc>
                <a:spcPct val="150000"/>
              </a:lnSpc>
              <a:buClr>
                <a:srgbClr val="00B0F0"/>
              </a:buClr>
              <a:buFont typeface="Arial" panose="020B0604020202020204" pitchFamily="34" charset="0"/>
              <a:buChar char="•"/>
            </a:pPr>
            <a:r>
              <a:rPr lang="de-DE" sz="1600" dirty="0" err="1">
                <a:solidFill>
                  <a:srgbClr val="404040"/>
                </a:solidFill>
                <a:latin typeface="Lato"/>
                <a:cs typeface="Arial"/>
              </a:rPr>
              <a:t>Risks</a:t>
            </a:r>
            <a:r>
              <a:rPr lang="de-DE" sz="1600" dirty="0">
                <a:solidFill>
                  <a:srgbClr val="404040"/>
                </a:solidFill>
                <a:latin typeface="Lato"/>
                <a:cs typeface="Arial"/>
              </a:rPr>
              <a:t> &amp; </a:t>
            </a:r>
            <a:r>
              <a:rPr lang="de-DE" sz="1600" dirty="0" err="1">
                <a:solidFill>
                  <a:srgbClr val="404040"/>
                </a:solidFill>
                <a:latin typeface="Lato"/>
                <a:cs typeface="Arial"/>
              </a:rPr>
              <a:t>Vulnerability</a:t>
            </a:r>
            <a:r>
              <a:rPr lang="de-DE" sz="1600" dirty="0">
                <a:solidFill>
                  <a:srgbClr val="404040"/>
                </a:solidFill>
                <a:latin typeface="Lato"/>
                <a:cs typeface="Arial"/>
              </a:rPr>
              <a:t> in </a:t>
            </a:r>
            <a:r>
              <a:rPr lang="de-DE" sz="1600" dirty="0" err="1">
                <a:solidFill>
                  <a:srgbClr val="404040"/>
                </a:solidFill>
                <a:latin typeface="Lato"/>
                <a:cs typeface="Arial"/>
              </a:rPr>
              <a:t>Social-Ecological</a:t>
            </a:r>
            <a:r>
              <a:rPr lang="de-DE" sz="1600" dirty="0">
                <a:solidFill>
                  <a:srgbClr val="404040"/>
                </a:solidFill>
                <a:latin typeface="Lato"/>
                <a:cs typeface="Arial"/>
              </a:rPr>
              <a:t> Systems</a:t>
            </a:r>
            <a:endParaRPr lang="de-DE" sz="1600" b="1" dirty="0">
              <a:solidFill>
                <a:srgbClr val="404040"/>
              </a:solidFill>
              <a:latin typeface="Lato"/>
              <a:cs typeface="Arial"/>
            </a:endParaRPr>
          </a:p>
          <a:p>
            <a:pPr marL="285750" indent="-285750">
              <a:lnSpc>
                <a:spcPct val="150000"/>
              </a:lnSpc>
              <a:buClr>
                <a:srgbClr val="00B0F0"/>
              </a:buClr>
              <a:buFont typeface="Arial" panose="020B0604020202020204" pitchFamily="34" charset="0"/>
              <a:buChar char="•"/>
            </a:pPr>
            <a:r>
              <a:rPr lang="de-DE" sz="1600" dirty="0" err="1">
                <a:solidFill>
                  <a:srgbClr val="404040"/>
                </a:solidFill>
                <a:latin typeface="Lato"/>
                <a:cs typeface="Arial"/>
              </a:rPr>
              <a:t>Examples</a:t>
            </a:r>
            <a:r>
              <a:rPr lang="de-DE" sz="1600" dirty="0">
                <a:solidFill>
                  <a:srgbClr val="404040"/>
                </a:solidFill>
                <a:latin typeface="Lato"/>
                <a:cs typeface="Arial"/>
              </a:rPr>
              <a:t> </a:t>
            </a:r>
            <a:r>
              <a:rPr lang="de-DE" sz="1600" dirty="0" err="1">
                <a:solidFill>
                  <a:srgbClr val="404040"/>
                </a:solidFill>
                <a:latin typeface="Lato"/>
                <a:cs typeface="Arial"/>
              </a:rPr>
              <a:t>of</a:t>
            </a:r>
            <a:r>
              <a:rPr lang="de-DE" sz="1600" dirty="0">
                <a:solidFill>
                  <a:srgbClr val="404040"/>
                </a:solidFill>
                <a:latin typeface="Lato"/>
                <a:cs typeface="Arial"/>
              </a:rPr>
              <a:t> </a:t>
            </a:r>
            <a:r>
              <a:rPr lang="de-DE" sz="1600" dirty="0" err="1">
                <a:solidFill>
                  <a:srgbClr val="404040"/>
                </a:solidFill>
                <a:latin typeface="Lato"/>
                <a:cs typeface="Arial"/>
              </a:rPr>
              <a:t>NbS</a:t>
            </a:r>
            <a:r>
              <a:rPr lang="de-DE" sz="1600" dirty="0">
                <a:solidFill>
                  <a:srgbClr val="404040"/>
                </a:solidFill>
                <a:latin typeface="Lato"/>
                <a:cs typeface="Arial"/>
              </a:rPr>
              <a:t> </a:t>
            </a:r>
            <a:r>
              <a:rPr lang="de-DE" sz="1600" dirty="0" err="1">
                <a:solidFill>
                  <a:srgbClr val="404040"/>
                </a:solidFill>
                <a:latin typeface="Lato"/>
                <a:cs typeface="Arial"/>
              </a:rPr>
              <a:t>to</a:t>
            </a:r>
            <a:r>
              <a:rPr lang="de-DE" sz="1600" dirty="0">
                <a:solidFill>
                  <a:srgbClr val="404040"/>
                </a:solidFill>
                <a:latin typeface="Lato"/>
                <a:cs typeface="Arial"/>
              </a:rPr>
              <a:t> </a:t>
            </a:r>
            <a:r>
              <a:rPr lang="de-DE" sz="1600" dirty="0" err="1">
                <a:solidFill>
                  <a:srgbClr val="404040"/>
                </a:solidFill>
                <a:latin typeface="Lato"/>
                <a:cs typeface="Arial"/>
              </a:rPr>
              <a:t>reduce</a:t>
            </a:r>
            <a:r>
              <a:rPr lang="de-DE" sz="1600" dirty="0">
                <a:solidFill>
                  <a:srgbClr val="404040"/>
                </a:solidFill>
                <a:latin typeface="Lato"/>
                <a:cs typeface="Arial"/>
              </a:rPr>
              <a:t> </a:t>
            </a:r>
            <a:r>
              <a:rPr lang="de-DE" sz="1600" dirty="0" err="1">
                <a:solidFill>
                  <a:srgbClr val="404040"/>
                </a:solidFill>
                <a:latin typeface="Lato"/>
                <a:cs typeface="Arial"/>
              </a:rPr>
              <a:t>risks</a:t>
            </a:r>
            <a:r>
              <a:rPr lang="de-DE" sz="1600" dirty="0">
                <a:solidFill>
                  <a:srgbClr val="404040"/>
                </a:solidFill>
                <a:latin typeface="Lato"/>
                <a:cs typeface="Arial"/>
              </a:rPr>
              <a:t>​</a:t>
            </a:r>
          </a:p>
          <a:p>
            <a:pPr>
              <a:lnSpc>
                <a:spcPct val="150000"/>
              </a:lnSpc>
            </a:pPr>
            <a:endParaRPr lang="de-DE" sz="1600" b="1" dirty="0">
              <a:solidFill>
                <a:srgbClr val="2CB6E7"/>
              </a:solidFill>
              <a:latin typeface="Lato"/>
              <a:ea typeface="Lato"/>
              <a:cs typeface="Arial"/>
            </a:endParaRPr>
          </a:p>
          <a:p>
            <a:pPr>
              <a:lnSpc>
                <a:spcPct val="150000"/>
              </a:lnSpc>
            </a:pPr>
            <a:r>
              <a:rPr lang="de-DE" sz="1600" b="1" dirty="0">
                <a:solidFill>
                  <a:srgbClr val="2CB6E7"/>
                </a:solidFill>
                <a:latin typeface="Lato"/>
                <a:ea typeface="Lato"/>
                <a:cs typeface="Arial"/>
              </a:rPr>
              <a:t>Part II: </a:t>
            </a:r>
            <a:r>
              <a:rPr lang="de-DE" sz="1600" b="1" dirty="0" err="1">
                <a:solidFill>
                  <a:srgbClr val="2CB6E7"/>
                </a:solidFill>
                <a:latin typeface="Lato"/>
                <a:ea typeface="Lato"/>
                <a:cs typeface="Arial"/>
              </a:rPr>
              <a:t>Approaches</a:t>
            </a:r>
            <a:r>
              <a:rPr lang="de-DE" sz="1600" b="1" dirty="0">
                <a:solidFill>
                  <a:srgbClr val="2CB6E7"/>
                </a:solidFill>
                <a:latin typeface="Lato"/>
                <a:ea typeface="Lato"/>
                <a:cs typeface="Arial"/>
              </a:rPr>
              <a:t> </a:t>
            </a:r>
            <a:r>
              <a:rPr lang="de-DE" sz="1600" b="1" dirty="0" err="1">
                <a:solidFill>
                  <a:srgbClr val="2CB6E7"/>
                </a:solidFill>
                <a:latin typeface="Lato"/>
                <a:ea typeface="Lato"/>
                <a:cs typeface="Arial"/>
              </a:rPr>
              <a:t>for</a:t>
            </a:r>
            <a:r>
              <a:rPr lang="de-DE" sz="1600" b="1" dirty="0">
                <a:solidFill>
                  <a:srgbClr val="2CB6E7"/>
                </a:solidFill>
                <a:latin typeface="Lato"/>
                <a:ea typeface="Lato"/>
                <a:cs typeface="Arial"/>
              </a:rPr>
              <a:t> </a:t>
            </a:r>
            <a:r>
              <a:rPr lang="de-DE" sz="1600" b="1" dirty="0" err="1">
                <a:solidFill>
                  <a:srgbClr val="2CB6E7"/>
                </a:solidFill>
                <a:latin typeface="Lato"/>
                <a:ea typeface="Lato"/>
                <a:cs typeface="Arial"/>
              </a:rPr>
              <a:t>Vulnerability</a:t>
            </a:r>
            <a:r>
              <a:rPr lang="de-DE" sz="1600" b="1" dirty="0">
                <a:solidFill>
                  <a:srgbClr val="2CB6E7"/>
                </a:solidFill>
                <a:latin typeface="Lato"/>
                <a:ea typeface="Lato"/>
                <a:cs typeface="Arial"/>
              </a:rPr>
              <a:t> &amp; Risk Assessment</a:t>
            </a:r>
          </a:p>
          <a:p>
            <a:pPr marL="285750" indent="-285750">
              <a:lnSpc>
                <a:spcPct val="150000"/>
              </a:lnSpc>
              <a:buClr>
                <a:srgbClr val="00B0F0"/>
              </a:buClr>
              <a:buFont typeface="Arial" panose="020B0604020202020204" pitchFamily="34" charset="0"/>
              <a:buChar char="•"/>
            </a:pPr>
            <a:r>
              <a:rPr lang="de-DE" sz="1600" dirty="0" err="1">
                <a:solidFill>
                  <a:srgbClr val="404040"/>
                </a:solidFill>
                <a:latin typeface="Lato"/>
                <a:cs typeface="Arial"/>
              </a:rPr>
              <a:t>OPERANDUM‘s</a:t>
            </a:r>
            <a:r>
              <a:rPr lang="de-DE" sz="1600" dirty="0">
                <a:solidFill>
                  <a:srgbClr val="404040"/>
                </a:solidFill>
                <a:latin typeface="Lato"/>
                <a:cs typeface="Arial"/>
              </a:rPr>
              <a:t> </a:t>
            </a:r>
            <a:r>
              <a:rPr lang="de-DE" sz="1600" dirty="0" err="1">
                <a:solidFill>
                  <a:srgbClr val="404040"/>
                </a:solidFill>
                <a:latin typeface="Lato"/>
                <a:cs typeface="Arial"/>
              </a:rPr>
              <a:t>approach</a:t>
            </a:r>
            <a:r>
              <a:rPr lang="de-DE" sz="1600" dirty="0">
                <a:solidFill>
                  <a:srgbClr val="404040"/>
                </a:solidFill>
                <a:latin typeface="Lato"/>
                <a:cs typeface="Arial"/>
              </a:rPr>
              <a:t> </a:t>
            </a:r>
            <a:r>
              <a:rPr lang="de-DE" sz="1600" dirty="0" err="1">
                <a:solidFill>
                  <a:srgbClr val="404040"/>
                </a:solidFill>
                <a:latin typeface="Lato"/>
                <a:cs typeface="Arial"/>
              </a:rPr>
              <a:t>to</a:t>
            </a:r>
            <a:r>
              <a:rPr lang="de-DE" sz="1600" dirty="0">
                <a:solidFill>
                  <a:srgbClr val="404040"/>
                </a:solidFill>
                <a:latin typeface="Lato"/>
                <a:cs typeface="Arial"/>
              </a:rPr>
              <a:t> Risk &amp; </a:t>
            </a:r>
            <a:r>
              <a:rPr lang="de-DE" sz="1600" dirty="0" err="1">
                <a:solidFill>
                  <a:srgbClr val="404040"/>
                </a:solidFill>
                <a:latin typeface="Lato"/>
                <a:cs typeface="Arial"/>
              </a:rPr>
              <a:t>Vulnerability</a:t>
            </a:r>
            <a:r>
              <a:rPr lang="de-DE" sz="1600" dirty="0">
                <a:solidFill>
                  <a:srgbClr val="404040"/>
                </a:solidFill>
                <a:latin typeface="Lato"/>
                <a:cs typeface="Arial"/>
              </a:rPr>
              <a:t> Assessment</a:t>
            </a:r>
          </a:p>
          <a:p>
            <a:pPr marL="742950" lvl="1" indent="-285750">
              <a:lnSpc>
                <a:spcPct val="150000"/>
              </a:lnSpc>
              <a:buClr>
                <a:srgbClr val="00B0F0"/>
              </a:buClr>
              <a:buFont typeface="Arial" panose="020B0604020202020204" pitchFamily="34" charset="0"/>
              <a:buChar char="•"/>
            </a:pPr>
            <a:r>
              <a:rPr lang="de-DE" sz="1600" dirty="0">
                <a:solidFill>
                  <a:srgbClr val="404040"/>
                </a:solidFill>
                <a:latin typeface="Lato"/>
                <a:cs typeface="Arial"/>
              </a:rPr>
              <a:t>Impact </a:t>
            </a:r>
            <a:r>
              <a:rPr lang="de-DE" sz="1600" dirty="0" err="1">
                <a:solidFill>
                  <a:srgbClr val="404040"/>
                </a:solidFill>
                <a:latin typeface="Lato"/>
                <a:cs typeface="Arial"/>
              </a:rPr>
              <a:t>chains</a:t>
            </a:r>
            <a:endParaRPr lang="de-DE" sz="1600" dirty="0">
              <a:solidFill>
                <a:srgbClr val="404040"/>
              </a:solidFill>
              <a:latin typeface="Lato"/>
              <a:cs typeface="Arial"/>
            </a:endParaRPr>
          </a:p>
          <a:p>
            <a:pPr marL="742950" lvl="1" indent="-285750">
              <a:lnSpc>
                <a:spcPct val="150000"/>
              </a:lnSpc>
              <a:buClr>
                <a:srgbClr val="00B0F0"/>
              </a:buClr>
              <a:buFont typeface="Arial" panose="020B0604020202020204" pitchFamily="34" charset="0"/>
              <a:buChar char="•"/>
            </a:pPr>
            <a:r>
              <a:rPr lang="de-DE" sz="1600" dirty="0" err="1">
                <a:solidFill>
                  <a:srgbClr val="404040"/>
                </a:solidFill>
                <a:latin typeface="Lato"/>
                <a:cs typeface="Arial"/>
              </a:rPr>
              <a:t>Indicators</a:t>
            </a:r>
            <a:endParaRPr lang="de-DE" sz="1600" dirty="0">
              <a:solidFill>
                <a:srgbClr val="404040"/>
              </a:solidFill>
              <a:latin typeface="Lato"/>
              <a:cs typeface="Arial"/>
            </a:endParaRPr>
          </a:p>
          <a:p>
            <a:pPr marL="1200150" lvl="2" indent="-285750">
              <a:lnSpc>
                <a:spcPct val="150000"/>
              </a:lnSpc>
              <a:buClr>
                <a:srgbClr val="00B0F0"/>
              </a:buClr>
              <a:buFont typeface="Arial" panose="020B0604020202020204" pitchFamily="34" charset="0"/>
              <a:buChar char="•"/>
            </a:pPr>
            <a:r>
              <a:rPr lang="de-DE" sz="1600" dirty="0" err="1">
                <a:solidFill>
                  <a:srgbClr val="404040"/>
                </a:solidFill>
                <a:latin typeface="Lato"/>
                <a:cs typeface="Arial"/>
              </a:rPr>
              <a:t>Calculation</a:t>
            </a:r>
            <a:r>
              <a:rPr lang="de-DE" sz="1600" dirty="0">
                <a:solidFill>
                  <a:srgbClr val="404040"/>
                </a:solidFill>
                <a:latin typeface="Lato"/>
                <a:cs typeface="Arial"/>
              </a:rPr>
              <a:t> </a:t>
            </a:r>
            <a:r>
              <a:rPr lang="de-DE" sz="1600" dirty="0" err="1">
                <a:solidFill>
                  <a:srgbClr val="404040"/>
                </a:solidFill>
                <a:latin typeface="Lato"/>
                <a:cs typeface="Arial"/>
              </a:rPr>
              <a:t>process</a:t>
            </a:r>
            <a:r>
              <a:rPr lang="de-DE" sz="1600" dirty="0">
                <a:solidFill>
                  <a:srgbClr val="404040"/>
                </a:solidFill>
                <a:latin typeface="Lato"/>
                <a:cs typeface="Arial"/>
              </a:rPr>
              <a:t> </a:t>
            </a:r>
            <a:r>
              <a:rPr lang="de-DE" sz="1600" dirty="0" err="1">
                <a:solidFill>
                  <a:srgbClr val="404040"/>
                </a:solidFill>
                <a:latin typeface="Lato"/>
                <a:cs typeface="Arial"/>
              </a:rPr>
              <a:t>for</a:t>
            </a:r>
            <a:r>
              <a:rPr lang="de-DE" sz="1600" dirty="0">
                <a:solidFill>
                  <a:srgbClr val="404040"/>
                </a:solidFill>
                <a:latin typeface="Lato"/>
                <a:cs typeface="Arial"/>
              </a:rPr>
              <a:t> </a:t>
            </a:r>
            <a:r>
              <a:rPr lang="de-DE" sz="1600" dirty="0" err="1">
                <a:solidFill>
                  <a:srgbClr val="404040"/>
                </a:solidFill>
                <a:latin typeface="Lato"/>
                <a:cs typeface="Arial"/>
              </a:rPr>
              <a:t>vulnerability</a:t>
            </a:r>
            <a:r>
              <a:rPr lang="de-DE" sz="1600" dirty="0">
                <a:solidFill>
                  <a:srgbClr val="404040"/>
                </a:solidFill>
                <a:latin typeface="Lato"/>
                <a:cs typeface="Arial"/>
              </a:rPr>
              <a:t> and </a:t>
            </a:r>
            <a:r>
              <a:rPr lang="de-DE" sz="1600" dirty="0" err="1">
                <a:solidFill>
                  <a:srgbClr val="404040"/>
                </a:solidFill>
                <a:latin typeface="Lato"/>
                <a:cs typeface="Arial"/>
              </a:rPr>
              <a:t>risk</a:t>
            </a:r>
            <a:r>
              <a:rPr lang="de-DE" sz="1600" dirty="0">
                <a:solidFill>
                  <a:srgbClr val="404040"/>
                </a:solidFill>
                <a:latin typeface="Lato"/>
                <a:cs typeface="Arial"/>
              </a:rPr>
              <a:t> </a:t>
            </a:r>
            <a:r>
              <a:rPr lang="de-DE" sz="1600" dirty="0" err="1">
                <a:solidFill>
                  <a:srgbClr val="404040"/>
                </a:solidFill>
                <a:latin typeface="Lato"/>
                <a:cs typeface="Arial"/>
              </a:rPr>
              <a:t>assessment</a:t>
            </a:r>
            <a:r>
              <a:rPr lang="de-DE" sz="1600" dirty="0">
                <a:solidFill>
                  <a:srgbClr val="404040"/>
                </a:solidFill>
                <a:latin typeface="Lato"/>
                <a:cs typeface="Arial"/>
              </a:rPr>
              <a:t> (Optional)</a:t>
            </a:r>
          </a:p>
          <a:p>
            <a:pPr marL="285750" indent="-285750">
              <a:lnSpc>
                <a:spcPct val="150000"/>
              </a:lnSpc>
              <a:buClr>
                <a:srgbClr val="00B0F0"/>
              </a:buClr>
              <a:buFont typeface="Arial" panose="020B0604020202020204" pitchFamily="34" charset="0"/>
              <a:buChar char="•"/>
            </a:pPr>
            <a:r>
              <a:rPr lang="de-DE" sz="1600" dirty="0">
                <a:solidFill>
                  <a:srgbClr val="404040"/>
                </a:solidFill>
                <a:latin typeface="Lato"/>
                <a:ea typeface="+mn-lt"/>
                <a:cs typeface="Arial"/>
              </a:rPr>
              <a:t>Challenges</a:t>
            </a:r>
            <a:br>
              <a:rPr lang="de-DE" sz="1600" dirty="0">
                <a:solidFill>
                  <a:schemeClr val="tx1">
                    <a:lumMod val="75000"/>
                    <a:lumOff val="25000"/>
                  </a:schemeClr>
                </a:solidFill>
                <a:latin typeface="Lato"/>
                <a:ea typeface="+mn-lt"/>
                <a:cs typeface="+mn-lt"/>
              </a:rPr>
            </a:br>
            <a:endParaRPr lang="en-GB" sz="1600" dirty="0">
              <a:solidFill>
                <a:schemeClr val="tx1">
                  <a:lumMod val="75000"/>
                  <a:lumOff val="25000"/>
                </a:schemeClr>
              </a:solidFill>
              <a:latin typeface="Lato"/>
              <a:ea typeface="+mn-lt"/>
              <a:cs typeface="+mn-lt"/>
            </a:endParaRPr>
          </a:p>
        </p:txBody>
      </p:sp>
      <p:pic>
        <p:nvPicPr>
          <p:cNvPr id="2" name="Picture 1">
            <a:extLst>
              <a:ext uri="{FF2B5EF4-FFF2-40B4-BE49-F238E27FC236}">
                <a16:creationId xmlns:a16="http://schemas.microsoft.com/office/drawing/2014/main" id="{E28F942D-7FBD-4B71-1B44-8F7E5F61DE4E}"/>
              </a:ext>
            </a:extLst>
          </p:cNvPr>
          <p:cNvPicPr>
            <a:picLocks noChangeAspect="1"/>
          </p:cNvPicPr>
          <p:nvPr/>
        </p:nvPicPr>
        <p:blipFill rotWithShape="1">
          <a:blip r:embed="rId5">
            <a:extLst>
              <a:ext uri="{28A0092B-C50C-407E-A947-70E740481C1C}">
                <a14:useLocalDpi xmlns:a14="http://schemas.microsoft.com/office/drawing/2010/main"/>
              </a:ext>
            </a:extLst>
          </a:blip>
          <a:srcRect/>
          <a:stretch/>
        </p:blipFill>
        <p:spPr bwMode="auto">
          <a:xfrm>
            <a:off x="9239649" y="1713062"/>
            <a:ext cx="2347166" cy="953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Shape 22">
            <a:extLst>
              <a:ext uri="{FF2B5EF4-FFF2-40B4-BE49-F238E27FC236}">
                <a16:creationId xmlns:a16="http://schemas.microsoft.com/office/drawing/2014/main" id="{173E8C5C-AC47-C227-0F08-C352845FAB18}"/>
              </a:ext>
            </a:extLst>
          </p:cNvPr>
          <p:cNvPicPr preferRelativeResize="0">
            <a:picLocks noChangeAspect="1"/>
          </p:cNvPicPr>
          <p:nvPr/>
        </p:nvPicPr>
        <p:blipFill rotWithShape="1">
          <a:blip r:embed="rId6">
            <a:alphaModFix/>
            <a:extLst>
              <a:ext uri="{BEBA8EAE-BF5A-486C-A8C5-ECC9F3942E4B}">
                <a14:imgProps xmlns:a14="http://schemas.microsoft.com/office/drawing/2010/main">
                  <a14:imgLayer r:embed="rId7">
                    <a14:imgEffect>
                      <a14:saturation sat="400000"/>
                    </a14:imgEffect>
                  </a14:imgLayer>
                </a14:imgProps>
              </a:ext>
              <a:ext uri="{28A0092B-C50C-407E-A947-70E740481C1C}">
                <a14:useLocalDpi xmlns:a14="http://schemas.microsoft.com/office/drawing/2010/main"/>
              </a:ext>
            </a:extLst>
          </a:blip>
          <a:srcRect t="16645" b="11110"/>
          <a:stretch/>
        </p:blipFill>
        <p:spPr>
          <a:xfrm>
            <a:off x="9024389" y="3386666"/>
            <a:ext cx="2777687" cy="836588"/>
          </a:xfrm>
          <a:prstGeom prst="rect">
            <a:avLst/>
          </a:prstGeom>
          <a:noFill/>
          <a:ln>
            <a:noFill/>
          </a:ln>
        </p:spPr>
      </p:pic>
      <p:pic>
        <p:nvPicPr>
          <p:cNvPr id="5" name="Picture 5" descr="Icon&#10;&#10;Description automatically generated">
            <a:extLst>
              <a:ext uri="{FF2B5EF4-FFF2-40B4-BE49-F238E27FC236}">
                <a16:creationId xmlns:a16="http://schemas.microsoft.com/office/drawing/2014/main" id="{A8CD12C4-67EF-BAFB-579C-3643D1681818}"/>
              </a:ext>
            </a:extLst>
          </p:cNvPr>
          <p:cNvPicPr>
            <a:picLocks noChangeAspect="1"/>
          </p:cNvPicPr>
          <p:nvPr/>
        </p:nvPicPr>
        <p:blipFill>
          <a:blip r:embed="rId8"/>
          <a:stretch>
            <a:fillRect/>
          </a:stretch>
        </p:blipFill>
        <p:spPr>
          <a:xfrm>
            <a:off x="9326287" y="4482322"/>
            <a:ext cx="2173890" cy="1325231"/>
          </a:xfrm>
          <a:prstGeom prst="rect">
            <a:avLst/>
          </a:prstGeom>
        </p:spPr>
      </p:pic>
    </p:spTree>
    <p:extLst>
      <p:ext uri="{BB962C8B-B14F-4D97-AF65-F5344CB8AC3E}">
        <p14:creationId xmlns:p14="http://schemas.microsoft.com/office/powerpoint/2010/main" val="302983112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194396"/>
            <a:ext cx="11363419" cy="584775"/>
          </a:xfrm>
          <a:prstGeom prst="rect">
            <a:avLst/>
          </a:prstGeom>
          <a:noFill/>
        </p:spPr>
        <p:txBody>
          <a:bodyPr wrap="square" lIns="91440" tIns="45720" rIns="91440" bIns="45720" rtlCol="0" anchor="t">
            <a:spAutoFit/>
          </a:bodyPr>
          <a:lstStyle/>
          <a:p>
            <a:r>
              <a:rPr lang="en-US" sz="3200" b="1">
                <a:solidFill>
                  <a:schemeClr val="bg1"/>
                </a:solidFill>
                <a:latin typeface="Lato"/>
                <a:ea typeface="Calibri"/>
                <a:cs typeface="Arial"/>
              </a:rPr>
              <a:t>Temporal aspects of V&amp;R assessment </a:t>
            </a:r>
            <a:endParaRPr lang="en-US">
              <a:solidFill>
                <a:schemeClr val="bg1"/>
              </a:solidFill>
            </a:endParaRPr>
          </a:p>
        </p:txBody>
      </p:sp>
      <p:sp>
        <p:nvSpPr>
          <p:cNvPr id="3" name="TextBox 2">
            <a:extLst>
              <a:ext uri="{FF2B5EF4-FFF2-40B4-BE49-F238E27FC236}">
                <a16:creationId xmlns:a16="http://schemas.microsoft.com/office/drawing/2014/main" id="{19EDF30D-99C4-B8D8-CF20-3553FF61E421}"/>
              </a:ext>
            </a:extLst>
          </p:cNvPr>
          <p:cNvSpPr txBox="1"/>
          <p:nvPr/>
        </p:nvSpPr>
        <p:spPr>
          <a:xfrm>
            <a:off x="155261" y="6439692"/>
            <a:ext cx="1316798" cy="261610"/>
          </a:xfrm>
          <a:prstGeom prst="rect">
            <a:avLst/>
          </a:prstGeom>
          <a:noFill/>
        </p:spPr>
        <p:txBody>
          <a:bodyPr wrap="square" lIns="91440" tIns="45720" rIns="91440" bIns="45720" rtlCol="0" anchor="t">
            <a:spAutoFit/>
          </a:bodyPr>
          <a:lstStyle/>
          <a:p>
            <a:r>
              <a:rPr lang="en-GB" sz="1100">
                <a:solidFill>
                  <a:schemeClr val="bg1"/>
                </a:solidFill>
                <a:latin typeface="Lato"/>
                <a:ea typeface="Lato"/>
                <a:cs typeface="Lato"/>
              </a:rPr>
              <a:t>30</a:t>
            </a:r>
            <a:endParaRPr lang="en-GB"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9" name="Rectangle 8">
            <a:extLst>
              <a:ext uri="{FF2B5EF4-FFF2-40B4-BE49-F238E27FC236}">
                <a16:creationId xmlns:a16="http://schemas.microsoft.com/office/drawing/2014/main" id="{559FCC70-B646-7397-A625-84D6289544BD}"/>
              </a:ext>
            </a:extLst>
          </p:cNvPr>
          <p:cNvSpPr/>
          <p:nvPr/>
        </p:nvSpPr>
        <p:spPr>
          <a:xfrm>
            <a:off x="83601" y="1175961"/>
            <a:ext cx="7660722" cy="1276888"/>
          </a:xfrm>
          <a:prstGeom prst="rect">
            <a:avLst/>
          </a:prstGeom>
        </p:spPr>
        <p:txBody>
          <a:bodyPr wrap="square" lIns="91440" tIns="45720" rIns="91440" bIns="45720" anchor="t">
            <a:spAutoFit/>
          </a:bodyPr>
          <a:lstStyle/>
          <a:p>
            <a:pPr>
              <a:lnSpc>
                <a:spcPct val="107000"/>
              </a:lnSpc>
              <a:spcAft>
                <a:spcPts val="800"/>
              </a:spcAft>
            </a:pPr>
            <a:endParaRPr lang="en-GB" sz="2000" i="1">
              <a:latin typeface="Lato"/>
              <a:ea typeface="+mn-lt"/>
              <a:cs typeface="+mn-lt"/>
            </a:endParaRPr>
          </a:p>
          <a:p>
            <a:pPr>
              <a:lnSpc>
                <a:spcPct val="107000"/>
              </a:lnSpc>
              <a:spcAft>
                <a:spcPts val="800"/>
              </a:spcAft>
            </a:pPr>
            <a:endParaRPr lang="en-GB" sz="2000" b="1">
              <a:latin typeface="Lato"/>
              <a:ea typeface="Calibri"/>
              <a:cs typeface="Times New Roman"/>
            </a:endParaRPr>
          </a:p>
          <a:p>
            <a:pPr>
              <a:lnSpc>
                <a:spcPct val="150000"/>
              </a:lnSpc>
              <a:spcBef>
                <a:spcPct val="0"/>
              </a:spcBef>
              <a:spcAft>
                <a:spcPts val="600"/>
              </a:spcAft>
              <a:buClr>
                <a:srgbClr val="00A7E2"/>
              </a:buClr>
            </a:pPr>
            <a:endParaRPr lang="en-GB" sz="1600">
              <a:latin typeface="Lato"/>
              <a:ea typeface="Lato"/>
              <a:cs typeface="Lato"/>
            </a:endParaRPr>
          </a:p>
        </p:txBody>
      </p:sp>
      <p:sp>
        <p:nvSpPr>
          <p:cNvPr id="27" name="Rectangle 26">
            <a:extLst>
              <a:ext uri="{FF2B5EF4-FFF2-40B4-BE49-F238E27FC236}">
                <a16:creationId xmlns:a16="http://schemas.microsoft.com/office/drawing/2014/main" id="{D6401A1A-81B5-7B7D-DA53-D21B5C76D8F9}"/>
              </a:ext>
            </a:extLst>
          </p:cNvPr>
          <p:cNvSpPr/>
          <p:nvPr/>
        </p:nvSpPr>
        <p:spPr>
          <a:xfrm>
            <a:off x="264727" y="1309389"/>
            <a:ext cx="5430017" cy="4887235"/>
          </a:xfrm>
          <a:prstGeom prst="rect">
            <a:avLst/>
          </a:prstGeom>
        </p:spPr>
        <p:txBody>
          <a:bodyPr wrap="square" lIns="91440" tIns="45720" rIns="91440" bIns="45720" anchor="t">
            <a:spAutoFit/>
          </a:bodyPr>
          <a:lstStyle/>
          <a:p>
            <a:pPr>
              <a:lnSpc>
                <a:spcPct val="107000"/>
              </a:lnSpc>
              <a:spcAft>
                <a:spcPts val="800"/>
              </a:spcAft>
            </a:pPr>
            <a:endParaRPr lang="en-GB" sz="1700" b="1" dirty="0">
              <a:latin typeface="Lato"/>
              <a:ea typeface="Calibri"/>
              <a:cs typeface="Times New Roman"/>
            </a:endParaRPr>
          </a:p>
          <a:p>
            <a:pPr>
              <a:lnSpc>
                <a:spcPct val="150000"/>
              </a:lnSpc>
              <a:spcBef>
                <a:spcPct val="0"/>
              </a:spcBef>
              <a:spcAft>
                <a:spcPts val="600"/>
              </a:spcAft>
              <a:buClr>
                <a:srgbClr val="00A7E2"/>
              </a:buClr>
              <a:defRPr/>
            </a:pPr>
            <a:r>
              <a:rPr lang="en-GB" sz="1700" dirty="0">
                <a:latin typeface="Lato"/>
                <a:ea typeface="Lato"/>
                <a:cs typeface="Lato"/>
              </a:rPr>
              <a:t>V&amp;R assessment needs to consider different temporal aspects </a:t>
            </a:r>
            <a:r>
              <a:rPr lang="en-GB" sz="1700" dirty="0">
                <a:latin typeface="Lato"/>
                <a:ea typeface="+mn-lt"/>
                <a:cs typeface="+mn-lt"/>
              </a:rPr>
              <a:t>(i.e., change over the years) related to:  </a:t>
            </a:r>
            <a:endParaRPr lang="en-GB" sz="1700" dirty="0">
              <a:latin typeface="Lato"/>
              <a:ea typeface="Lato"/>
              <a:cs typeface="Lato"/>
            </a:endParaRPr>
          </a:p>
          <a:p>
            <a:pPr marL="285750" indent="-285750">
              <a:lnSpc>
                <a:spcPct val="107000"/>
              </a:lnSpc>
              <a:spcAft>
                <a:spcPts val="800"/>
              </a:spcAft>
              <a:buClr>
                <a:srgbClr val="00A7E2"/>
              </a:buClr>
              <a:buFont typeface="Arial"/>
              <a:buChar char="•"/>
              <a:defRPr/>
            </a:pPr>
            <a:endParaRPr lang="en-GB" sz="1700" dirty="0">
              <a:latin typeface="Lato"/>
              <a:ea typeface="Lato"/>
              <a:cs typeface="Lato"/>
            </a:endParaRPr>
          </a:p>
          <a:p>
            <a:pPr marL="742950" lvl="1" indent="-285750">
              <a:lnSpc>
                <a:spcPct val="107000"/>
              </a:lnSpc>
              <a:spcAft>
                <a:spcPts val="800"/>
              </a:spcAft>
              <a:buClr>
                <a:srgbClr val="00A7E2"/>
              </a:buClr>
              <a:buFont typeface="Arial"/>
              <a:buChar char="•"/>
              <a:defRPr/>
            </a:pPr>
            <a:r>
              <a:rPr lang="en-GB" sz="1700" dirty="0">
                <a:latin typeface="Lato"/>
                <a:ea typeface="Lato"/>
                <a:cs typeface="Lato"/>
              </a:rPr>
              <a:t>Hazard characteristics (e.g., rainfall, flood flow, water level, ground water level, etc.)</a:t>
            </a:r>
            <a:br>
              <a:rPr lang="en-GB" sz="1700" dirty="0">
                <a:latin typeface="Lato"/>
                <a:ea typeface="Lato"/>
                <a:cs typeface="Lato"/>
              </a:rPr>
            </a:br>
            <a:endParaRPr lang="en-US" sz="1700" dirty="0">
              <a:latin typeface="Lato"/>
              <a:ea typeface="Lato"/>
              <a:cs typeface="Lato"/>
            </a:endParaRPr>
          </a:p>
          <a:p>
            <a:pPr marL="742950" lvl="1" indent="-285750">
              <a:lnSpc>
                <a:spcPct val="107000"/>
              </a:lnSpc>
              <a:spcAft>
                <a:spcPts val="800"/>
              </a:spcAft>
              <a:buClr>
                <a:srgbClr val="00A7E2"/>
              </a:buClr>
              <a:buFont typeface="Arial"/>
              <a:buChar char="•"/>
              <a:defRPr/>
            </a:pPr>
            <a:r>
              <a:rPr lang="en-GB" sz="1700" dirty="0">
                <a:latin typeface="Lato"/>
                <a:ea typeface="Lato"/>
                <a:cs typeface="Lato"/>
              </a:rPr>
              <a:t>Exposure of SES (e.g., population, exposed land)</a:t>
            </a:r>
            <a:br>
              <a:rPr lang="en-GB" sz="1700" dirty="0">
                <a:latin typeface="Lato"/>
                <a:ea typeface="Lato"/>
                <a:cs typeface="Lato"/>
              </a:rPr>
            </a:br>
            <a:endParaRPr lang="en-US" sz="1700" dirty="0">
              <a:latin typeface="Lato"/>
              <a:ea typeface="Lato"/>
              <a:cs typeface="Lato"/>
            </a:endParaRPr>
          </a:p>
          <a:p>
            <a:pPr marL="742950" lvl="1" indent="-285750">
              <a:lnSpc>
                <a:spcPct val="107000"/>
              </a:lnSpc>
              <a:spcAft>
                <a:spcPts val="800"/>
              </a:spcAft>
              <a:buClr>
                <a:srgbClr val="00A7E2"/>
              </a:buClr>
              <a:buFont typeface="Arial"/>
              <a:buChar char="•"/>
              <a:defRPr/>
            </a:pPr>
            <a:r>
              <a:rPr lang="en-GB" sz="1700" dirty="0">
                <a:latin typeface="Lato"/>
                <a:ea typeface="Lato"/>
                <a:cs typeface="Lato"/>
              </a:rPr>
              <a:t>Vulnerability of SES (e.g., agricultural crop production, ground water level, dependent population)</a:t>
            </a:r>
          </a:p>
          <a:p>
            <a:pPr>
              <a:lnSpc>
                <a:spcPct val="150000"/>
              </a:lnSpc>
              <a:spcBef>
                <a:spcPct val="0"/>
              </a:spcBef>
              <a:spcAft>
                <a:spcPts val="600"/>
              </a:spcAft>
              <a:buClr>
                <a:srgbClr val="00A7E2"/>
              </a:buClr>
              <a:defRPr/>
            </a:pPr>
            <a:endParaRPr lang="en-GB" sz="1700" dirty="0">
              <a:latin typeface="Lato"/>
              <a:ea typeface="Lato"/>
              <a:cs typeface="Lato"/>
            </a:endParaRPr>
          </a:p>
        </p:txBody>
      </p:sp>
      <p:pic>
        <p:nvPicPr>
          <p:cNvPr id="22" name="Picture 21" descr="A close up of text on a white background&#10;&#10;Description automatically generated">
            <a:extLst>
              <a:ext uri="{FF2B5EF4-FFF2-40B4-BE49-F238E27FC236}">
                <a16:creationId xmlns:a16="http://schemas.microsoft.com/office/drawing/2014/main" id="{D6E4E020-D8F6-3108-A8C2-5A43654D3C3F}"/>
              </a:ext>
            </a:extLst>
          </p:cNvPr>
          <p:cNvPicPr>
            <a:picLocks noChangeAspect="1"/>
          </p:cNvPicPr>
          <p:nvPr/>
        </p:nvPicPr>
        <p:blipFill rotWithShape="1">
          <a:blip r:embed="rId5">
            <a:extLst>
              <a:ext uri="{28A0092B-C50C-407E-A947-70E740481C1C}">
                <a14:useLocalDpi xmlns:a14="http://schemas.microsoft.com/office/drawing/2010/main"/>
              </a:ext>
            </a:extLst>
          </a:blip>
          <a:srcRect l="7088" t="5829" r="9439" b="17818"/>
          <a:stretch/>
        </p:blipFill>
        <p:spPr>
          <a:xfrm>
            <a:off x="5987105" y="1888568"/>
            <a:ext cx="5940168" cy="3478872"/>
          </a:xfrm>
          <a:prstGeom prst="rect">
            <a:avLst/>
          </a:prstGeom>
          <a:ln>
            <a:noFill/>
          </a:ln>
          <a:effectLst>
            <a:outerShdw blurRad="190500" algn="tl" rotWithShape="0">
              <a:srgbClr val="000000">
                <a:alpha val="70000"/>
              </a:srgbClr>
            </a:outerShdw>
          </a:effectLst>
        </p:spPr>
      </p:pic>
      <p:sp>
        <p:nvSpPr>
          <p:cNvPr id="26" name="Rectangle 6">
            <a:extLst>
              <a:ext uri="{FF2B5EF4-FFF2-40B4-BE49-F238E27FC236}">
                <a16:creationId xmlns:a16="http://schemas.microsoft.com/office/drawing/2014/main" id="{9185C8EC-4BE8-6C78-677A-BC325AB11C39}"/>
              </a:ext>
            </a:extLst>
          </p:cNvPr>
          <p:cNvSpPr>
            <a:spLocks noChangeArrowheads="1"/>
          </p:cNvSpPr>
          <p:nvPr/>
        </p:nvSpPr>
        <p:spPr bwMode="auto">
          <a:xfrm>
            <a:off x="9938654" y="5888847"/>
            <a:ext cx="389242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None/>
            </a:pPr>
            <a:r>
              <a:rPr lang="en-GB" altLang="en-US" sz="1400" i="1" dirty="0">
                <a:solidFill>
                  <a:srgbClr val="000000"/>
                </a:solidFill>
                <a:latin typeface="Lato" panose="020F0502020204030203" pitchFamily="34" charset="0"/>
                <a:ea typeface="Lato" panose="020F0502020204030203" pitchFamily="34" charset="0"/>
                <a:cs typeface="Lato" panose="020F0502020204030203" pitchFamily="34" charset="0"/>
              </a:rPr>
              <a:t>Source: </a:t>
            </a:r>
            <a:r>
              <a:rPr lang="en-GB" altLang="en-US" sz="1400" i="1" dirty="0">
                <a:solidFill>
                  <a:srgbClr val="0070C0"/>
                </a:solidFill>
                <a:latin typeface="Lato" panose="020F0502020204030203" pitchFamily="34" charset="0"/>
                <a:ea typeface="Lato" panose="020F0502020204030203" pitchFamily="34" charset="0"/>
                <a:cs typeface="Lato" panose="020F0502020204030203" pitchFamily="34" charset="0"/>
                <a:hlinkClick r:id="rId6">
                  <a:extLst>
                    <a:ext uri="{A12FA001-AC4F-418D-AE19-62706E023703}">
                      <ahyp:hlinkClr xmlns:ahyp="http://schemas.microsoft.com/office/drawing/2018/hyperlinkcolor" val="tx"/>
                    </a:ext>
                  </a:extLst>
                </a:hlinkClick>
              </a:rPr>
              <a:t>Shah et al. (2020)</a:t>
            </a:r>
            <a:endParaRPr lang="en-GB" altLang="en-US" sz="1400" i="1" dirty="0">
              <a:solidFill>
                <a:srgbClr val="0070C0"/>
              </a:solidFill>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245274363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194396"/>
            <a:ext cx="11363419" cy="584775"/>
          </a:xfrm>
          <a:prstGeom prst="rect">
            <a:avLst/>
          </a:prstGeom>
          <a:noFill/>
        </p:spPr>
        <p:txBody>
          <a:bodyPr wrap="square" lIns="91440" tIns="45720" rIns="91440" bIns="45720" rtlCol="0" anchor="t">
            <a:spAutoFit/>
          </a:bodyPr>
          <a:lstStyle/>
          <a:p>
            <a:r>
              <a:rPr lang="en-US" sz="3200" b="1" dirty="0">
                <a:solidFill>
                  <a:schemeClr val="bg1"/>
                </a:solidFill>
                <a:latin typeface="Lato"/>
                <a:ea typeface="Calibri"/>
                <a:cs typeface="Arial"/>
              </a:rPr>
              <a:t>Temporal aspects of V&amp;R assessment </a:t>
            </a:r>
            <a:endParaRPr lang="en-US" dirty="0">
              <a:solidFill>
                <a:schemeClr val="bg1"/>
              </a:solidFill>
            </a:endParaRPr>
          </a:p>
        </p:txBody>
      </p:sp>
      <p:sp>
        <p:nvSpPr>
          <p:cNvPr id="3" name="TextBox 2">
            <a:extLst>
              <a:ext uri="{FF2B5EF4-FFF2-40B4-BE49-F238E27FC236}">
                <a16:creationId xmlns:a16="http://schemas.microsoft.com/office/drawing/2014/main" id="{19EDF30D-99C4-B8D8-CF20-3553FF61E421}"/>
              </a:ext>
            </a:extLst>
          </p:cNvPr>
          <p:cNvSpPr txBox="1"/>
          <p:nvPr/>
        </p:nvSpPr>
        <p:spPr>
          <a:xfrm>
            <a:off x="155261" y="6439692"/>
            <a:ext cx="1316798" cy="261610"/>
          </a:xfrm>
          <a:prstGeom prst="rect">
            <a:avLst/>
          </a:prstGeom>
          <a:noFill/>
        </p:spPr>
        <p:txBody>
          <a:bodyPr wrap="square" lIns="91440" tIns="45720" rIns="91440" bIns="45720" rtlCol="0" anchor="t">
            <a:spAutoFit/>
          </a:bodyPr>
          <a:lstStyle/>
          <a:p>
            <a:r>
              <a:rPr lang="en-GB" sz="1100">
                <a:solidFill>
                  <a:schemeClr val="bg1"/>
                </a:solidFill>
                <a:latin typeface="Lato"/>
                <a:ea typeface="Lato"/>
                <a:cs typeface="Lato"/>
              </a:rPr>
              <a:t>31</a:t>
            </a:r>
            <a:endParaRPr lang="en-GB"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9" name="Rectangle 8">
            <a:extLst>
              <a:ext uri="{FF2B5EF4-FFF2-40B4-BE49-F238E27FC236}">
                <a16:creationId xmlns:a16="http://schemas.microsoft.com/office/drawing/2014/main" id="{559FCC70-B646-7397-A625-84D6289544BD}"/>
              </a:ext>
            </a:extLst>
          </p:cNvPr>
          <p:cNvSpPr/>
          <p:nvPr/>
        </p:nvSpPr>
        <p:spPr>
          <a:xfrm>
            <a:off x="83601" y="1175961"/>
            <a:ext cx="7660722" cy="1276888"/>
          </a:xfrm>
          <a:prstGeom prst="rect">
            <a:avLst/>
          </a:prstGeom>
        </p:spPr>
        <p:txBody>
          <a:bodyPr wrap="square" lIns="91440" tIns="45720" rIns="91440" bIns="45720" anchor="t">
            <a:spAutoFit/>
          </a:bodyPr>
          <a:lstStyle/>
          <a:p>
            <a:pPr>
              <a:lnSpc>
                <a:spcPct val="107000"/>
              </a:lnSpc>
              <a:spcAft>
                <a:spcPts val="800"/>
              </a:spcAft>
            </a:pPr>
            <a:endParaRPr lang="en-GB" sz="2000" i="1">
              <a:latin typeface="Lato"/>
              <a:ea typeface="+mn-lt"/>
              <a:cs typeface="+mn-lt"/>
            </a:endParaRPr>
          </a:p>
          <a:p>
            <a:pPr>
              <a:lnSpc>
                <a:spcPct val="107000"/>
              </a:lnSpc>
              <a:spcAft>
                <a:spcPts val="800"/>
              </a:spcAft>
            </a:pPr>
            <a:endParaRPr lang="en-GB" sz="2000" b="1">
              <a:latin typeface="Lato"/>
              <a:ea typeface="Calibri"/>
              <a:cs typeface="Times New Roman"/>
            </a:endParaRPr>
          </a:p>
          <a:p>
            <a:pPr>
              <a:lnSpc>
                <a:spcPct val="150000"/>
              </a:lnSpc>
              <a:spcBef>
                <a:spcPct val="0"/>
              </a:spcBef>
              <a:spcAft>
                <a:spcPts val="600"/>
              </a:spcAft>
              <a:buClr>
                <a:srgbClr val="00A7E2"/>
              </a:buClr>
            </a:pPr>
            <a:endParaRPr lang="en-GB" sz="1600">
              <a:latin typeface="Lato"/>
              <a:ea typeface="Lato"/>
              <a:cs typeface="Lato"/>
            </a:endParaRPr>
          </a:p>
        </p:txBody>
      </p:sp>
      <p:sp>
        <p:nvSpPr>
          <p:cNvPr id="27" name="Rectangle 26">
            <a:extLst>
              <a:ext uri="{FF2B5EF4-FFF2-40B4-BE49-F238E27FC236}">
                <a16:creationId xmlns:a16="http://schemas.microsoft.com/office/drawing/2014/main" id="{D6401A1A-81B5-7B7D-DA53-D21B5C76D8F9}"/>
              </a:ext>
            </a:extLst>
          </p:cNvPr>
          <p:cNvSpPr/>
          <p:nvPr/>
        </p:nvSpPr>
        <p:spPr>
          <a:xfrm>
            <a:off x="270079" y="1400498"/>
            <a:ext cx="3878588" cy="4680384"/>
          </a:xfrm>
          <a:prstGeom prst="rect">
            <a:avLst/>
          </a:prstGeom>
        </p:spPr>
        <p:txBody>
          <a:bodyPr wrap="square" lIns="91440" tIns="45720" rIns="91440" bIns="45720" anchor="t">
            <a:spAutoFit/>
          </a:bodyPr>
          <a:lstStyle/>
          <a:p>
            <a:pPr>
              <a:lnSpc>
                <a:spcPct val="107000"/>
              </a:lnSpc>
              <a:spcAft>
                <a:spcPts val="800"/>
              </a:spcAft>
            </a:pPr>
            <a:r>
              <a:rPr lang="en-GB" sz="2000" b="1" dirty="0">
                <a:latin typeface="Lato"/>
                <a:ea typeface="Calibri"/>
                <a:cs typeface="Times New Roman"/>
              </a:rPr>
              <a:t>Example: OAL UK</a:t>
            </a:r>
          </a:p>
          <a:p>
            <a:pPr marL="285750" indent="-285750">
              <a:lnSpc>
                <a:spcPct val="107000"/>
              </a:lnSpc>
              <a:spcAft>
                <a:spcPts val="800"/>
              </a:spcAft>
              <a:buClr>
                <a:srgbClr val="00A7E2"/>
              </a:buClr>
              <a:buFont typeface="Arial"/>
              <a:buChar char="•"/>
              <a:defRPr/>
            </a:pPr>
            <a:endParaRPr lang="en-GB" sz="1600" dirty="0">
              <a:latin typeface="Lato"/>
              <a:ea typeface="Lato"/>
              <a:cs typeface="Lato"/>
            </a:endParaRPr>
          </a:p>
          <a:p>
            <a:pPr marL="285750" indent="-285750">
              <a:lnSpc>
                <a:spcPct val="107000"/>
              </a:lnSpc>
              <a:spcAft>
                <a:spcPts val="800"/>
              </a:spcAft>
              <a:buClr>
                <a:srgbClr val="00A7E2"/>
              </a:buClr>
              <a:buFont typeface="Arial"/>
              <a:buChar char="•"/>
              <a:defRPr/>
            </a:pPr>
            <a:r>
              <a:rPr lang="en-GB" sz="1600" dirty="0">
                <a:latin typeface="Lato"/>
                <a:ea typeface="Lato"/>
                <a:cs typeface="Lato"/>
              </a:rPr>
              <a:t>Temporal variability of protection effects provided by vegetation in case of NBS for reducing landslide.</a:t>
            </a:r>
            <a:br>
              <a:rPr lang="en-GB" sz="1600" dirty="0">
                <a:latin typeface="Lato"/>
                <a:ea typeface="Lato"/>
                <a:cs typeface="Lato"/>
              </a:rPr>
            </a:br>
            <a:endParaRPr lang="en-US" sz="1600" dirty="0">
              <a:latin typeface="Lato"/>
              <a:ea typeface="Lato"/>
              <a:cs typeface="Lato"/>
            </a:endParaRPr>
          </a:p>
          <a:p>
            <a:pPr marL="285750" indent="-285750">
              <a:lnSpc>
                <a:spcPct val="107000"/>
              </a:lnSpc>
              <a:spcAft>
                <a:spcPts val="800"/>
              </a:spcAft>
              <a:buClr>
                <a:srgbClr val="00A7E2"/>
              </a:buClr>
              <a:buFont typeface="Arial"/>
              <a:buChar char="•"/>
              <a:defRPr/>
            </a:pPr>
            <a:r>
              <a:rPr lang="en-GB" sz="1600" dirty="0">
                <a:latin typeface="Lato"/>
                <a:ea typeface="Lato"/>
                <a:cs typeface="Lato"/>
              </a:rPr>
              <a:t>Growth of vegetation over time will reduce risk in this area.</a:t>
            </a:r>
            <a:br>
              <a:rPr lang="en-GB" sz="1600" dirty="0">
                <a:latin typeface="Lato"/>
                <a:ea typeface="Lato"/>
                <a:cs typeface="Lato"/>
              </a:rPr>
            </a:br>
            <a:endParaRPr lang="en-US" sz="1600" dirty="0">
              <a:latin typeface="Lato"/>
              <a:ea typeface="Lato"/>
              <a:cs typeface="Lato"/>
            </a:endParaRPr>
          </a:p>
          <a:p>
            <a:pPr marL="285750" indent="-285750">
              <a:lnSpc>
                <a:spcPct val="107000"/>
              </a:lnSpc>
              <a:spcAft>
                <a:spcPts val="800"/>
              </a:spcAft>
              <a:buClr>
                <a:srgbClr val="00A7E2"/>
              </a:buClr>
              <a:buFont typeface="Arial"/>
              <a:buChar char="•"/>
              <a:defRPr/>
            </a:pPr>
            <a:r>
              <a:rPr lang="en-GB" sz="1600" dirty="0">
                <a:latin typeface="Lato"/>
                <a:ea typeface="Lato"/>
                <a:cs typeface="Lato"/>
              </a:rPr>
              <a:t>Effectiveness of protection vegetation (or change of risk) could be assessed by monitoring indicators.</a:t>
            </a:r>
            <a:br>
              <a:rPr lang="en-GB" sz="1600" dirty="0">
                <a:latin typeface="Lato"/>
                <a:ea typeface="Lato"/>
                <a:cs typeface="Lato"/>
              </a:rPr>
            </a:br>
            <a:endParaRPr lang="en-US" sz="1600" dirty="0">
              <a:latin typeface="Lato"/>
              <a:ea typeface="Lato"/>
              <a:cs typeface="Lato"/>
            </a:endParaRPr>
          </a:p>
          <a:p>
            <a:pPr>
              <a:lnSpc>
                <a:spcPct val="150000"/>
              </a:lnSpc>
              <a:spcBef>
                <a:spcPct val="0"/>
              </a:spcBef>
              <a:spcAft>
                <a:spcPts val="600"/>
              </a:spcAft>
              <a:buClr>
                <a:srgbClr val="00A7E2"/>
              </a:buClr>
              <a:defRPr/>
            </a:pPr>
            <a:endParaRPr lang="en-GB" sz="1600" dirty="0">
              <a:latin typeface="Lato"/>
              <a:ea typeface="Lato"/>
              <a:cs typeface="Lato"/>
            </a:endParaRPr>
          </a:p>
        </p:txBody>
      </p:sp>
      <p:pic>
        <p:nvPicPr>
          <p:cNvPr id="4" name="Picture 3">
            <a:extLst>
              <a:ext uri="{FF2B5EF4-FFF2-40B4-BE49-F238E27FC236}">
                <a16:creationId xmlns:a16="http://schemas.microsoft.com/office/drawing/2014/main" id="{C61FDF9F-D06A-D551-D24A-D7770D7A2F24}"/>
              </a:ext>
            </a:extLst>
          </p:cNvPr>
          <p:cNvPicPr>
            <a:picLocks noChangeAspect="1"/>
          </p:cNvPicPr>
          <p:nvPr/>
        </p:nvPicPr>
        <p:blipFill rotWithShape="1">
          <a:blip r:embed="rId5">
            <a:extLst>
              <a:ext uri="{28A0092B-C50C-407E-A947-70E740481C1C}">
                <a14:useLocalDpi xmlns:a14="http://schemas.microsoft.com/office/drawing/2010/main"/>
              </a:ext>
            </a:extLst>
          </a:blip>
          <a:srcRect l="12629" t="21593" r="42690" b="26894"/>
          <a:stretch/>
        </p:blipFill>
        <p:spPr>
          <a:xfrm>
            <a:off x="4588933" y="1432692"/>
            <a:ext cx="4146458" cy="4426242"/>
          </a:xfrm>
          <a:prstGeom prst="rect">
            <a:avLst/>
          </a:prstGeom>
          <a:ln>
            <a:solidFill>
              <a:schemeClr val="tx1"/>
            </a:solidFill>
          </a:ln>
        </p:spPr>
      </p:pic>
      <p:grpSp>
        <p:nvGrpSpPr>
          <p:cNvPr id="2" name="Group 1">
            <a:extLst>
              <a:ext uri="{FF2B5EF4-FFF2-40B4-BE49-F238E27FC236}">
                <a16:creationId xmlns:a16="http://schemas.microsoft.com/office/drawing/2014/main" id="{209A49E0-E891-2675-EEC1-10F216B901DC}"/>
              </a:ext>
            </a:extLst>
          </p:cNvPr>
          <p:cNvGrpSpPr/>
          <p:nvPr/>
        </p:nvGrpSpPr>
        <p:grpSpPr>
          <a:xfrm>
            <a:off x="8923968" y="1392204"/>
            <a:ext cx="2997953" cy="4466730"/>
            <a:chOff x="385010" y="2042033"/>
            <a:chExt cx="3410017" cy="3934380"/>
          </a:xfrm>
        </p:grpSpPr>
        <p:grpSp>
          <p:nvGrpSpPr>
            <p:cNvPr id="5" name="Group 4">
              <a:extLst>
                <a:ext uri="{FF2B5EF4-FFF2-40B4-BE49-F238E27FC236}">
                  <a16:creationId xmlns:a16="http://schemas.microsoft.com/office/drawing/2014/main" id="{AB8E1A60-DBB2-3222-643A-7253152CE415}"/>
                </a:ext>
              </a:extLst>
            </p:cNvPr>
            <p:cNvGrpSpPr/>
            <p:nvPr/>
          </p:nvGrpSpPr>
          <p:grpSpPr>
            <a:xfrm>
              <a:off x="385010" y="2077696"/>
              <a:ext cx="3410017" cy="3898717"/>
              <a:chOff x="385010" y="2077696"/>
              <a:chExt cx="3410017" cy="3898717"/>
            </a:xfrm>
          </p:grpSpPr>
          <p:sp>
            <p:nvSpPr>
              <p:cNvPr id="17" name="Rectangle 16">
                <a:extLst>
                  <a:ext uri="{FF2B5EF4-FFF2-40B4-BE49-F238E27FC236}">
                    <a16:creationId xmlns:a16="http://schemas.microsoft.com/office/drawing/2014/main" id="{F4760F4F-89A1-BFE7-9362-BE9AA3C9E464}"/>
                  </a:ext>
                </a:extLst>
              </p:cNvPr>
              <p:cNvSpPr/>
              <p:nvPr/>
            </p:nvSpPr>
            <p:spPr>
              <a:xfrm>
                <a:off x="385010" y="2077696"/>
                <a:ext cx="3410017" cy="3898717"/>
              </a:xfrm>
              <a:prstGeom prst="rect">
                <a:avLst/>
              </a:prstGeom>
              <a:solidFill>
                <a:schemeClr val="accent6">
                  <a:lumMod val="20000"/>
                  <a:lumOff val="80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GB"/>
              </a:p>
            </p:txBody>
          </p:sp>
          <p:sp>
            <p:nvSpPr>
              <p:cNvPr id="23" name="Rectangle 22">
                <a:extLst>
                  <a:ext uri="{FF2B5EF4-FFF2-40B4-BE49-F238E27FC236}">
                    <a16:creationId xmlns:a16="http://schemas.microsoft.com/office/drawing/2014/main" id="{0FC4F135-8331-98F6-AAD8-ADCE56007698}"/>
                  </a:ext>
                </a:extLst>
              </p:cNvPr>
              <p:cNvSpPr/>
              <p:nvPr/>
            </p:nvSpPr>
            <p:spPr>
              <a:xfrm>
                <a:off x="452891" y="2468680"/>
                <a:ext cx="3227703" cy="764505"/>
              </a:xfrm>
              <a:prstGeom prst="rect">
                <a:avLst/>
              </a:prstGeom>
              <a:solidFill>
                <a:srgbClr val="E5F8FF"/>
              </a:solidFill>
              <a:ln>
                <a:noFill/>
              </a:ln>
            </p:spPr>
            <p:txBody>
              <a:bodyPr wrap="square" lIns="91440" tIns="45720" rIns="91440" bIns="4572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lnSpc>
                    <a:spcPct val="107000"/>
                  </a:lnSpc>
                  <a:spcAft>
                    <a:spcPts val="800"/>
                  </a:spcAft>
                </a:pPr>
                <a:r>
                  <a:rPr lang="en-GB" sz="1400" b="1" dirty="0">
                    <a:latin typeface="Lato"/>
                    <a:ea typeface="Calibri" panose="020F0502020204030204" pitchFamily="34" charset="0"/>
                    <a:cs typeface="Times New Roman"/>
                  </a:rPr>
                  <a:t>Hazard </a:t>
                </a:r>
                <a:br>
                  <a:rPr lang="en-GB" sz="1400" b="1" dirty="0">
                    <a:latin typeface="Lato"/>
                    <a:ea typeface="Calibri" panose="020F0502020204030204" pitchFamily="34" charset="0"/>
                    <a:cs typeface="Times New Roman"/>
                  </a:rPr>
                </a:br>
                <a:r>
                  <a:rPr lang="en-GB" sz="1400" dirty="0">
                    <a:latin typeface="Lato"/>
                    <a:ea typeface="Calibri" panose="020F0502020204030204" pitchFamily="34" charset="0"/>
                    <a:cs typeface="Times New Roman"/>
                  </a:rPr>
                  <a:t>(e.g., landslide caused by heavy rainfall)</a:t>
                </a:r>
                <a:br>
                  <a:rPr lang="en-GB" sz="1400" dirty="0">
                    <a:latin typeface="Lato"/>
                    <a:ea typeface="Calibri" panose="020F0502020204030204" pitchFamily="34" charset="0"/>
                    <a:cs typeface="Times New Roman"/>
                  </a:rPr>
                </a:br>
                <a:r>
                  <a:rPr lang="en-GB" sz="1400" dirty="0">
                    <a:latin typeface="Lato"/>
                    <a:ea typeface="Calibri" panose="020F0502020204030204" pitchFamily="34" charset="0"/>
                    <a:cs typeface="Times New Roman"/>
                  </a:rPr>
                  <a:t>Indicator: magnitude of landslide</a:t>
                </a:r>
                <a:endParaRPr lang="en-GB" sz="1400" b="1" dirty="0">
                  <a:latin typeface="Lato"/>
                  <a:ea typeface="Calibri" panose="020F0502020204030204" pitchFamily="34" charset="0"/>
                  <a:cs typeface="Times New Roman" panose="02020603050405020304" pitchFamily="18" charset="0"/>
                </a:endParaRPr>
              </a:p>
            </p:txBody>
          </p:sp>
          <p:sp>
            <p:nvSpPr>
              <p:cNvPr id="24" name="Rectangle 23">
                <a:extLst>
                  <a:ext uri="{FF2B5EF4-FFF2-40B4-BE49-F238E27FC236}">
                    <a16:creationId xmlns:a16="http://schemas.microsoft.com/office/drawing/2014/main" id="{8C3FED26-AC59-6CC0-365B-52EBC1B5BC23}"/>
                  </a:ext>
                </a:extLst>
              </p:cNvPr>
              <p:cNvSpPr/>
              <p:nvPr/>
            </p:nvSpPr>
            <p:spPr>
              <a:xfrm>
                <a:off x="468934" y="3550057"/>
                <a:ext cx="3203640" cy="954107"/>
              </a:xfrm>
              <a:prstGeom prst="rect">
                <a:avLst/>
              </a:prstGeom>
              <a:solidFill>
                <a:srgbClr val="FFECDE"/>
              </a:solidFill>
              <a:ln>
                <a:noFill/>
              </a:ln>
            </p:spPr>
            <p:txBody>
              <a:bodyPr wrap="square" lIns="91440" tIns="45720" rIns="91440" bIns="4572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GB" sz="1400" b="1" dirty="0">
                    <a:latin typeface="Lato"/>
                    <a:ea typeface="Calibri" panose="020F0502020204030204" pitchFamily="34" charset="0"/>
                    <a:cs typeface="Times New Roman"/>
                  </a:rPr>
                  <a:t>Exposure of SES </a:t>
                </a:r>
                <a:endParaRPr lang="en-GB" sz="1400" b="1" dirty="0">
                  <a:latin typeface="Lato"/>
                  <a:ea typeface="Calibri" panose="020F0502020204030204" pitchFamily="34" charset="0"/>
                  <a:cs typeface="Times New Roman" panose="02020603050405020304" pitchFamily="18" charset="0"/>
                </a:endParaRPr>
              </a:p>
              <a:p>
                <a:pPr algn="ctr"/>
                <a:r>
                  <a:rPr lang="en-GB" sz="1400" dirty="0">
                    <a:latin typeface="Lato"/>
                    <a:ea typeface="Calibri" panose="020F0502020204030204" pitchFamily="34" charset="0"/>
                    <a:cs typeface="Times New Roman"/>
                  </a:rPr>
                  <a:t>(e.g., land exposed to landslide)</a:t>
                </a:r>
              </a:p>
              <a:p>
                <a:pPr algn="ctr"/>
                <a:r>
                  <a:rPr lang="en-GB" sz="1400" dirty="0">
                    <a:latin typeface="Lato"/>
                    <a:ea typeface="Calibri" panose="020F0502020204030204" pitchFamily="34" charset="0"/>
                    <a:cs typeface="Times New Roman"/>
                  </a:rPr>
                  <a:t>Indicator: proportion of land exposed to landslide (%)</a:t>
                </a:r>
              </a:p>
            </p:txBody>
          </p:sp>
          <p:sp>
            <p:nvSpPr>
              <p:cNvPr id="29" name="Rectangle 28">
                <a:extLst>
                  <a:ext uri="{FF2B5EF4-FFF2-40B4-BE49-F238E27FC236}">
                    <a16:creationId xmlns:a16="http://schemas.microsoft.com/office/drawing/2014/main" id="{477953ED-ED59-C477-81FA-43E17C2F047F}"/>
                  </a:ext>
                </a:extLst>
              </p:cNvPr>
              <p:cNvSpPr/>
              <p:nvPr/>
            </p:nvSpPr>
            <p:spPr>
              <a:xfrm>
                <a:off x="501018" y="4842710"/>
                <a:ext cx="3131450" cy="954107"/>
              </a:xfrm>
              <a:prstGeom prst="rect">
                <a:avLst/>
              </a:prstGeom>
              <a:solidFill>
                <a:srgbClr val="FFF2CC"/>
              </a:solidFill>
              <a:ln>
                <a:noFill/>
              </a:ln>
            </p:spPr>
            <p:txBody>
              <a:bodyPr wrap="square" lIns="91440" tIns="45720" rIns="91440" bIns="4572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GB" sz="1400" b="1" dirty="0">
                    <a:latin typeface="Lato"/>
                    <a:ea typeface="Calibri" panose="020F0502020204030204" pitchFamily="34" charset="0"/>
                    <a:cs typeface="Times New Roman"/>
                  </a:rPr>
                  <a:t>Vulnerability of SES</a:t>
                </a:r>
                <a:endParaRPr lang="en-GB" sz="1400" dirty="0">
                  <a:latin typeface="Lato"/>
                  <a:ea typeface="Calibri" panose="020F0502020204030204" pitchFamily="34" charset="0"/>
                  <a:cs typeface="Times New Roman"/>
                </a:endParaRPr>
              </a:p>
              <a:p>
                <a:pPr algn="ctr"/>
                <a:r>
                  <a:rPr lang="en-GB" sz="1400" dirty="0">
                    <a:latin typeface="Calibri"/>
                    <a:ea typeface="Lato"/>
                    <a:cs typeface="Times New Roman"/>
                  </a:rPr>
                  <a:t>Indicators </a:t>
                </a:r>
                <a:r>
                  <a:rPr lang="en-GB" sz="1400" dirty="0">
                    <a:latin typeface="Lato"/>
                    <a:ea typeface="Lato"/>
                    <a:cs typeface="Lato"/>
                  </a:rPr>
                  <a:t>for ecosystem susceptibility: NDVI, </a:t>
                </a:r>
                <a:endParaRPr lang="en-GB" sz="1400" dirty="0">
                  <a:latin typeface="Calibri" panose="020F0502020204030204" pitchFamily="34" charset="0"/>
                  <a:ea typeface="Lato"/>
                  <a:cs typeface="Times New Roman" panose="02020603050405020304" pitchFamily="18" charset="0"/>
                </a:endParaRPr>
              </a:p>
              <a:p>
                <a:pPr algn="ctr"/>
                <a:r>
                  <a:rPr lang="en-GB" sz="1400" dirty="0">
                    <a:latin typeface="Lato"/>
                    <a:ea typeface="Lato"/>
                    <a:cs typeface="Lato"/>
                  </a:rPr>
                  <a:t>Soil erosion rate </a:t>
                </a:r>
                <a:endParaRPr lang="en-GB" sz="1400" dirty="0">
                  <a:latin typeface="Lato"/>
                  <a:ea typeface="Calibri" panose="020F0502020204030204" pitchFamily="34" charset="0"/>
                  <a:cs typeface="Times New Roman" panose="02020603050405020304" pitchFamily="18" charset="0"/>
                </a:endParaRPr>
              </a:p>
            </p:txBody>
          </p:sp>
          <p:sp>
            <p:nvSpPr>
              <p:cNvPr id="31" name="Multiplication Sign 29">
                <a:extLst>
                  <a:ext uri="{FF2B5EF4-FFF2-40B4-BE49-F238E27FC236}">
                    <a16:creationId xmlns:a16="http://schemas.microsoft.com/office/drawing/2014/main" id="{E7B471F2-C164-1010-EA7B-7F279A15FFEA}"/>
                  </a:ext>
                </a:extLst>
              </p:cNvPr>
              <p:cNvSpPr/>
              <p:nvPr/>
            </p:nvSpPr>
            <p:spPr>
              <a:xfrm>
                <a:off x="1947790" y="3298299"/>
                <a:ext cx="253186" cy="206224"/>
              </a:xfrm>
              <a:prstGeom prst="mathMultiply">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GB">
                  <a:solidFill>
                    <a:srgbClr val="000000"/>
                  </a:solidFill>
                  <a:cs typeface="Calibri"/>
                </a:endParaRPr>
              </a:p>
            </p:txBody>
          </p:sp>
        </p:grpSp>
        <p:sp>
          <p:nvSpPr>
            <p:cNvPr id="12" name="Rectangle 11">
              <a:extLst>
                <a:ext uri="{FF2B5EF4-FFF2-40B4-BE49-F238E27FC236}">
                  <a16:creationId xmlns:a16="http://schemas.microsoft.com/office/drawing/2014/main" id="{F4C8F5DE-4D14-70DA-9693-EE0FED0D723A}"/>
                </a:ext>
              </a:extLst>
            </p:cNvPr>
            <p:cNvSpPr>
              <a:spLocks noChangeArrowheads="1"/>
            </p:cNvSpPr>
            <p:nvPr/>
          </p:nvSpPr>
          <p:spPr bwMode="auto">
            <a:xfrm>
              <a:off x="1764564" y="2042033"/>
              <a:ext cx="856783"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eaLnBrk="0" fontAlgn="base" hangingPunct="0">
                <a:spcBef>
                  <a:spcPct val="0"/>
                </a:spcBef>
                <a:spcAft>
                  <a:spcPct val="0"/>
                </a:spcAft>
              </a:pPr>
              <a:r>
                <a:rPr lang="en-GB" altLang="en-US" sz="2000" b="1">
                  <a:solidFill>
                    <a:srgbClr val="A8D08D"/>
                  </a:solidFill>
                  <a:latin typeface="Calibri"/>
                  <a:ea typeface="Calibri" panose="020F0502020204030204" pitchFamily="34" charset="0"/>
                  <a:cs typeface="Vrinda"/>
                </a:rPr>
                <a:t>Risk</a:t>
              </a:r>
              <a:endParaRPr lang="en-GB" altLang="en-US" sz="2000">
                <a:solidFill>
                  <a:srgbClr val="A8D08D"/>
                </a:solidFill>
                <a:latin typeface="Calibri"/>
                <a:cs typeface="Vrinda"/>
              </a:endParaRPr>
            </a:p>
          </p:txBody>
        </p:sp>
        <p:sp>
          <p:nvSpPr>
            <p:cNvPr id="15" name="Multiplication Sign 12">
              <a:extLst>
                <a:ext uri="{FF2B5EF4-FFF2-40B4-BE49-F238E27FC236}">
                  <a16:creationId xmlns:a16="http://schemas.microsoft.com/office/drawing/2014/main" id="{D8EEDB3F-E3D8-EF5C-5A03-9FA479F7682B}"/>
                </a:ext>
              </a:extLst>
            </p:cNvPr>
            <p:cNvSpPr/>
            <p:nvPr/>
          </p:nvSpPr>
          <p:spPr>
            <a:xfrm>
              <a:off x="1947790" y="4565625"/>
              <a:ext cx="253186" cy="206224"/>
            </a:xfrm>
            <a:prstGeom prst="mathMultiply">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GB">
                <a:solidFill>
                  <a:schemeClr val="accent6">
                    <a:lumMod val="60000"/>
                    <a:lumOff val="40000"/>
                  </a:schemeClr>
                </a:solidFill>
                <a:cs typeface="Calibri"/>
              </a:endParaRPr>
            </a:p>
          </p:txBody>
        </p:sp>
      </p:grpSp>
    </p:spTree>
    <p:extLst>
      <p:ext uri="{BB962C8B-B14F-4D97-AF65-F5344CB8AC3E}">
        <p14:creationId xmlns:p14="http://schemas.microsoft.com/office/powerpoint/2010/main" val="116559978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194396"/>
            <a:ext cx="11363419" cy="1077218"/>
          </a:xfrm>
          <a:prstGeom prst="rect">
            <a:avLst/>
          </a:prstGeom>
          <a:noFill/>
        </p:spPr>
        <p:txBody>
          <a:bodyPr wrap="square" lIns="91440" tIns="45720" rIns="91440" bIns="45720" rtlCol="0" anchor="t">
            <a:spAutoFit/>
          </a:bodyPr>
          <a:lstStyle/>
          <a:p>
            <a:r>
              <a:rPr lang="en-US" sz="3200" b="1" dirty="0">
                <a:solidFill>
                  <a:schemeClr val="bg1"/>
                </a:solidFill>
                <a:latin typeface="Lato"/>
                <a:ea typeface="Lato"/>
                <a:cs typeface="Arial"/>
              </a:rPr>
              <a:t>Challenges for Vulnerability &amp; Risk assessment  </a:t>
            </a:r>
            <a:endParaRPr lang="en-US" dirty="0">
              <a:solidFill>
                <a:schemeClr val="bg1"/>
              </a:solidFill>
              <a:latin typeface="Lato"/>
              <a:ea typeface="Lato"/>
              <a:cs typeface="Lato"/>
            </a:endParaRPr>
          </a:p>
          <a:p>
            <a:endParaRPr lang="en-GB" sz="32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6" name="TextBox 5">
            <a:extLst>
              <a:ext uri="{FF2B5EF4-FFF2-40B4-BE49-F238E27FC236}">
                <a16:creationId xmlns:a16="http://schemas.microsoft.com/office/drawing/2014/main" id="{B363CBE2-7410-4D4F-0869-B266AE4F4275}"/>
              </a:ext>
            </a:extLst>
          </p:cNvPr>
          <p:cNvSpPr txBox="1"/>
          <p:nvPr/>
        </p:nvSpPr>
        <p:spPr>
          <a:xfrm>
            <a:off x="494082" y="1537489"/>
            <a:ext cx="9444572" cy="386259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150000"/>
              </a:lnSpc>
            </a:pPr>
            <a:endParaRPr lang="en-GB" sz="2000" i="1" dirty="0">
              <a:latin typeface="Lato"/>
              <a:ea typeface="Calibri"/>
              <a:cs typeface="Arial"/>
            </a:endParaRPr>
          </a:p>
          <a:p>
            <a:pPr marL="285750" indent="-285750">
              <a:spcBef>
                <a:spcPts val="600"/>
              </a:spcBef>
              <a:buClr>
                <a:srgbClr val="00A7E2"/>
              </a:buClr>
              <a:buFont typeface="Arial,Sans-Serif"/>
              <a:buChar char="•"/>
              <a:defRPr/>
            </a:pPr>
            <a:r>
              <a:rPr lang="en-GB" sz="2000" dirty="0">
                <a:latin typeface="Lato"/>
                <a:ea typeface="Lato"/>
                <a:cs typeface="Lato"/>
              </a:rPr>
              <a:t>Finding suitable indicators for V&amp;R assessment in the contexts of </a:t>
            </a:r>
            <a:r>
              <a:rPr lang="en-GB" sz="2000" dirty="0" err="1">
                <a:latin typeface="Lato"/>
                <a:ea typeface="Lato"/>
                <a:cs typeface="Lato"/>
              </a:rPr>
              <a:t>NbS</a:t>
            </a:r>
            <a:endParaRPr lang="en-US" sz="2000" dirty="0">
              <a:latin typeface="Lato"/>
              <a:ea typeface="Lato"/>
              <a:cs typeface="Lato"/>
            </a:endParaRPr>
          </a:p>
          <a:p>
            <a:pPr marL="285750" indent="-285750">
              <a:spcBef>
                <a:spcPts val="600"/>
              </a:spcBef>
              <a:buClr>
                <a:srgbClr val="00A7E2"/>
              </a:buClr>
              <a:buFont typeface="Arial,Sans-Serif"/>
              <a:buChar char="•"/>
              <a:defRPr/>
            </a:pPr>
            <a:endParaRPr lang="en-GB" sz="2000" dirty="0">
              <a:latin typeface="Lato"/>
              <a:ea typeface="Lato"/>
              <a:cs typeface="Lato"/>
            </a:endParaRPr>
          </a:p>
          <a:p>
            <a:pPr marL="285750" indent="-285750">
              <a:spcBef>
                <a:spcPts val="600"/>
              </a:spcBef>
              <a:buClr>
                <a:srgbClr val="00A7E2"/>
              </a:buClr>
              <a:buFont typeface="Arial,Sans-Serif"/>
              <a:buChar char="•"/>
              <a:defRPr/>
            </a:pPr>
            <a:r>
              <a:rPr lang="en-GB" sz="2000" dirty="0">
                <a:latin typeface="Lato"/>
                <a:ea typeface="Lato"/>
                <a:cs typeface="Lato"/>
              </a:rPr>
              <a:t>Data availability for indicators (in various spatial and temporal scales)</a:t>
            </a:r>
            <a:endParaRPr lang="en-US" sz="2000" dirty="0">
              <a:latin typeface="Lato"/>
              <a:ea typeface="Lato"/>
              <a:cs typeface="Lato"/>
            </a:endParaRPr>
          </a:p>
          <a:p>
            <a:pPr marL="285750" indent="-285750">
              <a:spcBef>
                <a:spcPts val="600"/>
              </a:spcBef>
              <a:buClr>
                <a:srgbClr val="00A7E2"/>
              </a:buClr>
              <a:buFont typeface="Arial,Sans-Serif"/>
              <a:buChar char="•"/>
              <a:defRPr/>
            </a:pPr>
            <a:endParaRPr lang="en-GB" sz="2000" dirty="0">
              <a:latin typeface="Lato"/>
              <a:ea typeface="Lato"/>
              <a:cs typeface="Lato"/>
            </a:endParaRPr>
          </a:p>
          <a:p>
            <a:pPr marL="285750" indent="-285750">
              <a:spcBef>
                <a:spcPts val="600"/>
              </a:spcBef>
              <a:buClr>
                <a:srgbClr val="00A7E2"/>
              </a:buClr>
              <a:buFont typeface="Arial,Sans-Serif"/>
              <a:buChar char="•"/>
              <a:defRPr/>
            </a:pPr>
            <a:r>
              <a:rPr lang="en-GB" sz="2000" dirty="0">
                <a:latin typeface="Lato"/>
                <a:ea typeface="Lato"/>
                <a:cs typeface="Lato"/>
              </a:rPr>
              <a:t>Primary data collection for indicators could be challenging, but is vital, especially with implementation in small areas</a:t>
            </a:r>
          </a:p>
          <a:p>
            <a:pPr>
              <a:spcBef>
                <a:spcPts val="600"/>
              </a:spcBef>
              <a:buClr>
                <a:srgbClr val="00A7E2"/>
              </a:buClr>
              <a:defRPr/>
            </a:pPr>
            <a:r>
              <a:rPr lang="en-GB" sz="2000" dirty="0">
                <a:latin typeface="Lato"/>
                <a:ea typeface="Lato"/>
                <a:cs typeface="Lato"/>
              </a:rPr>
              <a:t> </a:t>
            </a:r>
          </a:p>
          <a:p>
            <a:pPr marL="285750" indent="-285750">
              <a:spcBef>
                <a:spcPts val="600"/>
              </a:spcBef>
              <a:buClr>
                <a:srgbClr val="00A7E2"/>
              </a:buClr>
              <a:buFont typeface="Arial,Sans-Serif"/>
              <a:buChar char="•"/>
              <a:defRPr/>
            </a:pPr>
            <a:r>
              <a:rPr lang="en-GB" sz="2000" dirty="0">
                <a:latin typeface="Lato"/>
                <a:ea typeface="Lato"/>
                <a:cs typeface="Lato"/>
              </a:rPr>
              <a:t>Implementation and functioning of </a:t>
            </a:r>
            <a:r>
              <a:rPr lang="en-GB" sz="2000" dirty="0" err="1">
                <a:latin typeface="Lato"/>
                <a:ea typeface="Lato"/>
                <a:cs typeface="Lato"/>
              </a:rPr>
              <a:t>NbS</a:t>
            </a:r>
            <a:r>
              <a:rPr lang="en-GB" sz="2000" dirty="0">
                <a:latin typeface="Lato"/>
                <a:ea typeface="Lato"/>
                <a:cs typeface="Lato"/>
              </a:rPr>
              <a:t> may take a long time, and monitoring of V&amp;R indicators is required to determine risk reduction</a:t>
            </a:r>
            <a:endParaRPr lang="en-US" sz="2000" dirty="0">
              <a:latin typeface="Lato"/>
              <a:ea typeface="Lato"/>
              <a:cs typeface="Lato"/>
            </a:endParaRPr>
          </a:p>
        </p:txBody>
      </p:sp>
      <p:sp>
        <p:nvSpPr>
          <p:cNvPr id="2" name="TextBox 1">
            <a:extLst>
              <a:ext uri="{FF2B5EF4-FFF2-40B4-BE49-F238E27FC236}">
                <a16:creationId xmlns:a16="http://schemas.microsoft.com/office/drawing/2014/main" id="{B9102AB0-D6BD-2D0B-5A06-B98B41B5FB0B}"/>
              </a:ext>
            </a:extLst>
          </p:cNvPr>
          <p:cNvSpPr txBox="1"/>
          <p:nvPr/>
        </p:nvSpPr>
        <p:spPr>
          <a:xfrm>
            <a:off x="155261" y="6439692"/>
            <a:ext cx="1316798" cy="261610"/>
          </a:xfrm>
          <a:prstGeom prst="rect">
            <a:avLst/>
          </a:prstGeom>
          <a:noFill/>
        </p:spPr>
        <p:txBody>
          <a:bodyPr wrap="square" lIns="91440" tIns="45720" rIns="91440" bIns="45720" rtlCol="0" anchor="t">
            <a:spAutoFit/>
          </a:bodyPr>
          <a:lstStyle/>
          <a:p>
            <a:r>
              <a:rPr lang="en-GB" sz="1100">
                <a:solidFill>
                  <a:schemeClr val="bg1"/>
                </a:solidFill>
                <a:latin typeface="Lato"/>
                <a:ea typeface="Lato"/>
                <a:cs typeface="Lato"/>
              </a:rPr>
              <a:t>32</a:t>
            </a:r>
            <a:endParaRPr lang="en-GB"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150055299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4A1BD8D-C79D-5C9E-5100-86AE1514E5AC}"/>
              </a:ext>
            </a:extLst>
          </p:cNvPr>
          <p:cNvSpPr/>
          <p:nvPr/>
        </p:nvSpPr>
        <p:spPr>
          <a:xfrm>
            <a:off x="0" y="0"/>
            <a:ext cx="12192000" cy="6856413"/>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2" name="Picture 1" descr="Logo&#10;&#10;Description automatically generated">
            <a:extLst>
              <a:ext uri="{FF2B5EF4-FFF2-40B4-BE49-F238E27FC236}">
                <a16:creationId xmlns:a16="http://schemas.microsoft.com/office/drawing/2014/main" id="{DA2805A9-8AB4-6231-54B6-CE2F5AE338CC}"/>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sp>
        <p:nvSpPr>
          <p:cNvPr id="3" name="TextBox 2">
            <a:extLst>
              <a:ext uri="{FF2B5EF4-FFF2-40B4-BE49-F238E27FC236}">
                <a16:creationId xmlns:a16="http://schemas.microsoft.com/office/drawing/2014/main" id="{0778E67B-58A0-DCF7-2F80-36CA5EDA0ECE}"/>
              </a:ext>
            </a:extLst>
          </p:cNvPr>
          <p:cNvSpPr txBox="1"/>
          <p:nvPr/>
        </p:nvSpPr>
        <p:spPr>
          <a:xfrm>
            <a:off x="194928" y="213813"/>
            <a:ext cx="11363419" cy="653512"/>
          </a:xfrm>
          <a:prstGeom prst="rect">
            <a:avLst/>
          </a:prstGeom>
          <a:noFill/>
        </p:spPr>
        <p:txBody>
          <a:bodyPr wrap="square" lIns="91440" tIns="45720" rIns="91440" bIns="45720" rtlCol="0" anchor="t">
            <a:spAutoFit/>
          </a:bodyPr>
          <a:lstStyle/>
          <a:p>
            <a:pPr>
              <a:lnSpc>
                <a:spcPct val="150000"/>
              </a:lnSpc>
            </a:pPr>
            <a:r>
              <a:rPr lang="de-DE" sz="2800" b="1">
                <a:solidFill>
                  <a:schemeClr val="bg1"/>
                </a:solidFill>
                <a:latin typeface="Lato"/>
                <a:ea typeface="Lato"/>
                <a:cs typeface="Lato"/>
              </a:rPr>
              <a:t>Takeaways: Approach </a:t>
            </a:r>
            <a:r>
              <a:rPr lang="de-DE" sz="2800" b="1" err="1">
                <a:solidFill>
                  <a:schemeClr val="bg1"/>
                </a:solidFill>
                <a:latin typeface="Lato"/>
                <a:ea typeface="Lato"/>
                <a:cs typeface="Lato"/>
              </a:rPr>
              <a:t>for</a:t>
            </a:r>
            <a:r>
              <a:rPr lang="de-DE" sz="2800" b="1">
                <a:solidFill>
                  <a:schemeClr val="bg1"/>
                </a:solidFill>
                <a:latin typeface="Lato"/>
                <a:ea typeface="Lato"/>
                <a:cs typeface="Lato"/>
              </a:rPr>
              <a:t> </a:t>
            </a:r>
            <a:r>
              <a:rPr lang="de-DE" sz="2800" b="1" err="1">
                <a:solidFill>
                  <a:schemeClr val="bg1"/>
                </a:solidFill>
                <a:latin typeface="Lato"/>
                <a:ea typeface="Lato"/>
                <a:cs typeface="Lato"/>
              </a:rPr>
              <a:t>Vulnerability</a:t>
            </a:r>
            <a:r>
              <a:rPr lang="de-DE" sz="2800" b="1">
                <a:solidFill>
                  <a:schemeClr val="bg1"/>
                </a:solidFill>
                <a:latin typeface="Lato"/>
                <a:ea typeface="Lato"/>
                <a:cs typeface="Lato"/>
              </a:rPr>
              <a:t> &amp; Risk </a:t>
            </a:r>
            <a:r>
              <a:rPr lang="de-DE" sz="2800" b="1" err="1">
                <a:solidFill>
                  <a:schemeClr val="bg1"/>
                </a:solidFill>
                <a:latin typeface="Lato"/>
                <a:ea typeface="Lato"/>
                <a:cs typeface="Lato"/>
              </a:rPr>
              <a:t>assessment</a:t>
            </a:r>
            <a:endParaRPr lang="de-DE" sz="2800" b="1">
              <a:solidFill>
                <a:schemeClr val="bg1"/>
              </a:solidFill>
              <a:latin typeface="Lato"/>
              <a:ea typeface="Lato"/>
              <a:cs typeface="Lato"/>
            </a:endParaRPr>
          </a:p>
        </p:txBody>
      </p:sp>
      <p:pic>
        <p:nvPicPr>
          <p:cNvPr id="4" name="Picture 3">
            <a:extLst>
              <a:ext uri="{FF2B5EF4-FFF2-40B4-BE49-F238E27FC236}">
                <a16:creationId xmlns:a16="http://schemas.microsoft.com/office/drawing/2014/main" id="{AD52CB7B-EF21-90F7-4DBC-70E6A8D82C86}"/>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9938654" y="6352565"/>
            <a:ext cx="796359" cy="464738"/>
          </a:xfrm>
          <a:prstGeom prst="rect">
            <a:avLst/>
          </a:prstGeom>
          <a:noFill/>
        </p:spPr>
      </p:pic>
      <p:sp>
        <p:nvSpPr>
          <p:cNvPr id="7" name="TextBox 6">
            <a:extLst>
              <a:ext uri="{FF2B5EF4-FFF2-40B4-BE49-F238E27FC236}">
                <a16:creationId xmlns:a16="http://schemas.microsoft.com/office/drawing/2014/main" id="{46802F28-FA66-8C6A-31A2-1D16DE9D5DC1}"/>
              </a:ext>
            </a:extLst>
          </p:cNvPr>
          <p:cNvSpPr txBox="1"/>
          <p:nvPr/>
        </p:nvSpPr>
        <p:spPr>
          <a:xfrm>
            <a:off x="10762859" y="6380683"/>
            <a:ext cx="1316798" cy="430887"/>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6" name="TextBox 5">
            <a:extLst>
              <a:ext uri="{FF2B5EF4-FFF2-40B4-BE49-F238E27FC236}">
                <a16:creationId xmlns:a16="http://schemas.microsoft.com/office/drawing/2014/main" id="{0D07DFA2-4614-5FB7-388C-BB5D27D43B6F}"/>
              </a:ext>
            </a:extLst>
          </p:cNvPr>
          <p:cNvSpPr txBox="1"/>
          <p:nvPr/>
        </p:nvSpPr>
        <p:spPr>
          <a:xfrm>
            <a:off x="380426" y="1624478"/>
            <a:ext cx="11040832" cy="6863417"/>
          </a:xfrm>
          <a:prstGeom prst="rect">
            <a:avLst/>
          </a:prstGeom>
          <a:noFill/>
        </p:spPr>
        <p:txBody>
          <a:bodyPr wrap="square" lIns="91440" tIns="45720" rIns="91440" bIns="45720" rtlCol="0" anchor="t">
            <a:spAutoFit/>
          </a:bodyPr>
          <a:lstStyle/>
          <a:p>
            <a:pPr marL="457200" indent="-457200">
              <a:buFont typeface="+mj-lt"/>
              <a:buAutoNum type="arabicParenR"/>
            </a:pPr>
            <a:r>
              <a:rPr lang="en-GB" sz="2200" dirty="0">
                <a:solidFill>
                  <a:schemeClr val="bg1"/>
                </a:solidFill>
                <a:latin typeface="Lato"/>
                <a:ea typeface="Lato"/>
                <a:cs typeface="Lato"/>
              </a:rPr>
              <a:t>Most vulnerability and risk assessment frameworks that have used indicator-based approaches rely predominantly on social indicators - the role of ecosystems is under-represented.</a:t>
            </a:r>
          </a:p>
          <a:p>
            <a:pPr marL="457200" indent="-457200">
              <a:buFont typeface="+mj-lt"/>
              <a:buAutoNum type="arabicParenR"/>
            </a:pPr>
            <a:endParaRPr lang="en-GB" sz="2200" dirty="0">
              <a:solidFill>
                <a:schemeClr val="bg1"/>
              </a:solidFill>
              <a:latin typeface="Lato"/>
              <a:ea typeface="Lato"/>
              <a:cs typeface="Lato"/>
            </a:endParaRPr>
          </a:p>
          <a:p>
            <a:pPr marL="457200" indent="-457200">
              <a:buFont typeface="+mj-lt"/>
              <a:buAutoNum type="arabicParenR"/>
            </a:pPr>
            <a:endParaRPr lang="en-GB" sz="2200" dirty="0">
              <a:solidFill>
                <a:schemeClr val="bg1"/>
              </a:solidFill>
              <a:latin typeface="Lato"/>
              <a:ea typeface="Lato"/>
              <a:cs typeface="Lato"/>
            </a:endParaRPr>
          </a:p>
          <a:p>
            <a:pPr marL="457200" indent="-457200">
              <a:buFont typeface="+mj-lt"/>
              <a:buAutoNum type="arabicParenR"/>
            </a:pPr>
            <a:r>
              <a:rPr lang="en-GB" sz="2200" dirty="0">
                <a:solidFill>
                  <a:schemeClr val="bg1"/>
                </a:solidFill>
                <a:latin typeface="Lato"/>
                <a:ea typeface="Lato"/>
                <a:cs typeface="Lato"/>
              </a:rPr>
              <a:t>OPERANDUM developed a framework </a:t>
            </a:r>
            <a:r>
              <a:rPr lang="en-IE" sz="2200" dirty="0">
                <a:solidFill>
                  <a:schemeClr val="bg1"/>
                </a:solidFill>
                <a:latin typeface="Lato"/>
                <a:ea typeface="Lato"/>
                <a:cs typeface="Lato"/>
              </a:rPr>
              <a:t>for V&amp;R assessment for Nature-based Solutions in Social-Ecological Systems, based on the 8 IUCN principles for </a:t>
            </a:r>
            <a:r>
              <a:rPr lang="en-IE" sz="2200" dirty="0" err="1">
                <a:solidFill>
                  <a:schemeClr val="bg1"/>
                </a:solidFill>
                <a:latin typeface="Lato"/>
                <a:ea typeface="Lato"/>
                <a:cs typeface="Lato"/>
              </a:rPr>
              <a:t>NbS</a:t>
            </a:r>
            <a:r>
              <a:rPr lang="en-IE" sz="2200" dirty="0">
                <a:solidFill>
                  <a:schemeClr val="bg1"/>
                </a:solidFill>
                <a:latin typeface="Lato"/>
                <a:ea typeface="Lato"/>
                <a:cs typeface="Lato"/>
              </a:rPr>
              <a:t>. Methods include impact chains, and indicator-based assessment.</a:t>
            </a:r>
          </a:p>
          <a:p>
            <a:pPr marL="457200" indent="-457200">
              <a:buFont typeface="+mj-lt"/>
              <a:buAutoNum type="arabicParenR"/>
            </a:pPr>
            <a:endParaRPr lang="en-IE" sz="2200" dirty="0">
              <a:solidFill>
                <a:schemeClr val="bg1"/>
              </a:solidFill>
              <a:latin typeface="Lato"/>
              <a:ea typeface="Lato"/>
              <a:cs typeface="Lato"/>
            </a:endParaRPr>
          </a:p>
          <a:p>
            <a:pPr marL="457200" indent="-457200">
              <a:buFont typeface="+mj-lt"/>
              <a:buAutoNum type="arabicParenR"/>
            </a:pPr>
            <a:endParaRPr lang="en-IE" sz="2200" dirty="0">
              <a:solidFill>
                <a:schemeClr val="bg1"/>
              </a:solidFill>
              <a:latin typeface="Lato"/>
              <a:ea typeface="Lato"/>
              <a:cs typeface="Lato"/>
            </a:endParaRPr>
          </a:p>
          <a:p>
            <a:pPr marL="457200" indent="-457200">
              <a:buFont typeface="+mj-lt"/>
              <a:buAutoNum type="arabicParenR"/>
            </a:pPr>
            <a:r>
              <a:rPr lang="en-IE" sz="2200" dirty="0">
                <a:solidFill>
                  <a:schemeClr val="bg1"/>
                </a:solidFill>
                <a:latin typeface="Lato"/>
                <a:ea typeface="Lato"/>
                <a:cs typeface="Lato"/>
              </a:rPr>
              <a:t>Spatial and temporal aspects need to be taken into account in V &amp; R assessment. Challenges to this type of assessment include data availability and resources to monitor </a:t>
            </a:r>
            <a:r>
              <a:rPr lang="en-IE" sz="2200" dirty="0" err="1">
                <a:solidFill>
                  <a:schemeClr val="bg1"/>
                </a:solidFill>
                <a:latin typeface="Lato"/>
                <a:ea typeface="Lato"/>
                <a:cs typeface="Lato"/>
              </a:rPr>
              <a:t>NbS</a:t>
            </a:r>
            <a:r>
              <a:rPr lang="en-IE" sz="2200" dirty="0">
                <a:solidFill>
                  <a:schemeClr val="bg1"/>
                </a:solidFill>
                <a:latin typeface="Lato"/>
                <a:ea typeface="Lato"/>
                <a:cs typeface="Lato"/>
              </a:rPr>
              <a:t> long-term. </a:t>
            </a:r>
            <a:endParaRPr lang="en-GB" sz="2200" dirty="0">
              <a:solidFill>
                <a:schemeClr val="bg1"/>
              </a:solidFill>
              <a:latin typeface="Lato"/>
              <a:ea typeface="Lato"/>
              <a:cs typeface="Lato"/>
            </a:endParaRPr>
          </a:p>
          <a:p>
            <a:pPr marL="457200" indent="-457200">
              <a:buFont typeface="+mj-lt"/>
              <a:buAutoNum type="arabicParenR"/>
            </a:pPr>
            <a:endParaRPr lang="en-GB" sz="2200" dirty="0">
              <a:solidFill>
                <a:schemeClr val="bg1"/>
              </a:solidFill>
              <a:latin typeface="Lato"/>
              <a:ea typeface="Lato"/>
              <a:cs typeface="Lato"/>
            </a:endParaRPr>
          </a:p>
          <a:p>
            <a:br>
              <a:rPr lang="en-GB" sz="2200" i="1" dirty="0">
                <a:solidFill>
                  <a:schemeClr val="bg1"/>
                </a:solidFill>
                <a:latin typeface="Lato"/>
                <a:ea typeface="Lato"/>
                <a:cs typeface="Lato"/>
              </a:rPr>
            </a:br>
            <a:br>
              <a:rPr lang="en-GB" sz="2200" dirty="0">
                <a:solidFill>
                  <a:schemeClr val="bg1"/>
                </a:solidFill>
                <a:latin typeface="Lato"/>
                <a:ea typeface="Lato"/>
                <a:cs typeface="Lato"/>
              </a:rPr>
            </a:br>
            <a:r>
              <a:rPr lang="en-GB" sz="2200" dirty="0">
                <a:solidFill>
                  <a:schemeClr val="bg1"/>
                </a:solidFill>
                <a:latin typeface="Lato"/>
                <a:ea typeface="Lato"/>
                <a:cs typeface="Lato"/>
              </a:rPr>
              <a:t> </a:t>
            </a:r>
            <a:br>
              <a:rPr lang="en-GB" sz="2200" dirty="0">
                <a:solidFill>
                  <a:schemeClr val="bg1"/>
                </a:solidFill>
                <a:latin typeface="Lato"/>
                <a:ea typeface="Lato"/>
                <a:cs typeface="Lato"/>
              </a:rPr>
            </a:br>
            <a:r>
              <a:rPr lang="en-GB" sz="2200" dirty="0">
                <a:solidFill>
                  <a:schemeClr val="bg1"/>
                </a:solidFill>
                <a:latin typeface="Lato"/>
                <a:ea typeface="Lato"/>
                <a:cs typeface="Lato"/>
              </a:rPr>
              <a:t>  </a:t>
            </a:r>
          </a:p>
          <a:p>
            <a:endParaRPr lang="en-GB" sz="2200" dirty="0">
              <a:solidFill>
                <a:schemeClr val="bg1"/>
              </a:solidFill>
              <a:latin typeface="Lato" panose="020F0502020204030203" pitchFamily="34" charset="0"/>
              <a:ea typeface="Lato" panose="020F0502020204030203" pitchFamily="34" charset="0"/>
              <a:cs typeface="Lato" panose="020F0502020204030203" pitchFamily="34" charset="0"/>
            </a:endParaRPr>
          </a:p>
          <a:p>
            <a:endParaRPr lang="en-GB" sz="22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8" name="TextBox 7">
            <a:extLst>
              <a:ext uri="{FF2B5EF4-FFF2-40B4-BE49-F238E27FC236}">
                <a16:creationId xmlns:a16="http://schemas.microsoft.com/office/drawing/2014/main" id="{D101CD20-C09A-4F1D-093A-58DC0A3D64DD}"/>
              </a:ext>
            </a:extLst>
          </p:cNvPr>
          <p:cNvSpPr txBox="1"/>
          <p:nvPr/>
        </p:nvSpPr>
        <p:spPr>
          <a:xfrm>
            <a:off x="155261" y="6439692"/>
            <a:ext cx="1316798" cy="261610"/>
          </a:xfrm>
          <a:prstGeom prst="rect">
            <a:avLst/>
          </a:prstGeom>
          <a:noFill/>
        </p:spPr>
        <p:txBody>
          <a:bodyPr wrap="square" lIns="91440" tIns="45720" rIns="91440" bIns="45720" rtlCol="0" anchor="t">
            <a:spAutoFit/>
          </a:bodyPr>
          <a:lstStyle/>
          <a:p>
            <a:r>
              <a:rPr lang="en-GB" sz="1100">
                <a:solidFill>
                  <a:schemeClr val="bg1"/>
                </a:solidFill>
                <a:latin typeface="Lato"/>
                <a:ea typeface="Lato"/>
                <a:cs typeface="Lato"/>
              </a:rPr>
              <a:t>33</a:t>
            </a:r>
            <a:endParaRPr lang="en-GB"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2708782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pic>
        <p:nvPicPr>
          <p:cNvPr id="2" name="Picture 1" descr="Logo&#10;&#10;Description automatically generated">
            <a:extLst>
              <a:ext uri="{FF2B5EF4-FFF2-40B4-BE49-F238E27FC236}">
                <a16:creationId xmlns:a16="http://schemas.microsoft.com/office/drawing/2014/main" id="{DA2805A9-8AB4-6231-54B6-CE2F5AE338CC}"/>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sp>
        <p:nvSpPr>
          <p:cNvPr id="3" name="TextBox 2">
            <a:extLst>
              <a:ext uri="{FF2B5EF4-FFF2-40B4-BE49-F238E27FC236}">
                <a16:creationId xmlns:a16="http://schemas.microsoft.com/office/drawing/2014/main" id="{0778E67B-58A0-DCF7-2F80-36CA5EDA0ECE}"/>
              </a:ext>
            </a:extLst>
          </p:cNvPr>
          <p:cNvSpPr txBox="1"/>
          <p:nvPr/>
        </p:nvSpPr>
        <p:spPr>
          <a:xfrm>
            <a:off x="196967" y="194396"/>
            <a:ext cx="11363419" cy="1077218"/>
          </a:xfrm>
          <a:prstGeom prst="rect">
            <a:avLst/>
          </a:prstGeom>
          <a:noFill/>
        </p:spPr>
        <p:txBody>
          <a:bodyPr wrap="square" lIns="91440" tIns="45720" rIns="91440" bIns="45720" rtlCol="0" anchor="t">
            <a:spAutoFit/>
          </a:bodyPr>
          <a:lstStyle/>
          <a:p>
            <a:r>
              <a:rPr lang="en-GB" sz="3200" b="1">
                <a:solidFill>
                  <a:schemeClr val="bg1"/>
                </a:solidFill>
                <a:latin typeface="Lato"/>
                <a:ea typeface="Lato"/>
                <a:cs typeface="Lato"/>
              </a:rPr>
              <a:t>Take home messages</a:t>
            </a:r>
            <a:endParaRPr lang="en-GB" sz="3200">
              <a:solidFill>
                <a:schemeClr val="bg1"/>
              </a:solidFill>
              <a:latin typeface="Lato" panose="020F0502020204030203" pitchFamily="34" charset="0"/>
              <a:ea typeface="Lato" panose="020F0502020204030203" pitchFamily="34" charset="0"/>
              <a:cs typeface="Lato" panose="020F0502020204030203" pitchFamily="34" charset="0"/>
            </a:endParaRPr>
          </a:p>
          <a:p>
            <a:endParaRPr lang="en-GB" sz="3200">
              <a:solidFill>
                <a:schemeClr val="bg1"/>
              </a:solidFill>
              <a:latin typeface="Lato" panose="020F0502020204030203" pitchFamily="34" charset="0"/>
              <a:ea typeface="Lato" panose="020F0502020204030203" pitchFamily="34" charset="0"/>
              <a:cs typeface="Lato" panose="020F0502020204030203" pitchFamily="34" charset="0"/>
            </a:endParaRPr>
          </a:p>
        </p:txBody>
      </p:sp>
      <p:pic>
        <p:nvPicPr>
          <p:cNvPr id="4" name="Picture 3">
            <a:extLst>
              <a:ext uri="{FF2B5EF4-FFF2-40B4-BE49-F238E27FC236}">
                <a16:creationId xmlns:a16="http://schemas.microsoft.com/office/drawing/2014/main" id="{AD52CB7B-EF21-90F7-4DBC-70E6A8D82C86}"/>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9938654" y="6352565"/>
            <a:ext cx="796359" cy="464738"/>
          </a:xfrm>
          <a:prstGeom prst="rect">
            <a:avLst/>
          </a:prstGeom>
          <a:noFill/>
        </p:spPr>
      </p:pic>
      <p:sp>
        <p:nvSpPr>
          <p:cNvPr id="7" name="TextBox 6">
            <a:extLst>
              <a:ext uri="{FF2B5EF4-FFF2-40B4-BE49-F238E27FC236}">
                <a16:creationId xmlns:a16="http://schemas.microsoft.com/office/drawing/2014/main" id="{46802F28-FA66-8C6A-31A2-1D16DE9D5DC1}"/>
              </a:ext>
            </a:extLst>
          </p:cNvPr>
          <p:cNvSpPr txBox="1"/>
          <p:nvPr/>
        </p:nvSpPr>
        <p:spPr>
          <a:xfrm>
            <a:off x="10762859" y="6380683"/>
            <a:ext cx="1316798" cy="430887"/>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8" name="TextBox 7">
            <a:extLst>
              <a:ext uri="{FF2B5EF4-FFF2-40B4-BE49-F238E27FC236}">
                <a16:creationId xmlns:a16="http://schemas.microsoft.com/office/drawing/2014/main" id="{55C6F26A-546D-FB81-50EA-3ADFBA9DDDAE}"/>
              </a:ext>
            </a:extLst>
          </p:cNvPr>
          <p:cNvSpPr txBox="1"/>
          <p:nvPr/>
        </p:nvSpPr>
        <p:spPr>
          <a:xfrm>
            <a:off x="117161" y="6458742"/>
            <a:ext cx="1316798" cy="261610"/>
          </a:xfrm>
          <a:prstGeom prst="rect">
            <a:avLst/>
          </a:prstGeom>
          <a:noFill/>
        </p:spPr>
        <p:txBody>
          <a:bodyPr wrap="square" lIns="91440" tIns="45720" rIns="91440" bIns="45720" rtlCol="0" anchor="t">
            <a:spAutoFit/>
          </a:bodyPr>
          <a:lstStyle/>
          <a:p>
            <a:r>
              <a:rPr lang="en-GB" sz="1100">
                <a:solidFill>
                  <a:schemeClr val="bg1"/>
                </a:solidFill>
                <a:latin typeface="Lato"/>
                <a:ea typeface="Lato"/>
                <a:cs typeface="Lato"/>
              </a:rPr>
              <a:t>34</a:t>
            </a:r>
            <a:endParaRPr lang="en-GB"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6" name="TextBox 5">
            <a:extLst>
              <a:ext uri="{FF2B5EF4-FFF2-40B4-BE49-F238E27FC236}">
                <a16:creationId xmlns:a16="http://schemas.microsoft.com/office/drawing/2014/main" id="{760CAB40-03DD-FB38-B966-DA908EE6668E}"/>
              </a:ext>
            </a:extLst>
          </p:cNvPr>
          <p:cNvSpPr txBox="1"/>
          <p:nvPr/>
        </p:nvSpPr>
        <p:spPr>
          <a:xfrm>
            <a:off x="380426" y="1949815"/>
            <a:ext cx="11040832" cy="4770537"/>
          </a:xfrm>
          <a:prstGeom prst="rect">
            <a:avLst/>
          </a:prstGeom>
          <a:noFill/>
        </p:spPr>
        <p:txBody>
          <a:bodyPr wrap="square" lIns="91440" tIns="45720" rIns="91440" bIns="45720" rtlCol="0" anchor="t">
            <a:spAutoFit/>
          </a:bodyPr>
          <a:lstStyle/>
          <a:p>
            <a:pPr marL="457200" indent="-457200">
              <a:buFont typeface="+mj-lt"/>
              <a:buAutoNum type="arabicParenR"/>
            </a:pPr>
            <a:r>
              <a:rPr lang="en-GB" sz="2000" dirty="0">
                <a:solidFill>
                  <a:schemeClr val="bg1"/>
                </a:solidFill>
                <a:latin typeface="Lato"/>
                <a:ea typeface="Lato"/>
                <a:cs typeface="Lato"/>
              </a:rPr>
              <a:t>Social-ecological Systems (SES) are complex systems of people and nature, emphasizing that humans must be seen as a part of, not apart from, nature.</a:t>
            </a:r>
          </a:p>
          <a:p>
            <a:pPr marL="457200" indent="-457200">
              <a:buFont typeface="+mj-lt"/>
              <a:buAutoNum type="arabicParenR"/>
            </a:pPr>
            <a:endParaRPr lang="en-GB" sz="2000" dirty="0">
              <a:solidFill>
                <a:schemeClr val="bg1"/>
              </a:solidFill>
              <a:latin typeface="Lato"/>
              <a:ea typeface="Lato"/>
              <a:cs typeface="Lato"/>
            </a:endParaRPr>
          </a:p>
          <a:p>
            <a:pPr marL="457200" indent="-457200">
              <a:buFont typeface="+mj-lt"/>
              <a:buAutoNum type="arabicParenR"/>
            </a:pPr>
            <a:endParaRPr lang="en-GB" sz="2000" dirty="0">
              <a:solidFill>
                <a:schemeClr val="bg1"/>
              </a:solidFill>
              <a:latin typeface="Lato"/>
              <a:ea typeface="Lato"/>
              <a:cs typeface="Lato"/>
            </a:endParaRPr>
          </a:p>
          <a:p>
            <a:pPr marL="457200" indent="-457200">
              <a:buFont typeface="+mj-lt"/>
              <a:buAutoNum type="arabicParenR"/>
            </a:pPr>
            <a:r>
              <a:rPr lang="en-GB" sz="2000" dirty="0">
                <a:solidFill>
                  <a:schemeClr val="bg1"/>
                </a:solidFill>
                <a:latin typeface="Lato"/>
                <a:ea typeface="Lato"/>
                <a:cs typeface="Lato"/>
              </a:rPr>
              <a:t>OPERANDUM developed a framework </a:t>
            </a:r>
            <a:r>
              <a:rPr lang="en-IE" sz="2000" dirty="0">
                <a:solidFill>
                  <a:schemeClr val="bg1"/>
                </a:solidFill>
                <a:latin typeface="Lato"/>
                <a:ea typeface="Lato"/>
                <a:cs typeface="Lato"/>
              </a:rPr>
              <a:t>for V&amp;R assessment for Nature-based Solutions in Social-Ecological Systems. Methods include impact chains, and indicator-based assessment.</a:t>
            </a:r>
            <a:br>
              <a:rPr lang="en-IE" sz="2000" dirty="0">
                <a:solidFill>
                  <a:schemeClr val="bg1"/>
                </a:solidFill>
                <a:latin typeface="Lato"/>
                <a:ea typeface="Lato"/>
                <a:cs typeface="Lato"/>
              </a:rPr>
            </a:br>
            <a:endParaRPr lang="en-IE" sz="2000" dirty="0">
              <a:solidFill>
                <a:schemeClr val="bg1"/>
              </a:solidFill>
              <a:latin typeface="Lato"/>
              <a:ea typeface="Lato"/>
              <a:cs typeface="Lato"/>
            </a:endParaRPr>
          </a:p>
          <a:p>
            <a:pPr marL="457200" indent="-457200">
              <a:buFont typeface="+mj-lt"/>
              <a:buAutoNum type="arabicParenR"/>
            </a:pPr>
            <a:endParaRPr lang="en-IE" sz="2000" dirty="0">
              <a:solidFill>
                <a:schemeClr val="bg1"/>
              </a:solidFill>
              <a:latin typeface="Lato"/>
              <a:ea typeface="Lato"/>
              <a:cs typeface="Lato"/>
            </a:endParaRPr>
          </a:p>
          <a:p>
            <a:pPr marL="457200" indent="-457200">
              <a:buFont typeface="+mj-lt"/>
              <a:buAutoNum type="arabicParenR"/>
            </a:pPr>
            <a:r>
              <a:rPr lang="en-IE" sz="2000" dirty="0">
                <a:solidFill>
                  <a:schemeClr val="bg1"/>
                </a:solidFill>
                <a:latin typeface="Lato"/>
                <a:ea typeface="Lato"/>
                <a:cs typeface="Lato"/>
              </a:rPr>
              <a:t>Spatial and temporal aspects need to be taken into account in V &amp; R assessment. Challenges to this type of assessment include data availability and resources to monitor </a:t>
            </a:r>
            <a:r>
              <a:rPr lang="en-IE" sz="2000" dirty="0" err="1">
                <a:solidFill>
                  <a:schemeClr val="bg1"/>
                </a:solidFill>
                <a:latin typeface="Lato"/>
                <a:ea typeface="Lato"/>
                <a:cs typeface="Lato"/>
              </a:rPr>
              <a:t>NbS</a:t>
            </a:r>
            <a:r>
              <a:rPr lang="en-IE" sz="2000" dirty="0">
                <a:solidFill>
                  <a:schemeClr val="bg1"/>
                </a:solidFill>
                <a:latin typeface="Lato"/>
                <a:ea typeface="Lato"/>
                <a:cs typeface="Lato"/>
              </a:rPr>
              <a:t> long-term. </a:t>
            </a:r>
            <a:endParaRPr lang="en-GB" sz="2000" dirty="0">
              <a:solidFill>
                <a:schemeClr val="bg1"/>
              </a:solidFill>
              <a:latin typeface="Lato"/>
              <a:ea typeface="Lato"/>
              <a:cs typeface="Lato"/>
            </a:endParaRPr>
          </a:p>
          <a:p>
            <a:pPr marL="457200" indent="-457200">
              <a:buFont typeface="+mj-lt"/>
              <a:buAutoNum type="arabicParenR"/>
            </a:pPr>
            <a:endParaRPr lang="en-GB" sz="2000" dirty="0">
              <a:solidFill>
                <a:schemeClr val="bg1"/>
              </a:solidFill>
              <a:latin typeface="Lato"/>
              <a:ea typeface="Lato"/>
              <a:cs typeface="Lato"/>
            </a:endParaRPr>
          </a:p>
          <a:p>
            <a:pPr marL="457200" indent="-457200">
              <a:buFont typeface="+mj-lt"/>
              <a:buAutoNum type="arabicParenR"/>
            </a:pPr>
            <a:endParaRPr lang="en-GB" sz="2000" dirty="0">
              <a:solidFill>
                <a:schemeClr val="bg1"/>
              </a:solidFill>
              <a:latin typeface="Lato"/>
              <a:ea typeface="Lato"/>
              <a:cs typeface="Lato"/>
            </a:endParaRPr>
          </a:p>
          <a:p>
            <a:pPr marL="457200" indent="-457200">
              <a:buFont typeface="+mj-lt"/>
              <a:buAutoNum type="arabicParenR"/>
            </a:pPr>
            <a:endParaRPr lang="en-GB" sz="3200" dirty="0">
              <a:solidFill>
                <a:schemeClr val="bg1"/>
              </a:solidFill>
              <a:latin typeface="Lato" panose="020F0502020204030203" pitchFamily="34" charset="0"/>
              <a:ea typeface="Lato" panose="020F0502020204030203" pitchFamily="34" charset="0"/>
              <a:cs typeface="Lato" panose="020F0502020204030203" pitchFamily="34" charset="0"/>
            </a:endParaRPr>
          </a:p>
          <a:p>
            <a:endParaRPr lang="en-GB" sz="32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2436786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194396"/>
            <a:ext cx="11363419" cy="584775"/>
          </a:xfrm>
          <a:prstGeom prst="rect">
            <a:avLst/>
          </a:prstGeom>
          <a:noFill/>
        </p:spPr>
        <p:txBody>
          <a:bodyPr wrap="square" rtlCol="0">
            <a:spAutoFit/>
          </a:bodyPr>
          <a:lstStyle/>
          <a:p>
            <a:r>
              <a:rPr lang="en-GB" sz="3200" b="1">
                <a:solidFill>
                  <a:schemeClr val="bg1"/>
                </a:solidFill>
                <a:latin typeface="Lato" panose="020F0502020204030203" pitchFamily="34" charset="0"/>
                <a:ea typeface="Lato" panose="020F0502020204030203" pitchFamily="34" charset="0"/>
                <a:cs typeface="Lato" panose="020F0502020204030203" pitchFamily="34" charset="0"/>
              </a:rPr>
              <a:t>Further reading</a:t>
            </a:r>
            <a:endParaRPr lang="en-GB" sz="320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3" name="TextBox 2">
            <a:extLst>
              <a:ext uri="{FF2B5EF4-FFF2-40B4-BE49-F238E27FC236}">
                <a16:creationId xmlns:a16="http://schemas.microsoft.com/office/drawing/2014/main" id="{02E19224-FAEF-E918-1685-51E6DF83B2AC}"/>
              </a:ext>
            </a:extLst>
          </p:cNvPr>
          <p:cNvSpPr txBox="1"/>
          <p:nvPr/>
        </p:nvSpPr>
        <p:spPr>
          <a:xfrm>
            <a:off x="117161" y="6458742"/>
            <a:ext cx="1316798" cy="261610"/>
          </a:xfrm>
          <a:prstGeom prst="rect">
            <a:avLst/>
          </a:prstGeom>
          <a:noFill/>
        </p:spPr>
        <p:txBody>
          <a:bodyPr wrap="square" lIns="91440" tIns="45720" rIns="91440" bIns="45720" rtlCol="0" anchor="t">
            <a:spAutoFit/>
          </a:bodyPr>
          <a:lstStyle/>
          <a:p>
            <a:r>
              <a:rPr lang="en-GB" sz="1100">
                <a:solidFill>
                  <a:schemeClr val="bg1"/>
                </a:solidFill>
                <a:latin typeface="Lato"/>
                <a:ea typeface="Lato"/>
                <a:cs typeface="Lato"/>
              </a:rPr>
              <a:t>35</a:t>
            </a:r>
            <a:endParaRPr lang="en-GB"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2" name="CasellaDiTesto 1">
            <a:extLst>
              <a:ext uri="{FF2B5EF4-FFF2-40B4-BE49-F238E27FC236}">
                <a16:creationId xmlns:a16="http://schemas.microsoft.com/office/drawing/2014/main" id="{7B3F9049-2B4E-CC0D-594C-20A2C1C0A2F5}"/>
              </a:ext>
            </a:extLst>
          </p:cNvPr>
          <p:cNvSpPr txBox="1"/>
          <p:nvPr/>
        </p:nvSpPr>
        <p:spPr>
          <a:xfrm>
            <a:off x="434017" y="1380429"/>
            <a:ext cx="10987241" cy="507831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pPr>
            <a:r>
              <a:rPr lang="en-US" sz="1500" b="1" dirty="0">
                <a:solidFill>
                  <a:srgbClr val="00B0F0"/>
                </a:solidFill>
                <a:latin typeface="Lato"/>
                <a:ea typeface="Lato"/>
                <a:cs typeface="Lato"/>
              </a:rPr>
              <a:t>OPERANDUM</a:t>
            </a:r>
          </a:p>
          <a:p>
            <a:pPr marL="285750" indent="-285750">
              <a:lnSpc>
                <a:spcPct val="90000"/>
              </a:lnSpc>
              <a:buClr>
                <a:srgbClr val="00B1F0"/>
              </a:buClr>
              <a:buFont typeface="Arial" panose="020B0604020202020204" pitchFamily="34" charset="0"/>
              <a:buChar char="•"/>
            </a:pPr>
            <a:r>
              <a:rPr lang="en-US" sz="1500" dirty="0">
                <a:latin typeface="Lato" panose="020F0502020204030203" pitchFamily="34" charset="0"/>
                <a:ea typeface="Lato" panose="020F0502020204030203" pitchFamily="34" charset="0"/>
                <a:cs typeface="Lato" panose="020F0502020204030203" pitchFamily="34" charset="0"/>
              </a:rPr>
              <a:t>Renaud et al. (2019) Deliverable 6.1: Review on vulnerability and risk assessment specific to Nature Based Solutions. H2020 OPERANDUM project.</a:t>
            </a:r>
            <a:r>
              <a:rPr lang="en-US" sz="1500" dirty="0">
                <a:latin typeface="Lato" panose="020F0502020204030203" pitchFamily="34" charset="0"/>
                <a:ea typeface="Lato" panose="020F0502020204030203" pitchFamily="34" charset="0"/>
                <a:cs typeface="Lato" panose="020F0502020204030203" pitchFamily="34" charset="0"/>
                <a:hlinkClick r:id="rId5">
                  <a:extLst>
                    <a:ext uri="{A12FA001-AC4F-418D-AE19-62706E023703}">
                      <ahyp:hlinkClr xmlns:ahyp="http://schemas.microsoft.com/office/drawing/2018/hyperlinkcolor" val="tx"/>
                    </a:ext>
                  </a:extLst>
                </a:hlinkClick>
              </a:rPr>
              <a:t> Link</a:t>
            </a:r>
            <a:r>
              <a:rPr lang="en-US" sz="1500" dirty="0">
                <a:latin typeface="Lato" panose="020F0502020204030203" pitchFamily="34" charset="0"/>
                <a:ea typeface="Lato" panose="020F0502020204030203" pitchFamily="34" charset="0"/>
                <a:cs typeface="Lato" panose="020F0502020204030203" pitchFamily="34" charset="0"/>
              </a:rPr>
              <a:t>.</a:t>
            </a:r>
          </a:p>
          <a:p>
            <a:pPr marL="285750" indent="-285750">
              <a:lnSpc>
                <a:spcPct val="90000"/>
              </a:lnSpc>
              <a:buClr>
                <a:srgbClr val="00B1F0"/>
              </a:buClr>
              <a:buFont typeface="Arial" panose="020B0604020202020204" pitchFamily="34" charset="0"/>
              <a:buChar char="•"/>
            </a:pPr>
            <a:endParaRPr lang="en-US" sz="1500" dirty="0">
              <a:latin typeface="Lato" panose="020F0502020204030203" pitchFamily="34" charset="0"/>
              <a:ea typeface="Lato" panose="020F0502020204030203" pitchFamily="34" charset="0"/>
              <a:cs typeface="Lato" panose="020F0502020204030203" pitchFamily="34" charset="0"/>
            </a:endParaRPr>
          </a:p>
          <a:p>
            <a:pPr marL="285750" indent="-285750">
              <a:lnSpc>
                <a:spcPct val="90000"/>
              </a:lnSpc>
              <a:buClr>
                <a:srgbClr val="00B1F0"/>
              </a:buClr>
              <a:buFont typeface="Arial" panose="020B0604020202020204" pitchFamily="34" charset="0"/>
              <a:buChar char="•"/>
            </a:pPr>
            <a:r>
              <a:rPr lang="en-US" sz="1500" dirty="0">
                <a:latin typeface="Lato" panose="020F0502020204030203" pitchFamily="34" charset="0"/>
                <a:ea typeface="Lato" panose="020F0502020204030203" pitchFamily="34" charset="0"/>
                <a:cs typeface="Lato" panose="020F0502020204030203" pitchFamily="34" charset="0"/>
              </a:rPr>
              <a:t>Shah et al. (2019) Deliverable 6.2: Vulnerability and risk assessments of socio-ecological systems (SES): conceptual framework, impact chains and indicators. H2020 OPERANDUM project.</a:t>
            </a:r>
            <a:r>
              <a:rPr lang="en-US" sz="1500" dirty="0">
                <a:latin typeface="Lato" panose="020F0502020204030203" pitchFamily="34" charset="0"/>
                <a:ea typeface="Lato" panose="020F0502020204030203" pitchFamily="34" charset="0"/>
                <a:cs typeface="Lato" panose="020F0502020204030203" pitchFamily="34" charset="0"/>
                <a:hlinkClick r:id="rId6">
                  <a:extLst>
                    <a:ext uri="{A12FA001-AC4F-418D-AE19-62706E023703}">
                      <ahyp:hlinkClr xmlns:ahyp="http://schemas.microsoft.com/office/drawing/2018/hyperlinkcolor" val="tx"/>
                    </a:ext>
                  </a:extLst>
                </a:hlinkClick>
              </a:rPr>
              <a:t> Link</a:t>
            </a:r>
            <a:r>
              <a:rPr lang="en-US" sz="1500" dirty="0">
                <a:latin typeface="Lato" panose="020F0502020204030203" pitchFamily="34" charset="0"/>
                <a:ea typeface="Lato" panose="020F0502020204030203" pitchFamily="34" charset="0"/>
                <a:cs typeface="Lato" panose="020F0502020204030203" pitchFamily="34" charset="0"/>
              </a:rPr>
              <a:t>.</a:t>
            </a:r>
          </a:p>
          <a:p>
            <a:pPr marL="285750" indent="-285750">
              <a:lnSpc>
                <a:spcPct val="90000"/>
              </a:lnSpc>
              <a:buClr>
                <a:srgbClr val="0070C0"/>
              </a:buClr>
              <a:buFont typeface="Arial" panose="020B0604020202020204" pitchFamily="34" charset="0"/>
              <a:buChar char="•"/>
            </a:pPr>
            <a:endParaRPr lang="en-US" sz="1500" dirty="0">
              <a:latin typeface="Lato" panose="020F0502020204030203" pitchFamily="34" charset="0"/>
              <a:ea typeface="Lato" panose="020F0502020204030203" pitchFamily="34" charset="0"/>
              <a:cs typeface="Lato" panose="020F0502020204030203" pitchFamily="34" charset="0"/>
            </a:endParaRPr>
          </a:p>
          <a:p>
            <a:pPr>
              <a:lnSpc>
                <a:spcPct val="90000"/>
              </a:lnSpc>
            </a:pPr>
            <a:endParaRPr lang="en-US" sz="1500" b="1" i="1" dirty="0">
              <a:solidFill>
                <a:srgbClr val="FF8400"/>
              </a:solidFill>
              <a:latin typeface="Lato" panose="020F0502020204030203" pitchFamily="34" charset="0"/>
              <a:ea typeface="Lato" panose="020F0502020204030203" pitchFamily="34" charset="0"/>
              <a:cs typeface="Lato" panose="020F0502020204030203" pitchFamily="34" charset="0"/>
            </a:endParaRPr>
          </a:p>
          <a:p>
            <a:pPr>
              <a:lnSpc>
                <a:spcPct val="90000"/>
              </a:lnSpc>
            </a:pPr>
            <a:r>
              <a:rPr lang="en-GB" sz="1500" b="1" dirty="0">
                <a:solidFill>
                  <a:srgbClr val="FF8400"/>
                </a:solidFill>
                <a:latin typeface="Lato" panose="020F0502020204030203" pitchFamily="34" charset="0"/>
                <a:ea typeface="Lato" panose="020F0502020204030203" pitchFamily="34" charset="0"/>
                <a:cs typeface="Lato" panose="020F0502020204030203" pitchFamily="34" charset="0"/>
              </a:rPr>
              <a:t>Vulnerability &amp; Risk Assessment</a:t>
            </a:r>
            <a:endParaRPr lang="en-GB" sz="1500" b="1" dirty="0">
              <a:solidFill>
                <a:srgbClr val="8DC549"/>
              </a:solidFill>
              <a:latin typeface="Lato" panose="020F0502020204030203" pitchFamily="34" charset="0"/>
              <a:ea typeface="Lato" panose="020F0502020204030203" pitchFamily="34" charset="0"/>
              <a:cs typeface="Lato" panose="020F0502020204030203" pitchFamily="34" charset="0"/>
            </a:endParaRPr>
          </a:p>
          <a:p>
            <a:pPr marL="285750" indent="-285750">
              <a:lnSpc>
                <a:spcPct val="90000"/>
              </a:lnSpc>
              <a:buClr>
                <a:srgbClr val="FF8400"/>
              </a:buClr>
              <a:buFont typeface="Arial"/>
              <a:buChar char="•"/>
            </a:pPr>
            <a:r>
              <a:rPr lang="en-GB" sz="1500" dirty="0" err="1">
                <a:latin typeface="Lato" panose="020F0502020204030203" pitchFamily="34" charset="0"/>
                <a:ea typeface="Lato" panose="020F0502020204030203" pitchFamily="34" charset="0"/>
                <a:cs typeface="Lato" panose="020F0502020204030203" pitchFamily="34" charset="0"/>
              </a:rPr>
              <a:t>Hagenlocher</a:t>
            </a:r>
            <a:r>
              <a:rPr lang="en-GB" sz="1500" dirty="0">
                <a:latin typeface="Lato" panose="020F0502020204030203" pitchFamily="34" charset="0"/>
                <a:ea typeface="Lato" panose="020F0502020204030203" pitchFamily="34" charset="0"/>
                <a:cs typeface="Lato" panose="020F0502020204030203" pitchFamily="34" charset="0"/>
              </a:rPr>
              <a:t> et al. (2018). Vulnerability and risk of deltaic social-ecological systems exposed to multiple hazards. Science of the total environment, 631, 71-80. </a:t>
            </a:r>
            <a:r>
              <a:rPr lang="en-GB" sz="1500" dirty="0">
                <a:latin typeface="Lato" panose="020F0502020204030203" pitchFamily="34" charset="0"/>
                <a:ea typeface="Lato" panose="020F0502020204030203" pitchFamily="34" charset="0"/>
                <a:cs typeface="Lato" panose="020F0502020204030203" pitchFamily="34" charset="0"/>
                <a:hlinkClick r:id="rId7">
                  <a:extLst>
                    <a:ext uri="{A12FA001-AC4F-418D-AE19-62706E023703}">
                      <ahyp:hlinkClr xmlns:ahyp="http://schemas.microsoft.com/office/drawing/2018/hyperlinkcolor" val="tx"/>
                    </a:ext>
                  </a:extLst>
                </a:hlinkClick>
              </a:rPr>
              <a:t>Link</a:t>
            </a:r>
            <a:r>
              <a:rPr lang="en-GB" sz="1500" dirty="0">
                <a:latin typeface="Lato" panose="020F0502020204030203" pitchFamily="34" charset="0"/>
                <a:ea typeface="Lato" panose="020F0502020204030203" pitchFamily="34" charset="0"/>
                <a:cs typeface="Lato" panose="020F0502020204030203" pitchFamily="34" charset="0"/>
              </a:rPr>
              <a:t>.</a:t>
            </a:r>
            <a:br>
              <a:rPr lang="en-GB" sz="1500" dirty="0">
                <a:latin typeface="Lato" panose="020F0502020204030203" pitchFamily="34" charset="0"/>
                <a:ea typeface="Lato" panose="020F0502020204030203" pitchFamily="34" charset="0"/>
                <a:cs typeface="Lato" panose="020F0502020204030203" pitchFamily="34" charset="0"/>
              </a:rPr>
            </a:br>
            <a:endParaRPr lang="en-GB" sz="1500" dirty="0">
              <a:latin typeface="Lato" panose="020F0502020204030203" pitchFamily="34" charset="0"/>
              <a:ea typeface="Lato" panose="020F0502020204030203" pitchFamily="34" charset="0"/>
              <a:cs typeface="Lato" panose="020F0502020204030203" pitchFamily="34" charset="0"/>
            </a:endParaRPr>
          </a:p>
          <a:p>
            <a:pPr marL="285750" indent="-285750">
              <a:lnSpc>
                <a:spcPct val="90000"/>
              </a:lnSpc>
              <a:buClr>
                <a:srgbClr val="FF8400"/>
              </a:buClr>
              <a:buFont typeface="Arial"/>
              <a:buChar char="•"/>
            </a:pPr>
            <a:r>
              <a:rPr lang="en-GB" sz="1500" dirty="0">
                <a:latin typeface="Lato" panose="020F0502020204030203" pitchFamily="34" charset="0"/>
                <a:ea typeface="Lato" panose="020F0502020204030203" pitchFamily="34" charset="0"/>
                <a:cs typeface="Lato" panose="020F0502020204030203" pitchFamily="34" charset="0"/>
              </a:rPr>
              <a:t>IPCC (2022). Annex II: Glossary [</a:t>
            </a:r>
            <a:r>
              <a:rPr lang="en-GB" sz="1500" dirty="0" err="1">
                <a:latin typeface="Lato" panose="020F0502020204030203" pitchFamily="34" charset="0"/>
                <a:ea typeface="Lato" panose="020F0502020204030203" pitchFamily="34" charset="0"/>
                <a:cs typeface="Lato" panose="020F0502020204030203" pitchFamily="34" charset="0"/>
              </a:rPr>
              <a:t>Möller</a:t>
            </a:r>
            <a:r>
              <a:rPr lang="en-GB" sz="1500" dirty="0">
                <a:latin typeface="Lato" panose="020F0502020204030203" pitchFamily="34" charset="0"/>
                <a:ea typeface="Lato" panose="020F0502020204030203" pitchFamily="34" charset="0"/>
                <a:cs typeface="Lato" panose="020F0502020204030203" pitchFamily="34" charset="0"/>
              </a:rPr>
              <a:t>, V., et al. (eds.)]. In: </a:t>
            </a:r>
            <a:r>
              <a:rPr lang="en-GB" sz="1500" i="1" dirty="0">
                <a:latin typeface="Lato" panose="020F0502020204030203" pitchFamily="34" charset="0"/>
                <a:ea typeface="Lato" panose="020F0502020204030203" pitchFamily="34" charset="0"/>
                <a:cs typeface="Lato" panose="020F0502020204030203" pitchFamily="34" charset="0"/>
              </a:rPr>
              <a:t>Climate Change 2022: Impacts, Adaptation and Vulnerability. Contribution of Working Group II to the Sixth Assessment Report of the Intergovernmental Panel on Climate Change </a:t>
            </a:r>
            <a:r>
              <a:rPr lang="en-GB" sz="1500" dirty="0">
                <a:latin typeface="Lato" panose="020F0502020204030203" pitchFamily="34" charset="0"/>
                <a:ea typeface="Lato" panose="020F0502020204030203" pitchFamily="34" charset="0"/>
                <a:cs typeface="Lato" panose="020F0502020204030203" pitchFamily="34" charset="0"/>
              </a:rPr>
              <a:t>[</a:t>
            </a:r>
            <a:r>
              <a:rPr lang="en-GB" sz="1500" dirty="0" err="1">
                <a:latin typeface="Lato" panose="020F0502020204030203" pitchFamily="34" charset="0"/>
                <a:ea typeface="Lato" panose="020F0502020204030203" pitchFamily="34" charset="0"/>
                <a:cs typeface="Lato" panose="020F0502020204030203" pitchFamily="34" charset="0"/>
              </a:rPr>
              <a:t>Pörtner</a:t>
            </a:r>
            <a:r>
              <a:rPr lang="en-GB" sz="1500" dirty="0">
                <a:latin typeface="Lato" panose="020F0502020204030203" pitchFamily="34" charset="0"/>
                <a:ea typeface="Lato" panose="020F0502020204030203" pitchFamily="34" charset="0"/>
                <a:cs typeface="Lato" panose="020F0502020204030203" pitchFamily="34" charset="0"/>
              </a:rPr>
              <a:t> H.-O., et al. (eds.)]. Cambridge University Press, Cambridge, UK and New York, NY, USA, pp. 2897–2930.</a:t>
            </a:r>
            <a:r>
              <a:rPr lang="en-GB" sz="1500" dirty="0">
                <a:latin typeface="Lato" panose="020F0502020204030203" pitchFamily="34" charset="0"/>
                <a:ea typeface="Lato" panose="020F0502020204030203" pitchFamily="34" charset="0"/>
                <a:cs typeface="Lato" panose="020F0502020204030203" pitchFamily="34" charset="0"/>
                <a:hlinkClick r:id="rId8">
                  <a:extLst>
                    <a:ext uri="{A12FA001-AC4F-418D-AE19-62706E023703}">
                      <ahyp:hlinkClr xmlns:ahyp="http://schemas.microsoft.com/office/drawing/2018/hyperlinkcolor" val="tx"/>
                    </a:ext>
                  </a:extLst>
                </a:hlinkClick>
              </a:rPr>
              <a:t> Link</a:t>
            </a:r>
            <a:r>
              <a:rPr lang="en-GB" sz="1500" dirty="0">
                <a:latin typeface="Lato" panose="020F0502020204030203" pitchFamily="34" charset="0"/>
                <a:ea typeface="Lato" panose="020F0502020204030203" pitchFamily="34" charset="0"/>
                <a:cs typeface="Lato" panose="020F0502020204030203" pitchFamily="34" charset="0"/>
              </a:rPr>
              <a:t>.</a:t>
            </a:r>
          </a:p>
          <a:p>
            <a:pPr marL="285750" indent="-285750">
              <a:lnSpc>
                <a:spcPct val="90000"/>
              </a:lnSpc>
              <a:buClr>
                <a:srgbClr val="FF8400"/>
              </a:buClr>
              <a:buFont typeface="Arial"/>
              <a:buChar char="•"/>
            </a:pPr>
            <a:endParaRPr lang="en-GB" sz="1500" dirty="0">
              <a:latin typeface="Lato" panose="020F0502020204030203" pitchFamily="34" charset="0"/>
              <a:ea typeface="Lato" panose="020F0502020204030203" pitchFamily="34" charset="0"/>
              <a:cs typeface="Lato" panose="020F0502020204030203" pitchFamily="34" charset="0"/>
            </a:endParaRPr>
          </a:p>
          <a:p>
            <a:pPr marL="285750" indent="-285750">
              <a:lnSpc>
                <a:spcPct val="90000"/>
              </a:lnSpc>
              <a:buClr>
                <a:srgbClr val="FF8400"/>
              </a:buClr>
              <a:buFont typeface="Arial"/>
              <a:buChar char="•"/>
            </a:pPr>
            <a:r>
              <a:rPr lang="en-GB" sz="1500" dirty="0">
                <a:latin typeface="Lato" panose="020F0502020204030203" pitchFamily="34" charset="0"/>
                <a:ea typeface="Lato" panose="020F0502020204030203" pitchFamily="34" charset="0"/>
                <a:cs typeface="Lato" panose="020F0502020204030203" pitchFamily="34" charset="0"/>
              </a:rPr>
              <a:t>Shah et al. (2020). A review of hydro-meteorological hazard, vulnerability, and risk assessment frameworks and indicators in the context of nature-based solutions. International journal of disaster risk reduction, 50, 101728. </a:t>
            </a:r>
            <a:r>
              <a:rPr lang="en-GB" sz="1500" dirty="0">
                <a:latin typeface="Lato" panose="020F0502020204030203" pitchFamily="34" charset="0"/>
                <a:ea typeface="Lato" panose="020F0502020204030203" pitchFamily="34" charset="0"/>
                <a:cs typeface="Lato" panose="020F0502020204030203" pitchFamily="34" charset="0"/>
                <a:hlinkClick r:id="rId9">
                  <a:extLst>
                    <a:ext uri="{A12FA001-AC4F-418D-AE19-62706E023703}">
                      <ahyp:hlinkClr xmlns:ahyp="http://schemas.microsoft.com/office/drawing/2018/hyperlinkcolor" val="tx"/>
                    </a:ext>
                  </a:extLst>
                </a:hlinkClick>
              </a:rPr>
              <a:t>Link</a:t>
            </a:r>
            <a:r>
              <a:rPr lang="en-GB" sz="1500" dirty="0">
                <a:latin typeface="Lato" panose="020F0502020204030203" pitchFamily="34" charset="0"/>
                <a:ea typeface="Lato" panose="020F0502020204030203" pitchFamily="34" charset="0"/>
                <a:cs typeface="Lato" panose="020F0502020204030203" pitchFamily="34" charset="0"/>
              </a:rPr>
              <a:t>.</a:t>
            </a:r>
          </a:p>
          <a:p>
            <a:pPr marL="285750" indent="-285750">
              <a:lnSpc>
                <a:spcPct val="90000"/>
              </a:lnSpc>
              <a:buFont typeface="Arial"/>
              <a:buChar char="•"/>
            </a:pPr>
            <a:endParaRPr lang="en-GB" sz="1500" dirty="0">
              <a:latin typeface="Lato" panose="020F0502020204030203" pitchFamily="34" charset="0"/>
              <a:ea typeface="Lato" panose="020F0502020204030203" pitchFamily="34" charset="0"/>
              <a:cs typeface="Lato" panose="020F0502020204030203" pitchFamily="34" charset="0"/>
            </a:endParaRPr>
          </a:p>
          <a:p>
            <a:pPr marL="285750" indent="-285750">
              <a:lnSpc>
                <a:spcPct val="90000"/>
              </a:lnSpc>
              <a:buFont typeface="Arial"/>
              <a:buChar char="•"/>
            </a:pPr>
            <a:endParaRPr lang="en-GB" sz="1500" dirty="0">
              <a:latin typeface="Lato" panose="020F0502020204030203" pitchFamily="34" charset="0"/>
              <a:ea typeface="Lato" panose="020F0502020204030203" pitchFamily="34" charset="0"/>
              <a:cs typeface="Lato" panose="020F0502020204030203" pitchFamily="34" charset="0"/>
            </a:endParaRPr>
          </a:p>
          <a:p>
            <a:pPr>
              <a:lnSpc>
                <a:spcPct val="90000"/>
              </a:lnSpc>
            </a:pPr>
            <a:r>
              <a:rPr lang="en-GB" sz="1500" b="1" dirty="0">
                <a:solidFill>
                  <a:srgbClr val="8DC549"/>
                </a:solidFill>
                <a:latin typeface="Lato" panose="020F0502020204030203" pitchFamily="34" charset="0"/>
                <a:ea typeface="Lato" panose="020F0502020204030203" pitchFamily="34" charset="0"/>
                <a:cs typeface="Lato" panose="020F0502020204030203" pitchFamily="34" charset="0"/>
              </a:rPr>
              <a:t>Nature-based Solutions</a:t>
            </a:r>
            <a:endParaRPr lang="en-GB" sz="1500" i="1" dirty="0">
              <a:latin typeface="Lato" panose="020F0502020204030203" pitchFamily="34" charset="0"/>
              <a:ea typeface="Lato" panose="020F0502020204030203" pitchFamily="34" charset="0"/>
              <a:cs typeface="Lato" panose="020F0502020204030203" pitchFamily="34" charset="0"/>
            </a:endParaRPr>
          </a:p>
          <a:p>
            <a:pPr marL="285750" indent="-285750">
              <a:lnSpc>
                <a:spcPct val="90000"/>
              </a:lnSpc>
              <a:buClr>
                <a:srgbClr val="8DC549"/>
              </a:buClr>
              <a:buFont typeface="Arial"/>
              <a:buChar char="•"/>
            </a:pPr>
            <a:r>
              <a:rPr lang="en-US" sz="1500" dirty="0">
                <a:latin typeface="Lato" panose="020F0502020204030203" pitchFamily="34" charset="0"/>
                <a:ea typeface="Lato" panose="020F0502020204030203" pitchFamily="34" charset="0"/>
                <a:cs typeface="Lato" panose="020F0502020204030203" pitchFamily="34" charset="0"/>
              </a:rPr>
              <a:t>IUCN (2016). Nature-based solutions. </a:t>
            </a:r>
            <a:r>
              <a:rPr lang="en-US" sz="1500" dirty="0">
                <a:latin typeface="Lato" panose="020F0502020204030203" pitchFamily="34" charset="0"/>
                <a:ea typeface="Lato" panose="020F0502020204030203" pitchFamily="34" charset="0"/>
                <a:cs typeface="Lato" panose="020F0502020204030203" pitchFamily="34" charset="0"/>
                <a:hlinkClick r:id="rId10">
                  <a:extLst>
                    <a:ext uri="{A12FA001-AC4F-418D-AE19-62706E023703}">
                      <ahyp:hlinkClr xmlns:ahyp="http://schemas.microsoft.com/office/drawing/2018/hyperlinkcolor" val="tx"/>
                    </a:ext>
                  </a:extLst>
                </a:hlinkClick>
              </a:rPr>
              <a:t>Link</a:t>
            </a:r>
            <a:br>
              <a:rPr lang="en-US" sz="1500" dirty="0">
                <a:latin typeface="Lato" panose="020F0502020204030203" pitchFamily="34" charset="0"/>
                <a:ea typeface="Lato" panose="020F0502020204030203" pitchFamily="34" charset="0"/>
                <a:cs typeface="Lato" panose="020F0502020204030203" pitchFamily="34" charset="0"/>
              </a:rPr>
            </a:br>
            <a:br>
              <a:rPr lang="en-GB" sz="1500" dirty="0">
                <a:latin typeface="Lato" panose="020F0502020204030203" pitchFamily="34" charset="0"/>
                <a:ea typeface="Lato" panose="020F0502020204030203" pitchFamily="34" charset="0"/>
                <a:cs typeface="Lato" panose="020F0502020204030203" pitchFamily="34" charset="0"/>
              </a:rPr>
            </a:br>
            <a:endParaRPr lang="en-GB" sz="1500" dirty="0">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70003760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picture containing outdoor, nature, mountain, dirt&#10;&#10;Description automatically generated">
            <a:extLst>
              <a:ext uri="{FF2B5EF4-FFF2-40B4-BE49-F238E27FC236}">
                <a16:creationId xmlns:a16="http://schemas.microsoft.com/office/drawing/2014/main" id="{BE060F61-9D3A-45E6-AF80-B2881B5E5DEE}"/>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25000"/>
                    </a14:imgEffect>
                  </a14:imgLayer>
                </a14:imgProps>
              </a:ext>
              <a:ext uri="{28A0092B-C50C-407E-A947-70E740481C1C}">
                <a14:useLocalDpi xmlns:a14="http://schemas.microsoft.com/office/drawing/2010/main"/>
              </a:ext>
              <a:ext uri="{837473B0-CC2E-450A-ABE3-18F120FF3D39}">
                <a1611:picAttrSrcUrl xmlns:a1611="http://schemas.microsoft.com/office/drawing/2016/11/main" r:id="rId5"/>
              </a:ext>
            </a:extLst>
          </a:blip>
          <a:srcRect/>
          <a:stretch/>
        </p:blipFill>
        <p:spPr>
          <a:xfrm>
            <a:off x="6106884" y="486783"/>
            <a:ext cx="6085116" cy="6371217"/>
          </a:xfrm>
          <a:prstGeom prst="rect">
            <a:avLst/>
          </a:prstGeom>
        </p:spPr>
      </p:pic>
      <p:sp>
        <p:nvSpPr>
          <p:cNvPr id="4" name="Rectangle 3">
            <a:extLst>
              <a:ext uri="{FF2B5EF4-FFF2-40B4-BE49-F238E27FC236}">
                <a16:creationId xmlns:a16="http://schemas.microsoft.com/office/drawing/2014/main" id="{2F845C98-BF91-2C62-FFD3-F4A739FC93F7}"/>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5" name="Picture 4" descr="Logo&#10;&#10;Description automatically generated">
            <a:extLst>
              <a:ext uri="{FF2B5EF4-FFF2-40B4-BE49-F238E27FC236}">
                <a16:creationId xmlns:a16="http://schemas.microsoft.com/office/drawing/2014/main" id="{200F5ABF-BBED-A0A6-2FF0-EF718F9A4ECC}"/>
              </a:ext>
            </a:extLst>
          </p:cNvPr>
          <p:cNvPicPr>
            <a:picLocks noChangeAspect="1"/>
          </p:cNvPicPr>
          <p:nvPr/>
        </p:nvPicPr>
        <p:blipFill rotWithShape="1">
          <a:blip r:embed="rId6">
            <a:extLst>
              <a:ext uri="{28A0092B-C50C-407E-A947-70E740481C1C}">
                <a14:useLocalDpi xmlns:a14="http://schemas.microsoft.com/office/drawing/2010/main"/>
              </a:ext>
            </a:extLst>
          </a:blip>
          <a:srcRect/>
          <a:stretch/>
        </p:blipFill>
        <p:spPr>
          <a:xfrm>
            <a:off x="11094447" y="117692"/>
            <a:ext cx="927800" cy="711674"/>
          </a:xfrm>
          <a:prstGeom prst="rect">
            <a:avLst/>
          </a:prstGeom>
        </p:spPr>
      </p:pic>
      <p:sp>
        <p:nvSpPr>
          <p:cNvPr id="6" name="TextBox 5">
            <a:extLst>
              <a:ext uri="{FF2B5EF4-FFF2-40B4-BE49-F238E27FC236}">
                <a16:creationId xmlns:a16="http://schemas.microsoft.com/office/drawing/2014/main" id="{A9ACE15D-2289-EE1B-C11D-76CB44A7DFEA}"/>
              </a:ext>
            </a:extLst>
          </p:cNvPr>
          <p:cNvSpPr txBox="1"/>
          <p:nvPr/>
        </p:nvSpPr>
        <p:spPr>
          <a:xfrm>
            <a:off x="82668" y="194396"/>
            <a:ext cx="11011780" cy="584775"/>
          </a:xfrm>
          <a:prstGeom prst="rect">
            <a:avLst/>
          </a:prstGeom>
          <a:noFill/>
        </p:spPr>
        <p:txBody>
          <a:bodyPr wrap="square" lIns="91440" tIns="45720" rIns="91440" bIns="45720" rtlCol="0" anchor="t">
            <a:spAutoFit/>
          </a:bodyPr>
          <a:lstStyle/>
          <a:p>
            <a:r>
              <a:rPr lang="en-GB" sz="3200" b="1">
                <a:solidFill>
                  <a:schemeClr val="bg1"/>
                </a:solidFill>
                <a:latin typeface="Lato"/>
                <a:ea typeface="Lato"/>
                <a:cs typeface="Lato"/>
              </a:rPr>
              <a:t>Next steps</a:t>
            </a:r>
          </a:p>
        </p:txBody>
      </p:sp>
      <p:sp>
        <p:nvSpPr>
          <p:cNvPr id="7" name="Rectangle 6">
            <a:extLst>
              <a:ext uri="{FF2B5EF4-FFF2-40B4-BE49-F238E27FC236}">
                <a16:creationId xmlns:a16="http://schemas.microsoft.com/office/drawing/2014/main" id="{1A126073-5D4D-95A8-63C5-9882D1AE997D}"/>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grpSp>
        <p:nvGrpSpPr>
          <p:cNvPr id="8" name="Group 7">
            <a:extLst>
              <a:ext uri="{FF2B5EF4-FFF2-40B4-BE49-F238E27FC236}">
                <a16:creationId xmlns:a16="http://schemas.microsoft.com/office/drawing/2014/main" id="{9B81C043-AD5E-3A89-9A8B-75FA01AF2B63}"/>
              </a:ext>
            </a:extLst>
          </p:cNvPr>
          <p:cNvGrpSpPr/>
          <p:nvPr/>
        </p:nvGrpSpPr>
        <p:grpSpPr>
          <a:xfrm>
            <a:off x="9938654" y="6352565"/>
            <a:ext cx="2141003" cy="464738"/>
            <a:chOff x="266045" y="6130130"/>
            <a:chExt cx="2431435" cy="525217"/>
          </a:xfrm>
        </p:grpSpPr>
        <p:pic>
          <p:nvPicPr>
            <p:cNvPr id="9" name="Picture 8" descr="A group of yellow stars&#10;&#10;Description automatically generated with low confidence">
              <a:extLst>
                <a:ext uri="{FF2B5EF4-FFF2-40B4-BE49-F238E27FC236}">
                  <a16:creationId xmlns:a16="http://schemas.microsoft.com/office/drawing/2014/main" id="{717C050B-116C-6D33-5769-186010D569DD}"/>
                </a:ext>
              </a:extLst>
            </p:cNvPr>
            <p:cNvPicPr/>
            <p:nvPr/>
          </p:nvPicPr>
          <p:blipFill>
            <a:blip r:embed="rId7"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10" name="TextBox 9">
              <a:extLst>
                <a:ext uri="{FF2B5EF4-FFF2-40B4-BE49-F238E27FC236}">
                  <a16:creationId xmlns:a16="http://schemas.microsoft.com/office/drawing/2014/main" id="{006D6B38-258F-237D-5C7B-671C70C2E69D}"/>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13" name="TextBox 12">
            <a:extLst>
              <a:ext uri="{FF2B5EF4-FFF2-40B4-BE49-F238E27FC236}">
                <a16:creationId xmlns:a16="http://schemas.microsoft.com/office/drawing/2014/main" id="{E810C466-0621-EB42-8F27-BD17B32627F8}"/>
              </a:ext>
            </a:extLst>
          </p:cNvPr>
          <p:cNvSpPr txBox="1"/>
          <p:nvPr/>
        </p:nvSpPr>
        <p:spPr>
          <a:xfrm>
            <a:off x="117161" y="6458742"/>
            <a:ext cx="1316798" cy="261610"/>
          </a:xfrm>
          <a:prstGeom prst="rect">
            <a:avLst/>
          </a:prstGeom>
          <a:noFill/>
        </p:spPr>
        <p:txBody>
          <a:bodyPr wrap="square" lIns="91440" tIns="45720" rIns="91440" bIns="45720" rtlCol="0" anchor="t">
            <a:spAutoFit/>
          </a:bodyPr>
          <a:lstStyle/>
          <a:p>
            <a:r>
              <a:rPr lang="en-GB" sz="1100">
                <a:solidFill>
                  <a:schemeClr val="bg1"/>
                </a:solidFill>
                <a:latin typeface="Lato" panose="020F0502020204030203" pitchFamily="34" charset="0"/>
                <a:ea typeface="Lato" panose="020F0502020204030203" pitchFamily="34" charset="0"/>
                <a:cs typeface="Lato" panose="020F0502020204030203" pitchFamily="34" charset="0"/>
              </a:rPr>
              <a:t>36</a:t>
            </a:r>
          </a:p>
        </p:txBody>
      </p:sp>
      <p:sp>
        <p:nvSpPr>
          <p:cNvPr id="2" name="TextBox 1">
            <a:extLst>
              <a:ext uri="{FF2B5EF4-FFF2-40B4-BE49-F238E27FC236}">
                <a16:creationId xmlns:a16="http://schemas.microsoft.com/office/drawing/2014/main" id="{86A42107-D9AC-E758-1FDE-F5ED1DAA2ADD}"/>
              </a:ext>
            </a:extLst>
          </p:cNvPr>
          <p:cNvSpPr txBox="1"/>
          <p:nvPr/>
        </p:nvSpPr>
        <p:spPr>
          <a:xfrm>
            <a:off x="270566" y="819748"/>
            <a:ext cx="5501585" cy="6247864"/>
          </a:xfrm>
          <a:prstGeom prst="rect">
            <a:avLst/>
          </a:prstGeom>
          <a:noFill/>
        </p:spPr>
        <p:txBody>
          <a:bodyPr wrap="square" lIns="91440" tIns="45720" rIns="91440" bIns="45720" rtlCol="0" anchor="t">
            <a:spAutoFit/>
          </a:bodyPr>
          <a:lstStyle/>
          <a:p>
            <a:endParaRPr lang="de-DE" sz="1600" dirty="0">
              <a:solidFill>
                <a:srgbClr val="009ED6"/>
              </a:solidFill>
              <a:latin typeface="Lato"/>
              <a:ea typeface="Lato"/>
              <a:cs typeface="Lato"/>
            </a:endParaRPr>
          </a:p>
          <a:p>
            <a:endParaRPr lang="de-DE" sz="1600" dirty="0">
              <a:solidFill>
                <a:srgbClr val="009ED6"/>
              </a:solidFill>
              <a:latin typeface="Lato"/>
              <a:ea typeface="Lato"/>
              <a:cs typeface="Lato"/>
            </a:endParaRPr>
          </a:p>
          <a:p>
            <a:r>
              <a:rPr lang="de-DE" sz="1600" dirty="0">
                <a:solidFill>
                  <a:srgbClr val="009ED6"/>
                </a:solidFill>
                <a:latin typeface="Lato"/>
                <a:ea typeface="+mn-lt"/>
                <a:cs typeface="+mn-lt"/>
              </a:rPr>
              <a:t>Unit 1: </a:t>
            </a:r>
            <a:r>
              <a:rPr lang="de-DE" sz="1600" dirty="0" err="1">
                <a:latin typeface="Lato"/>
                <a:ea typeface="+mn-lt"/>
                <a:cs typeface="+mn-lt"/>
              </a:rPr>
              <a:t>NbS</a:t>
            </a:r>
            <a:r>
              <a:rPr lang="de-DE" sz="1600" dirty="0">
                <a:latin typeface="Lato"/>
                <a:ea typeface="+mn-lt"/>
                <a:cs typeface="+mn-lt"/>
              </a:rPr>
              <a:t> </a:t>
            </a:r>
            <a:r>
              <a:rPr lang="de-DE" sz="1600" dirty="0" err="1">
                <a:latin typeface="Lato"/>
                <a:ea typeface="+mn-lt"/>
                <a:cs typeface="+mn-lt"/>
              </a:rPr>
              <a:t>Concepts</a:t>
            </a:r>
            <a:r>
              <a:rPr lang="de-DE" sz="1600" dirty="0">
                <a:latin typeface="Lato"/>
                <a:ea typeface="+mn-lt"/>
                <a:cs typeface="+mn-lt"/>
              </a:rPr>
              <a:t> and </a:t>
            </a:r>
            <a:r>
              <a:rPr lang="de-DE" sz="1600" dirty="0" err="1">
                <a:latin typeface="Lato"/>
                <a:ea typeface="+mn-lt"/>
                <a:cs typeface="+mn-lt"/>
              </a:rPr>
              <a:t>Approaches</a:t>
            </a:r>
            <a:r>
              <a:rPr lang="de-DE" sz="1600" dirty="0">
                <a:latin typeface="Lato"/>
                <a:ea typeface="+mn-lt"/>
                <a:cs typeface="+mn-lt"/>
              </a:rPr>
              <a:t> </a:t>
            </a:r>
          </a:p>
          <a:p>
            <a:endParaRPr lang="de-DE" sz="1600" dirty="0">
              <a:solidFill>
                <a:srgbClr val="000000"/>
              </a:solidFill>
              <a:latin typeface="Lato"/>
              <a:ea typeface="+mn-lt"/>
              <a:cs typeface="+mn-lt"/>
            </a:endParaRPr>
          </a:p>
          <a:p>
            <a:r>
              <a:rPr lang="de-DE" sz="1600" dirty="0">
                <a:solidFill>
                  <a:srgbClr val="009ED6"/>
                </a:solidFill>
                <a:latin typeface="Lato"/>
                <a:ea typeface="+mn-lt"/>
                <a:cs typeface="+mn-lt"/>
              </a:rPr>
              <a:t>Unit 2: </a:t>
            </a:r>
            <a:r>
              <a:rPr lang="de-DE" sz="1600" dirty="0" err="1">
                <a:latin typeface="Lato"/>
                <a:ea typeface="+mn-lt"/>
                <a:cs typeface="+mn-lt"/>
              </a:rPr>
              <a:t>Good</a:t>
            </a:r>
            <a:r>
              <a:rPr lang="de-DE" sz="1600" dirty="0">
                <a:latin typeface="Lato"/>
                <a:ea typeface="+mn-lt"/>
                <a:cs typeface="+mn-lt"/>
              </a:rPr>
              <a:t> Practices </a:t>
            </a:r>
            <a:r>
              <a:rPr lang="de-DE" sz="1600" dirty="0" err="1">
                <a:latin typeface="Lato"/>
                <a:ea typeface="+mn-lt"/>
                <a:cs typeface="+mn-lt"/>
              </a:rPr>
              <a:t>from</a:t>
            </a:r>
            <a:r>
              <a:rPr lang="de-DE" sz="1600" dirty="0">
                <a:latin typeface="Lato"/>
                <a:ea typeface="+mn-lt"/>
                <a:cs typeface="+mn-lt"/>
              </a:rPr>
              <a:t> Open Air Laboratories</a:t>
            </a:r>
          </a:p>
          <a:p>
            <a:endParaRPr lang="de-DE" sz="1600" dirty="0">
              <a:solidFill>
                <a:srgbClr val="009ED6"/>
              </a:solidFill>
              <a:latin typeface="Lato"/>
              <a:ea typeface="+mn-lt"/>
              <a:cs typeface="+mn-lt"/>
            </a:endParaRPr>
          </a:p>
          <a:p>
            <a:r>
              <a:rPr lang="de-DE" sz="1600" dirty="0">
                <a:solidFill>
                  <a:srgbClr val="009ED6"/>
                </a:solidFill>
                <a:latin typeface="Lato"/>
                <a:ea typeface="+mn-lt"/>
                <a:cs typeface="+mn-lt"/>
              </a:rPr>
              <a:t>Unit 3: </a:t>
            </a:r>
            <a:r>
              <a:rPr lang="de-DE" sz="1600" dirty="0">
                <a:latin typeface="Lato"/>
                <a:ea typeface="+mn-lt"/>
                <a:cs typeface="+mn-lt"/>
              </a:rPr>
              <a:t>Stakeholder Engagement and Co-</a:t>
            </a:r>
            <a:r>
              <a:rPr lang="de-DE" sz="1600" dirty="0" err="1">
                <a:latin typeface="Lato"/>
                <a:ea typeface="+mn-lt"/>
                <a:cs typeface="+mn-lt"/>
              </a:rPr>
              <a:t>Creation</a:t>
            </a:r>
            <a:endParaRPr lang="en-US" sz="1600" dirty="0">
              <a:latin typeface="Lato"/>
              <a:ea typeface="+mn-lt"/>
              <a:cs typeface="+mn-lt"/>
            </a:endParaRPr>
          </a:p>
          <a:p>
            <a:endParaRPr lang="de-DE" sz="1600" dirty="0">
              <a:solidFill>
                <a:srgbClr val="009ED6"/>
              </a:solidFill>
              <a:latin typeface="Lato"/>
              <a:ea typeface="+mn-lt"/>
              <a:cs typeface="+mn-lt"/>
            </a:endParaRPr>
          </a:p>
          <a:p>
            <a:r>
              <a:rPr lang="de-DE" sz="1600" dirty="0">
                <a:solidFill>
                  <a:srgbClr val="8DC548"/>
                </a:solidFill>
                <a:latin typeface="Lato"/>
                <a:ea typeface="+mn-lt"/>
                <a:cs typeface="+mn-lt"/>
              </a:rPr>
              <a:t>Unit 4: </a:t>
            </a:r>
            <a:r>
              <a:rPr lang="de-DE" sz="1600" dirty="0" err="1">
                <a:solidFill>
                  <a:srgbClr val="8DC548"/>
                </a:solidFill>
                <a:latin typeface="Lato"/>
                <a:ea typeface="+mn-lt"/>
                <a:cs typeface="+mn-lt"/>
              </a:rPr>
              <a:t>Assessing</a:t>
            </a:r>
            <a:r>
              <a:rPr lang="de-DE" sz="1600" dirty="0">
                <a:solidFill>
                  <a:srgbClr val="8DC548"/>
                </a:solidFill>
                <a:latin typeface="Lato"/>
                <a:ea typeface="+mn-lt"/>
                <a:cs typeface="+mn-lt"/>
              </a:rPr>
              <a:t> </a:t>
            </a:r>
            <a:r>
              <a:rPr lang="de-DE" sz="1600" dirty="0" err="1">
                <a:solidFill>
                  <a:srgbClr val="8DC548"/>
                </a:solidFill>
                <a:latin typeface="Lato"/>
                <a:ea typeface="+mn-lt"/>
                <a:cs typeface="+mn-lt"/>
              </a:rPr>
              <a:t>Risks</a:t>
            </a:r>
            <a:r>
              <a:rPr lang="de-DE" sz="1600" dirty="0">
                <a:solidFill>
                  <a:srgbClr val="8DC548"/>
                </a:solidFill>
                <a:latin typeface="Lato"/>
                <a:ea typeface="+mn-lt"/>
                <a:cs typeface="+mn-lt"/>
              </a:rPr>
              <a:t> in </a:t>
            </a:r>
            <a:r>
              <a:rPr lang="de-DE" sz="1600" dirty="0" err="1">
                <a:solidFill>
                  <a:srgbClr val="8DC548"/>
                </a:solidFill>
                <a:latin typeface="Lato"/>
                <a:ea typeface="+mn-lt"/>
                <a:cs typeface="+mn-lt"/>
              </a:rPr>
              <a:t>Socio-Ecological</a:t>
            </a:r>
            <a:r>
              <a:rPr lang="de-DE" sz="1600" dirty="0">
                <a:solidFill>
                  <a:srgbClr val="8DC548"/>
                </a:solidFill>
                <a:latin typeface="Lato"/>
                <a:ea typeface="+mn-lt"/>
                <a:cs typeface="+mn-lt"/>
              </a:rPr>
              <a:t> Systems</a:t>
            </a:r>
            <a:endParaRPr lang="en-US" sz="1600" dirty="0">
              <a:solidFill>
                <a:srgbClr val="8DC548"/>
              </a:solidFill>
              <a:latin typeface="Lato"/>
              <a:ea typeface="+mn-lt"/>
              <a:cs typeface="+mn-lt"/>
            </a:endParaRPr>
          </a:p>
          <a:p>
            <a:endParaRPr lang="de-DE" sz="1600" dirty="0">
              <a:latin typeface="Lato"/>
              <a:ea typeface="+mn-lt"/>
              <a:cs typeface="+mn-lt"/>
            </a:endParaRPr>
          </a:p>
          <a:p>
            <a:r>
              <a:rPr lang="de-DE" sz="1600" dirty="0">
                <a:solidFill>
                  <a:srgbClr val="009ED6"/>
                </a:solidFill>
                <a:latin typeface="Lato"/>
                <a:ea typeface="+mn-lt"/>
                <a:cs typeface="+mn-lt"/>
              </a:rPr>
              <a:t>Unit 5: </a:t>
            </a:r>
            <a:r>
              <a:rPr lang="de-DE" sz="1600" dirty="0" err="1">
                <a:latin typeface="Lato"/>
                <a:ea typeface="+mn-lt"/>
                <a:cs typeface="+mn-lt"/>
              </a:rPr>
              <a:t>NbS</a:t>
            </a:r>
            <a:r>
              <a:rPr lang="de-DE" sz="1600" dirty="0">
                <a:latin typeface="Lato"/>
                <a:ea typeface="+mn-lt"/>
                <a:cs typeface="+mn-lt"/>
              </a:rPr>
              <a:t> </a:t>
            </a:r>
            <a:r>
              <a:rPr lang="de-DE" sz="1600" dirty="0" err="1">
                <a:latin typeface="Lato"/>
                <a:ea typeface="+mn-lt"/>
                <a:cs typeface="+mn-lt"/>
              </a:rPr>
              <a:t>Selection</a:t>
            </a:r>
            <a:r>
              <a:rPr lang="de-DE" sz="1600" dirty="0">
                <a:latin typeface="Lato"/>
                <a:ea typeface="+mn-lt"/>
                <a:cs typeface="+mn-lt"/>
              </a:rPr>
              <a:t> and Engineering</a:t>
            </a:r>
            <a:endParaRPr lang="en-US" sz="1600" dirty="0">
              <a:latin typeface="Lato"/>
              <a:ea typeface="+mn-lt"/>
              <a:cs typeface="+mn-lt"/>
            </a:endParaRPr>
          </a:p>
          <a:p>
            <a:endParaRPr lang="de-DE" sz="1600" dirty="0">
              <a:latin typeface="Lato"/>
              <a:ea typeface="+mn-lt"/>
              <a:cs typeface="+mn-lt"/>
            </a:endParaRPr>
          </a:p>
          <a:p>
            <a:r>
              <a:rPr lang="de-DE" sz="1600" dirty="0">
                <a:solidFill>
                  <a:srgbClr val="009ED6"/>
                </a:solidFill>
                <a:latin typeface="Lato"/>
                <a:ea typeface="+mn-lt"/>
                <a:cs typeface="+mn-lt"/>
              </a:rPr>
              <a:t>Unit 6: </a:t>
            </a:r>
            <a:r>
              <a:rPr lang="de-DE" sz="1600" dirty="0" err="1">
                <a:latin typeface="Lato"/>
                <a:ea typeface="+mn-lt"/>
                <a:cs typeface="+mn-lt"/>
              </a:rPr>
              <a:t>NbS</a:t>
            </a:r>
            <a:r>
              <a:rPr lang="de-DE" sz="1600" dirty="0">
                <a:latin typeface="Lato"/>
                <a:ea typeface="+mn-lt"/>
                <a:cs typeface="+mn-lt"/>
              </a:rPr>
              <a:t> Modelling and Monitoring</a:t>
            </a:r>
            <a:endParaRPr lang="en-US" sz="1600" dirty="0">
              <a:latin typeface="Lato"/>
              <a:ea typeface="+mn-lt"/>
              <a:cs typeface="+mn-lt"/>
            </a:endParaRPr>
          </a:p>
          <a:p>
            <a:endParaRPr lang="de-DE" sz="1600" dirty="0">
              <a:solidFill>
                <a:srgbClr val="009ED6"/>
              </a:solidFill>
              <a:latin typeface="Lato"/>
              <a:ea typeface="+mn-lt"/>
              <a:cs typeface="+mn-lt"/>
            </a:endParaRPr>
          </a:p>
          <a:p>
            <a:r>
              <a:rPr lang="de-DE" sz="1600" dirty="0">
                <a:solidFill>
                  <a:srgbClr val="009ED6"/>
                </a:solidFill>
                <a:latin typeface="Lato"/>
                <a:ea typeface="+mn-lt"/>
                <a:cs typeface="+mn-lt"/>
              </a:rPr>
              <a:t>Unit 7: </a:t>
            </a:r>
            <a:r>
              <a:rPr lang="de-DE" sz="1600" dirty="0" err="1">
                <a:latin typeface="Lato"/>
                <a:ea typeface="+mn-lt"/>
                <a:cs typeface="+mn-lt"/>
              </a:rPr>
              <a:t>NbS</a:t>
            </a:r>
            <a:r>
              <a:rPr lang="de-DE" sz="1600" dirty="0">
                <a:latin typeface="Lato"/>
                <a:ea typeface="+mn-lt"/>
                <a:cs typeface="+mn-lt"/>
              </a:rPr>
              <a:t> Policy </a:t>
            </a:r>
            <a:r>
              <a:rPr lang="de-DE" sz="1600" dirty="0" err="1">
                <a:latin typeface="Lato"/>
                <a:ea typeface="+mn-lt"/>
                <a:cs typeface="+mn-lt"/>
              </a:rPr>
              <a:t>Context</a:t>
            </a:r>
            <a:r>
              <a:rPr lang="de-DE" sz="1600" dirty="0">
                <a:latin typeface="Lato"/>
                <a:ea typeface="+mn-lt"/>
                <a:cs typeface="+mn-lt"/>
              </a:rPr>
              <a:t> and </a:t>
            </a:r>
            <a:r>
              <a:rPr lang="de-DE" sz="1600" dirty="0" err="1">
                <a:latin typeface="Lato"/>
                <a:ea typeface="+mn-lt"/>
                <a:cs typeface="+mn-lt"/>
              </a:rPr>
              <a:t>Permitting</a:t>
            </a:r>
            <a:r>
              <a:rPr lang="de-DE" sz="1600" dirty="0">
                <a:latin typeface="Lato"/>
                <a:ea typeface="+mn-lt"/>
                <a:cs typeface="+mn-lt"/>
              </a:rPr>
              <a:t> </a:t>
            </a:r>
            <a:r>
              <a:rPr lang="de-DE" sz="1600" dirty="0" err="1">
                <a:latin typeface="Lato"/>
                <a:ea typeface="+mn-lt"/>
                <a:cs typeface="+mn-lt"/>
              </a:rPr>
              <a:t>Paths</a:t>
            </a:r>
            <a:endParaRPr lang="en-US" sz="1600" dirty="0" err="1">
              <a:latin typeface="Lato"/>
              <a:ea typeface="+mn-lt"/>
              <a:cs typeface="+mn-lt"/>
            </a:endParaRPr>
          </a:p>
          <a:p>
            <a:endParaRPr lang="de-DE" sz="1600" dirty="0">
              <a:solidFill>
                <a:srgbClr val="009ED6"/>
              </a:solidFill>
              <a:latin typeface="Lato"/>
              <a:ea typeface="+mn-lt"/>
              <a:cs typeface="+mn-lt"/>
            </a:endParaRPr>
          </a:p>
          <a:p>
            <a:r>
              <a:rPr lang="de-DE" sz="1600" dirty="0">
                <a:solidFill>
                  <a:srgbClr val="009ED6"/>
                </a:solidFill>
                <a:latin typeface="Lato"/>
                <a:ea typeface="+mn-lt"/>
                <a:cs typeface="+mn-lt"/>
              </a:rPr>
              <a:t>Unit 8: </a:t>
            </a:r>
            <a:r>
              <a:rPr lang="de-DE" sz="1600" dirty="0" err="1">
                <a:latin typeface="Lato"/>
                <a:ea typeface="+mn-lt"/>
                <a:cs typeface="+mn-lt"/>
              </a:rPr>
              <a:t>Promoting</a:t>
            </a:r>
            <a:r>
              <a:rPr lang="de-DE" sz="1600" dirty="0">
                <a:latin typeface="Lato"/>
                <a:ea typeface="+mn-lt"/>
                <a:cs typeface="+mn-lt"/>
              </a:rPr>
              <a:t> </a:t>
            </a:r>
            <a:r>
              <a:rPr lang="de-DE" sz="1600" dirty="0" err="1">
                <a:latin typeface="Lato"/>
                <a:ea typeface="+mn-lt"/>
                <a:cs typeface="+mn-lt"/>
              </a:rPr>
              <a:t>NbS</a:t>
            </a:r>
            <a:r>
              <a:rPr lang="de-DE" sz="1600" dirty="0">
                <a:latin typeface="Lato"/>
                <a:ea typeface="+mn-lt"/>
                <a:cs typeface="+mn-lt"/>
              </a:rPr>
              <a:t> </a:t>
            </a:r>
            <a:r>
              <a:rPr lang="de-DE" sz="1600" dirty="0" err="1">
                <a:latin typeface="Lato"/>
                <a:ea typeface="+mn-lt"/>
                <a:cs typeface="+mn-lt"/>
              </a:rPr>
              <a:t>Uptake</a:t>
            </a:r>
            <a:r>
              <a:rPr lang="de-DE" sz="1600" dirty="0">
                <a:latin typeface="Lato"/>
                <a:ea typeface="+mn-lt"/>
                <a:cs typeface="+mn-lt"/>
              </a:rPr>
              <a:t> and Public Acceptance</a:t>
            </a:r>
            <a:endParaRPr lang="en-US" sz="1600" dirty="0">
              <a:latin typeface="Lato"/>
              <a:ea typeface="+mn-lt"/>
              <a:cs typeface="+mn-lt"/>
            </a:endParaRPr>
          </a:p>
          <a:p>
            <a:endParaRPr lang="de-DE" sz="1600" dirty="0">
              <a:latin typeface="Lato"/>
              <a:ea typeface="+mn-lt"/>
              <a:cs typeface="+mn-lt"/>
            </a:endParaRPr>
          </a:p>
          <a:p>
            <a:r>
              <a:rPr lang="de-DE" sz="1600" dirty="0">
                <a:solidFill>
                  <a:srgbClr val="009ED6"/>
                </a:solidFill>
                <a:latin typeface="Lato"/>
                <a:ea typeface="+mn-lt"/>
                <a:cs typeface="+mn-lt"/>
              </a:rPr>
              <a:t>Unit 9: </a:t>
            </a:r>
            <a:r>
              <a:rPr lang="de-DE" sz="1600" dirty="0">
                <a:latin typeface="Lato"/>
                <a:ea typeface="+mn-lt"/>
                <a:cs typeface="+mn-lt"/>
              </a:rPr>
              <a:t>Replication and Business </a:t>
            </a:r>
            <a:r>
              <a:rPr lang="de-DE" sz="1600" dirty="0" err="1">
                <a:latin typeface="Lato"/>
                <a:ea typeface="+mn-lt"/>
                <a:cs typeface="+mn-lt"/>
              </a:rPr>
              <a:t>Uptake</a:t>
            </a:r>
            <a:endParaRPr lang="de-DE" sz="1600" dirty="0">
              <a:latin typeface="Lato"/>
              <a:ea typeface="+mn-lt"/>
              <a:cs typeface="+mn-lt"/>
            </a:endParaRPr>
          </a:p>
          <a:p>
            <a:endParaRPr lang="de-DE" sz="1600" dirty="0">
              <a:latin typeface="Lato"/>
              <a:ea typeface="+mn-lt"/>
              <a:cs typeface="+mn-lt"/>
            </a:endParaRPr>
          </a:p>
          <a:p>
            <a:r>
              <a:rPr lang="de-DE" sz="1600" dirty="0">
                <a:solidFill>
                  <a:srgbClr val="009ED6"/>
                </a:solidFill>
                <a:latin typeface="Lato"/>
                <a:ea typeface="+mn-lt"/>
                <a:cs typeface="+mn-lt"/>
              </a:rPr>
              <a:t>Unit 10: </a:t>
            </a:r>
            <a:r>
              <a:rPr lang="de-DE" sz="1600" dirty="0" err="1">
                <a:latin typeface="Lato"/>
                <a:ea typeface="+mn-lt"/>
                <a:cs typeface="+mn-lt"/>
              </a:rPr>
              <a:t>GeoIKP</a:t>
            </a:r>
            <a:r>
              <a:rPr lang="de-DE" sz="1600" dirty="0">
                <a:latin typeface="Lato"/>
                <a:ea typeface="+mn-lt"/>
                <a:cs typeface="+mn-lt"/>
              </a:rPr>
              <a:t> – </a:t>
            </a:r>
            <a:r>
              <a:rPr lang="de-DE" sz="1600" dirty="0" err="1">
                <a:latin typeface="Lato"/>
                <a:ea typeface="+mn-lt"/>
                <a:cs typeface="+mn-lt"/>
              </a:rPr>
              <a:t>NbS</a:t>
            </a:r>
            <a:r>
              <a:rPr lang="de-DE" sz="1600" dirty="0">
                <a:latin typeface="Lato"/>
                <a:ea typeface="+mn-lt"/>
                <a:cs typeface="+mn-lt"/>
              </a:rPr>
              <a:t> </a:t>
            </a:r>
            <a:r>
              <a:rPr lang="de-DE" sz="1600" dirty="0" err="1">
                <a:latin typeface="Lato"/>
                <a:ea typeface="+mn-lt"/>
                <a:cs typeface="+mn-lt"/>
              </a:rPr>
              <a:t>Platform</a:t>
            </a:r>
            <a:endParaRPr lang="de-DE" sz="1600" dirty="0">
              <a:latin typeface="Lato"/>
              <a:ea typeface="+mn-lt"/>
              <a:cs typeface="+mn-lt"/>
            </a:endParaRPr>
          </a:p>
          <a:p>
            <a:endParaRPr lang="de-DE" sz="1600" dirty="0">
              <a:latin typeface="Lato"/>
              <a:ea typeface="+mn-lt"/>
              <a:cs typeface="+mn-lt"/>
            </a:endParaRPr>
          </a:p>
          <a:p>
            <a:endParaRPr lang="de-DE" sz="1600" dirty="0">
              <a:solidFill>
                <a:srgbClr val="8DC548"/>
              </a:solidFill>
              <a:latin typeface="Lato"/>
              <a:ea typeface="+mn-lt"/>
              <a:cs typeface="+mn-lt"/>
            </a:endParaRPr>
          </a:p>
          <a:p>
            <a:endParaRPr lang="de-DE" sz="1600" dirty="0">
              <a:solidFill>
                <a:srgbClr val="009ED6"/>
              </a:solidFill>
              <a:latin typeface="Lato"/>
              <a:ea typeface="Lato"/>
              <a:cs typeface="Lato"/>
            </a:endParaRPr>
          </a:p>
          <a:p>
            <a:endParaRPr lang="en-DE" sz="1600" b="1" dirty="0">
              <a:solidFill>
                <a:srgbClr val="00A7E2"/>
              </a:solidFill>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406717670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5220B17F-92D6-40BA-840D-63914F15F311}"/>
              </a:ext>
            </a:extLst>
          </p:cNvPr>
          <p:cNvSpPr/>
          <p:nvPr/>
        </p:nvSpPr>
        <p:spPr>
          <a:xfrm>
            <a:off x="0" y="0"/>
            <a:ext cx="12192000" cy="6856413"/>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grpSp>
        <p:nvGrpSpPr>
          <p:cNvPr id="19" name="Group 18">
            <a:extLst>
              <a:ext uri="{FF2B5EF4-FFF2-40B4-BE49-F238E27FC236}">
                <a16:creationId xmlns:a16="http://schemas.microsoft.com/office/drawing/2014/main" id="{148738D1-DC63-4BC4-937F-CF786144DAEC}"/>
              </a:ext>
            </a:extLst>
          </p:cNvPr>
          <p:cNvGrpSpPr/>
          <p:nvPr/>
        </p:nvGrpSpPr>
        <p:grpSpPr>
          <a:xfrm>
            <a:off x="188598" y="6207708"/>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3"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3" name="TextBox 2">
            <a:extLst>
              <a:ext uri="{FF2B5EF4-FFF2-40B4-BE49-F238E27FC236}">
                <a16:creationId xmlns:a16="http://schemas.microsoft.com/office/drawing/2014/main" id="{A5015571-2535-77A1-3831-77F03ADFD53C}"/>
              </a:ext>
            </a:extLst>
          </p:cNvPr>
          <p:cNvSpPr txBox="1"/>
          <p:nvPr/>
        </p:nvSpPr>
        <p:spPr>
          <a:xfrm>
            <a:off x="3083940" y="4806608"/>
            <a:ext cx="6389929" cy="442674"/>
          </a:xfrm>
          <a:prstGeom prst="flowChartAlternateProcess">
            <a:avLst/>
          </a:prstGeom>
          <a:solidFill>
            <a:srgbClr val="47CFFF"/>
          </a:solidFill>
          <a:ln>
            <a:noFill/>
          </a:ln>
        </p:spPr>
        <p:txBody>
          <a:bodyPr wrap="square" lIns="91440" tIns="45720" rIns="91440" bIns="45720" rtlCol="0" anchor="t">
            <a:spAutoFit/>
          </a:bodyPr>
          <a:lstStyle/>
          <a:p>
            <a:pPr algn="ctr"/>
            <a:r>
              <a:rPr lang="de-DE" sz="2000" dirty="0">
                <a:solidFill>
                  <a:schemeClr val="bg1"/>
                </a:solidFill>
                <a:latin typeface="Lato"/>
                <a:ea typeface="Lato"/>
                <a:cs typeface="Lato"/>
              </a:rPr>
              <a:t>Training 4: </a:t>
            </a:r>
            <a:r>
              <a:rPr lang="de-DE" sz="2000" dirty="0" err="1">
                <a:solidFill>
                  <a:schemeClr val="bg1"/>
                </a:solidFill>
                <a:latin typeface="Lato"/>
                <a:ea typeface="Lato"/>
                <a:cs typeface="Lato"/>
              </a:rPr>
              <a:t>Assessing</a:t>
            </a:r>
            <a:r>
              <a:rPr lang="de-DE" sz="2000" dirty="0">
                <a:solidFill>
                  <a:schemeClr val="bg1"/>
                </a:solidFill>
                <a:latin typeface="Lato"/>
                <a:ea typeface="Lato"/>
                <a:cs typeface="Lato"/>
              </a:rPr>
              <a:t> </a:t>
            </a:r>
            <a:r>
              <a:rPr lang="de-DE" sz="2000" dirty="0" err="1">
                <a:solidFill>
                  <a:schemeClr val="bg1"/>
                </a:solidFill>
                <a:latin typeface="Lato"/>
                <a:ea typeface="Lato"/>
                <a:cs typeface="Lato"/>
              </a:rPr>
              <a:t>Risks</a:t>
            </a:r>
            <a:r>
              <a:rPr lang="de-DE" sz="2000" dirty="0">
                <a:solidFill>
                  <a:schemeClr val="bg1"/>
                </a:solidFill>
                <a:latin typeface="Lato"/>
                <a:ea typeface="Lato"/>
                <a:cs typeface="Lato"/>
              </a:rPr>
              <a:t> in </a:t>
            </a:r>
            <a:r>
              <a:rPr lang="de-DE" sz="2000" dirty="0" err="1">
                <a:solidFill>
                  <a:schemeClr val="bg1"/>
                </a:solidFill>
                <a:latin typeface="Lato"/>
                <a:ea typeface="Lato"/>
                <a:cs typeface="Lato"/>
              </a:rPr>
              <a:t>Socio-Ecological</a:t>
            </a:r>
            <a:r>
              <a:rPr lang="de-DE" sz="2000" dirty="0">
                <a:solidFill>
                  <a:schemeClr val="bg1"/>
                </a:solidFill>
                <a:latin typeface="Lato"/>
                <a:ea typeface="Lato"/>
                <a:cs typeface="Lato"/>
              </a:rPr>
              <a:t> Systems</a:t>
            </a:r>
          </a:p>
        </p:txBody>
      </p:sp>
      <p:pic>
        <p:nvPicPr>
          <p:cNvPr id="4" name="Picture 3" descr="Logo&#10;&#10;Description automatically generated">
            <a:extLst>
              <a:ext uri="{FF2B5EF4-FFF2-40B4-BE49-F238E27FC236}">
                <a16:creationId xmlns:a16="http://schemas.microsoft.com/office/drawing/2014/main" id="{E7A71A43-87E1-8565-175F-B08207C802F1}"/>
              </a:ext>
            </a:extLst>
          </p:cNvPr>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4430734" y="903392"/>
            <a:ext cx="3330532" cy="2555026"/>
          </a:xfrm>
          <a:prstGeom prst="rect">
            <a:avLst/>
          </a:prstGeom>
        </p:spPr>
      </p:pic>
      <p:sp>
        <p:nvSpPr>
          <p:cNvPr id="11" name="TextBox 10">
            <a:extLst>
              <a:ext uri="{FF2B5EF4-FFF2-40B4-BE49-F238E27FC236}">
                <a16:creationId xmlns:a16="http://schemas.microsoft.com/office/drawing/2014/main" id="{52C73B4C-F164-9CB9-3AA8-77DFD7881619}"/>
              </a:ext>
            </a:extLst>
          </p:cNvPr>
          <p:cNvSpPr txBox="1"/>
          <p:nvPr/>
        </p:nvSpPr>
        <p:spPr>
          <a:xfrm>
            <a:off x="4610426" y="4021739"/>
            <a:ext cx="3336959" cy="707886"/>
          </a:xfrm>
          <a:prstGeom prst="rect">
            <a:avLst/>
          </a:prstGeom>
          <a:noFill/>
        </p:spPr>
        <p:txBody>
          <a:bodyPr wrap="square" rtlCol="0">
            <a:spAutoFit/>
          </a:bodyPr>
          <a:lstStyle/>
          <a:p>
            <a:r>
              <a:rPr lang="de-DE" sz="4000" b="1" err="1">
                <a:solidFill>
                  <a:srgbClr val="F1F8EC"/>
                </a:solidFill>
                <a:latin typeface="Lato" panose="020F0502020204030203" pitchFamily="34" charset="0"/>
                <a:ea typeface="Lato" panose="020F0502020204030203" pitchFamily="34" charset="0"/>
                <a:cs typeface="Lato" panose="020F0502020204030203" pitchFamily="34" charset="0"/>
              </a:rPr>
              <a:t>Thank</a:t>
            </a:r>
            <a:r>
              <a:rPr lang="de-DE" sz="4000" b="1">
                <a:solidFill>
                  <a:srgbClr val="F1F8EC"/>
                </a:solidFill>
                <a:latin typeface="Lato" panose="020F0502020204030203" pitchFamily="34" charset="0"/>
                <a:ea typeface="Lato" panose="020F0502020204030203" pitchFamily="34" charset="0"/>
                <a:cs typeface="Lato" panose="020F0502020204030203" pitchFamily="34" charset="0"/>
              </a:rPr>
              <a:t> </a:t>
            </a:r>
            <a:r>
              <a:rPr lang="de-DE" sz="4000" b="1" err="1">
                <a:solidFill>
                  <a:srgbClr val="F1F8EC"/>
                </a:solidFill>
                <a:latin typeface="Lato" panose="020F0502020204030203" pitchFamily="34" charset="0"/>
                <a:ea typeface="Lato" panose="020F0502020204030203" pitchFamily="34" charset="0"/>
                <a:cs typeface="Lato" panose="020F0502020204030203" pitchFamily="34" charset="0"/>
              </a:rPr>
              <a:t>you</a:t>
            </a:r>
            <a:r>
              <a:rPr lang="de-DE" sz="4000" b="1">
                <a:solidFill>
                  <a:srgbClr val="F1F8EC"/>
                </a:solidFill>
                <a:latin typeface="Lato" panose="020F0502020204030203" pitchFamily="34" charset="0"/>
                <a:ea typeface="Lato" panose="020F0502020204030203" pitchFamily="34" charset="0"/>
                <a:cs typeface="Lato" panose="020F0502020204030203" pitchFamily="34" charset="0"/>
              </a:rPr>
              <a:t>!</a:t>
            </a:r>
            <a:endParaRPr lang="en-DE" sz="4000" b="1">
              <a:solidFill>
                <a:srgbClr val="F1F8EC"/>
              </a:solidFill>
              <a:latin typeface="Lato" panose="020F0502020204030203" pitchFamily="34" charset="0"/>
              <a:ea typeface="Lato" panose="020F0502020204030203" pitchFamily="34" charset="0"/>
              <a:cs typeface="Lato" panose="020F0502020204030203" pitchFamily="34" charset="0"/>
            </a:endParaRPr>
          </a:p>
        </p:txBody>
      </p:sp>
      <p:pic>
        <p:nvPicPr>
          <p:cNvPr id="12" name="Graphic 11" descr="Teacher outline">
            <a:extLst>
              <a:ext uri="{FF2B5EF4-FFF2-40B4-BE49-F238E27FC236}">
                <a16:creationId xmlns:a16="http://schemas.microsoft.com/office/drawing/2014/main" id="{5D3366CC-DAD5-FBDE-21EC-0229DB364544}"/>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7388808" y="3686186"/>
            <a:ext cx="1378991" cy="1378991"/>
          </a:xfrm>
          <a:prstGeom prst="rect">
            <a:avLst/>
          </a:prstGeom>
        </p:spPr>
      </p:pic>
      <p:sp>
        <p:nvSpPr>
          <p:cNvPr id="15" name="TextBox 14">
            <a:extLst>
              <a:ext uri="{FF2B5EF4-FFF2-40B4-BE49-F238E27FC236}">
                <a16:creationId xmlns:a16="http://schemas.microsoft.com/office/drawing/2014/main" id="{125277E4-FCB0-EA82-781F-BD4F00B3F997}"/>
              </a:ext>
            </a:extLst>
          </p:cNvPr>
          <p:cNvSpPr txBox="1"/>
          <p:nvPr/>
        </p:nvSpPr>
        <p:spPr>
          <a:xfrm>
            <a:off x="4356661" y="5751196"/>
            <a:ext cx="3336959" cy="307777"/>
          </a:xfrm>
          <a:prstGeom prst="rect">
            <a:avLst/>
          </a:prstGeom>
          <a:noFill/>
        </p:spPr>
        <p:txBody>
          <a:bodyPr wrap="square" rtlCol="0">
            <a:spAutoFit/>
          </a:bodyPr>
          <a:lstStyle/>
          <a:p>
            <a:pPr algn="ctr"/>
            <a:r>
              <a:rPr lang="de-DE" sz="1400" b="1">
                <a:solidFill>
                  <a:srgbClr val="F1F8EC"/>
                </a:solidFill>
                <a:latin typeface="Lato" panose="020F0502020204030203" pitchFamily="34" charset="0"/>
                <a:ea typeface="Lato" panose="020F0502020204030203" pitchFamily="34" charset="0"/>
                <a:cs typeface="Lato" panose="020F0502020204030203" pitchFamily="34" charset="0"/>
              </a:rPr>
              <a:t>Find </a:t>
            </a:r>
            <a:r>
              <a:rPr lang="de-DE" sz="1400" b="1" err="1">
                <a:solidFill>
                  <a:srgbClr val="F1F8EC"/>
                </a:solidFill>
                <a:latin typeface="Lato" panose="020F0502020204030203" pitchFamily="34" charset="0"/>
                <a:ea typeface="Lato" panose="020F0502020204030203" pitchFamily="34" charset="0"/>
                <a:cs typeface="Lato" panose="020F0502020204030203" pitchFamily="34" charset="0"/>
              </a:rPr>
              <a:t>us</a:t>
            </a:r>
            <a:r>
              <a:rPr lang="de-DE" sz="1400" b="1">
                <a:solidFill>
                  <a:srgbClr val="F1F8EC"/>
                </a:solidFill>
                <a:latin typeface="Lato" panose="020F0502020204030203" pitchFamily="34" charset="0"/>
                <a:ea typeface="Lato" panose="020F0502020204030203" pitchFamily="34" charset="0"/>
                <a:cs typeface="Lato" panose="020F0502020204030203" pitchFamily="34" charset="0"/>
              </a:rPr>
              <a:t> on:</a:t>
            </a:r>
            <a:endParaRPr lang="en-DE" sz="1400" b="1">
              <a:solidFill>
                <a:srgbClr val="F1F8EC"/>
              </a:solidFill>
              <a:latin typeface="Lato" panose="020F0502020204030203" pitchFamily="34" charset="0"/>
              <a:ea typeface="Lato" panose="020F0502020204030203" pitchFamily="34" charset="0"/>
              <a:cs typeface="Lato" panose="020F0502020204030203" pitchFamily="34" charset="0"/>
            </a:endParaRPr>
          </a:p>
        </p:txBody>
      </p:sp>
      <p:pic>
        <p:nvPicPr>
          <p:cNvPr id="27" name="Picture 26" descr="Logo&#10;&#10;Description automatically generated with medium confidence">
            <a:hlinkClick r:id="rId7"/>
            <a:extLst>
              <a:ext uri="{FF2B5EF4-FFF2-40B4-BE49-F238E27FC236}">
                <a16:creationId xmlns:a16="http://schemas.microsoft.com/office/drawing/2014/main" id="{D997D1A3-F3EC-FD95-5861-12E0D51A679B}"/>
              </a:ext>
            </a:extLst>
          </p:cNvPr>
          <p:cNvPicPr>
            <a:picLocks noChangeAspect="1"/>
          </p:cNvPicPr>
          <p:nvPr/>
        </p:nvPicPr>
        <p:blipFill rotWithShape="1">
          <a:blip r:embed="rId8">
            <a:extLst>
              <a:ext uri="{28A0092B-C50C-407E-A947-70E740481C1C}">
                <a14:useLocalDpi xmlns:a14="http://schemas.microsoft.com/office/drawing/2010/main"/>
              </a:ext>
            </a:extLst>
          </a:blip>
          <a:srcRect/>
          <a:stretch/>
        </p:blipFill>
        <p:spPr>
          <a:xfrm>
            <a:off x="5368042" y="6085939"/>
            <a:ext cx="508981" cy="522000"/>
          </a:xfrm>
          <a:prstGeom prst="rect">
            <a:avLst/>
          </a:prstGeom>
        </p:spPr>
      </p:pic>
      <p:pic>
        <p:nvPicPr>
          <p:cNvPr id="28" name="Picture 27" descr="Logo&#10;&#10;Description automatically generated with medium confidence">
            <a:hlinkClick r:id="rId9"/>
            <a:extLst>
              <a:ext uri="{FF2B5EF4-FFF2-40B4-BE49-F238E27FC236}">
                <a16:creationId xmlns:a16="http://schemas.microsoft.com/office/drawing/2014/main" id="{A2AA850A-2CC7-C238-328C-F197D2454250}"/>
              </a:ext>
            </a:extLst>
          </p:cNvPr>
          <p:cNvPicPr>
            <a:picLocks noChangeAspect="1"/>
          </p:cNvPicPr>
          <p:nvPr/>
        </p:nvPicPr>
        <p:blipFill rotWithShape="1">
          <a:blip r:embed="rId10">
            <a:extLst>
              <a:ext uri="{28A0092B-C50C-407E-A947-70E740481C1C}">
                <a14:useLocalDpi xmlns:a14="http://schemas.microsoft.com/office/drawing/2010/main"/>
              </a:ext>
            </a:extLst>
          </a:blip>
          <a:srcRect/>
          <a:stretch/>
        </p:blipFill>
        <p:spPr>
          <a:xfrm>
            <a:off x="4945207" y="6179157"/>
            <a:ext cx="422836" cy="397215"/>
          </a:xfrm>
          <a:prstGeom prst="rect">
            <a:avLst/>
          </a:prstGeom>
        </p:spPr>
      </p:pic>
      <p:pic>
        <p:nvPicPr>
          <p:cNvPr id="29" name="Picture 28" descr="Logo&#10;&#10;Description automatically generated with medium confidence">
            <a:hlinkClick r:id="rId11"/>
            <a:extLst>
              <a:ext uri="{FF2B5EF4-FFF2-40B4-BE49-F238E27FC236}">
                <a16:creationId xmlns:a16="http://schemas.microsoft.com/office/drawing/2014/main" id="{FF998C55-8E38-4105-DD78-2404F8583751}"/>
              </a:ext>
            </a:extLst>
          </p:cNvPr>
          <p:cNvPicPr>
            <a:picLocks noChangeAspect="1"/>
          </p:cNvPicPr>
          <p:nvPr/>
        </p:nvPicPr>
        <p:blipFill rotWithShape="1">
          <a:blip r:embed="rId12">
            <a:extLst>
              <a:ext uri="{28A0092B-C50C-407E-A947-70E740481C1C}">
                <a14:useLocalDpi xmlns:a14="http://schemas.microsoft.com/office/drawing/2010/main"/>
              </a:ext>
            </a:extLst>
          </a:blip>
          <a:srcRect/>
          <a:stretch/>
        </p:blipFill>
        <p:spPr>
          <a:xfrm>
            <a:off x="5877023" y="6105140"/>
            <a:ext cx="330926" cy="517399"/>
          </a:xfrm>
          <a:prstGeom prst="rect">
            <a:avLst/>
          </a:prstGeom>
        </p:spPr>
      </p:pic>
      <p:pic>
        <p:nvPicPr>
          <p:cNvPr id="30" name="Picture 29" descr="Logo&#10;&#10;Description automatically generated with medium confidence">
            <a:hlinkClick r:id="rId13"/>
            <a:extLst>
              <a:ext uri="{FF2B5EF4-FFF2-40B4-BE49-F238E27FC236}">
                <a16:creationId xmlns:a16="http://schemas.microsoft.com/office/drawing/2014/main" id="{917A6E1E-5E1A-8325-42EC-7B344137173E}"/>
              </a:ext>
            </a:extLst>
          </p:cNvPr>
          <p:cNvPicPr>
            <a:picLocks noChangeAspect="1"/>
          </p:cNvPicPr>
          <p:nvPr/>
        </p:nvPicPr>
        <p:blipFill rotWithShape="1">
          <a:blip r:embed="rId14">
            <a:extLst>
              <a:ext uri="{28A0092B-C50C-407E-A947-70E740481C1C}">
                <a14:useLocalDpi xmlns:a14="http://schemas.microsoft.com/office/drawing/2010/main"/>
              </a:ext>
            </a:extLst>
          </a:blip>
          <a:srcRect/>
          <a:stretch/>
        </p:blipFill>
        <p:spPr>
          <a:xfrm>
            <a:off x="6289851" y="6094911"/>
            <a:ext cx="422835" cy="517399"/>
          </a:xfrm>
          <a:prstGeom prst="rect">
            <a:avLst/>
          </a:prstGeom>
        </p:spPr>
      </p:pic>
      <p:pic>
        <p:nvPicPr>
          <p:cNvPr id="31" name="Picture 30" descr="Logo&#10;&#10;Description automatically generated with medium confidence">
            <a:hlinkClick r:id="rId15"/>
            <a:extLst>
              <a:ext uri="{FF2B5EF4-FFF2-40B4-BE49-F238E27FC236}">
                <a16:creationId xmlns:a16="http://schemas.microsoft.com/office/drawing/2014/main" id="{6482777C-5996-161A-364F-03208E535489}"/>
              </a:ext>
            </a:extLst>
          </p:cNvPr>
          <p:cNvPicPr>
            <a:picLocks noChangeAspect="1"/>
          </p:cNvPicPr>
          <p:nvPr/>
        </p:nvPicPr>
        <p:blipFill rotWithShape="1">
          <a:blip r:embed="rId16">
            <a:extLst>
              <a:ext uri="{28A0092B-C50C-407E-A947-70E740481C1C}">
                <a14:useLocalDpi xmlns:a14="http://schemas.microsoft.com/office/drawing/2010/main"/>
              </a:ext>
            </a:extLst>
          </a:blip>
          <a:srcRect/>
          <a:stretch/>
        </p:blipFill>
        <p:spPr>
          <a:xfrm>
            <a:off x="6794588" y="6090540"/>
            <a:ext cx="434099" cy="517399"/>
          </a:xfrm>
          <a:prstGeom prst="rect">
            <a:avLst/>
          </a:prstGeom>
        </p:spPr>
      </p:pic>
      <p:pic>
        <p:nvPicPr>
          <p:cNvPr id="2" name="Picture 4">
            <a:extLst>
              <a:ext uri="{FF2B5EF4-FFF2-40B4-BE49-F238E27FC236}">
                <a16:creationId xmlns:a16="http://schemas.microsoft.com/office/drawing/2014/main" id="{5F04AFB0-35F8-9468-021D-21EF4BDF03E1}"/>
              </a:ext>
            </a:extLst>
          </p:cNvPr>
          <p:cNvPicPr>
            <a:picLocks noChangeAspect="1"/>
          </p:cNvPicPr>
          <p:nvPr/>
        </p:nvPicPr>
        <p:blipFill>
          <a:blip r:embed="rId17"/>
          <a:stretch>
            <a:fillRect/>
          </a:stretch>
        </p:blipFill>
        <p:spPr>
          <a:xfrm>
            <a:off x="9738070" y="6191457"/>
            <a:ext cx="2257425" cy="504825"/>
          </a:xfrm>
          <a:prstGeom prst="rect">
            <a:avLst/>
          </a:prstGeom>
        </p:spPr>
      </p:pic>
    </p:spTree>
    <p:extLst>
      <p:ext uri="{BB962C8B-B14F-4D97-AF65-F5344CB8AC3E}">
        <p14:creationId xmlns:p14="http://schemas.microsoft.com/office/powerpoint/2010/main" val="39557814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picture containing outdoor, nature, mountain, dirt&#10;&#10;Description automatically generated">
            <a:extLst>
              <a:ext uri="{FF2B5EF4-FFF2-40B4-BE49-F238E27FC236}">
                <a16:creationId xmlns:a16="http://schemas.microsoft.com/office/drawing/2014/main" id="{BE060F61-9D3A-45E6-AF80-B2881B5E5DEE}"/>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25000"/>
                    </a14:imgEffect>
                  </a14:imgLayer>
                </a14:imgProps>
              </a:ext>
              <a:ext uri="{28A0092B-C50C-407E-A947-70E740481C1C}">
                <a14:useLocalDpi xmlns:a14="http://schemas.microsoft.com/office/drawing/2010/main"/>
              </a:ext>
              <a:ext uri="{837473B0-CC2E-450A-ABE3-18F120FF3D39}">
                <a1611:picAttrSrcUrl xmlns:a1611="http://schemas.microsoft.com/office/drawing/2016/11/main" r:id="rId5"/>
              </a:ext>
            </a:extLst>
          </a:blip>
          <a:srcRect/>
          <a:stretch/>
        </p:blipFill>
        <p:spPr>
          <a:xfrm>
            <a:off x="6096000" y="486783"/>
            <a:ext cx="6096000" cy="6371217"/>
          </a:xfrm>
          <a:prstGeom prst="rect">
            <a:avLst/>
          </a:prstGeom>
        </p:spPr>
      </p:pic>
      <p:sp>
        <p:nvSpPr>
          <p:cNvPr id="4" name="Rectangle 3">
            <a:extLst>
              <a:ext uri="{FF2B5EF4-FFF2-40B4-BE49-F238E27FC236}">
                <a16:creationId xmlns:a16="http://schemas.microsoft.com/office/drawing/2014/main" id="{2F845C98-BF91-2C62-FFD3-F4A739FC93F7}"/>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5" name="Picture 4" descr="Logo&#10;&#10;Description automatically generated">
            <a:extLst>
              <a:ext uri="{FF2B5EF4-FFF2-40B4-BE49-F238E27FC236}">
                <a16:creationId xmlns:a16="http://schemas.microsoft.com/office/drawing/2014/main" id="{200F5ABF-BBED-A0A6-2FF0-EF718F9A4ECC}"/>
              </a:ext>
            </a:extLst>
          </p:cNvPr>
          <p:cNvPicPr>
            <a:picLocks noChangeAspect="1"/>
          </p:cNvPicPr>
          <p:nvPr/>
        </p:nvPicPr>
        <p:blipFill rotWithShape="1">
          <a:blip r:embed="rId6">
            <a:extLst>
              <a:ext uri="{28A0092B-C50C-407E-A947-70E740481C1C}">
                <a14:useLocalDpi xmlns:a14="http://schemas.microsoft.com/office/drawing/2010/main"/>
              </a:ext>
            </a:extLst>
          </a:blip>
          <a:srcRect/>
          <a:stretch/>
        </p:blipFill>
        <p:spPr>
          <a:xfrm>
            <a:off x="11094447" y="117692"/>
            <a:ext cx="927800" cy="711674"/>
          </a:xfrm>
          <a:prstGeom prst="rect">
            <a:avLst/>
          </a:prstGeom>
        </p:spPr>
      </p:pic>
      <p:sp>
        <p:nvSpPr>
          <p:cNvPr id="6" name="TextBox 5">
            <a:extLst>
              <a:ext uri="{FF2B5EF4-FFF2-40B4-BE49-F238E27FC236}">
                <a16:creationId xmlns:a16="http://schemas.microsoft.com/office/drawing/2014/main" id="{A9ACE15D-2289-EE1B-C11D-76CB44A7DFEA}"/>
              </a:ext>
            </a:extLst>
          </p:cNvPr>
          <p:cNvSpPr txBox="1"/>
          <p:nvPr/>
        </p:nvSpPr>
        <p:spPr>
          <a:xfrm>
            <a:off x="82668" y="194396"/>
            <a:ext cx="11011780" cy="584775"/>
          </a:xfrm>
          <a:prstGeom prst="rect">
            <a:avLst/>
          </a:prstGeom>
          <a:noFill/>
        </p:spPr>
        <p:txBody>
          <a:bodyPr wrap="square" lIns="91440" tIns="45720" rIns="91440" bIns="45720" rtlCol="0" anchor="t">
            <a:spAutoFit/>
          </a:bodyPr>
          <a:lstStyle/>
          <a:p>
            <a:r>
              <a:rPr lang="en-GB" sz="3200" b="1">
                <a:solidFill>
                  <a:schemeClr val="bg1"/>
                </a:solidFill>
                <a:latin typeface="Lato"/>
                <a:ea typeface="Lato"/>
                <a:cs typeface="Lato"/>
              </a:rPr>
              <a:t>Learning objectives</a:t>
            </a:r>
          </a:p>
        </p:txBody>
      </p:sp>
      <p:sp>
        <p:nvSpPr>
          <p:cNvPr id="7" name="Rectangle 6">
            <a:extLst>
              <a:ext uri="{FF2B5EF4-FFF2-40B4-BE49-F238E27FC236}">
                <a16:creationId xmlns:a16="http://schemas.microsoft.com/office/drawing/2014/main" id="{1A126073-5D4D-95A8-63C5-9882D1AE997D}"/>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grpSp>
        <p:nvGrpSpPr>
          <p:cNvPr id="8" name="Group 7">
            <a:extLst>
              <a:ext uri="{FF2B5EF4-FFF2-40B4-BE49-F238E27FC236}">
                <a16:creationId xmlns:a16="http://schemas.microsoft.com/office/drawing/2014/main" id="{9B81C043-AD5E-3A89-9A8B-75FA01AF2B63}"/>
              </a:ext>
            </a:extLst>
          </p:cNvPr>
          <p:cNvGrpSpPr/>
          <p:nvPr/>
        </p:nvGrpSpPr>
        <p:grpSpPr>
          <a:xfrm>
            <a:off x="9938654" y="6352565"/>
            <a:ext cx="2141003" cy="464738"/>
            <a:chOff x="266045" y="6130130"/>
            <a:chExt cx="2431435" cy="525217"/>
          </a:xfrm>
        </p:grpSpPr>
        <p:pic>
          <p:nvPicPr>
            <p:cNvPr id="9" name="Picture 8" descr="A group of yellow stars&#10;&#10;Description automatically generated with low confidence">
              <a:extLst>
                <a:ext uri="{FF2B5EF4-FFF2-40B4-BE49-F238E27FC236}">
                  <a16:creationId xmlns:a16="http://schemas.microsoft.com/office/drawing/2014/main" id="{717C050B-116C-6D33-5769-186010D569DD}"/>
                </a:ext>
              </a:extLst>
            </p:cNvPr>
            <p:cNvPicPr/>
            <p:nvPr/>
          </p:nvPicPr>
          <p:blipFill>
            <a:blip r:embed="rId7"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10" name="TextBox 9">
              <a:extLst>
                <a:ext uri="{FF2B5EF4-FFF2-40B4-BE49-F238E27FC236}">
                  <a16:creationId xmlns:a16="http://schemas.microsoft.com/office/drawing/2014/main" id="{006D6B38-258F-237D-5C7B-671C70C2E69D}"/>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13" name="TextBox 12">
            <a:extLst>
              <a:ext uri="{FF2B5EF4-FFF2-40B4-BE49-F238E27FC236}">
                <a16:creationId xmlns:a16="http://schemas.microsoft.com/office/drawing/2014/main" id="{E810C466-0621-EB42-8F27-BD17B32627F8}"/>
              </a:ext>
            </a:extLst>
          </p:cNvPr>
          <p:cNvSpPr txBox="1"/>
          <p:nvPr/>
        </p:nvSpPr>
        <p:spPr>
          <a:xfrm>
            <a:off x="117161" y="6458742"/>
            <a:ext cx="1316798" cy="261610"/>
          </a:xfrm>
          <a:prstGeom prst="rect">
            <a:avLst/>
          </a:prstGeom>
          <a:noFill/>
        </p:spPr>
        <p:txBody>
          <a:bodyPr wrap="square" lIns="91440" tIns="45720" rIns="91440" bIns="45720" rtlCol="0" anchor="t">
            <a:spAutoFit/>
          </a:bodyPr>
          <a:lstStyle/>
          <a:p>
            <a:r>
              <a:rPr lang="en-GB" sz="1100">
                <a:solidFill>
                  <a:schemeClr val="bg1"/>
                </a:solidFill>
                <a:latin typeface="Lato" panose="020F0502020204030203" pitchFamily="34" charset="0"/>
                <a:ea typeface="Lato" panose="020F0502020204030203" pitchFamily="34" charset="0"/>
                <a:cs typeface="Lato" panose="020F0502020204030203" pitchFamily="34" charset="0"/>
              </a:rPr>
              <a:t>4</a:t>
            </a:r>
          </a:p>
        </p:txBody>
      </p:sp>
      <p:sp>
        <p:nvSpPr>
          <p:cNvPr id="2" name="TextBox 1">
            <a:extLst>
              <a:ext uri="{FF2B5EF4-FFF2-40B4-BE49-F238E27FC236}">
                <a16:creationId xmlns:a16="http://schemas.microsoft.com/office/drawing/2014/main" id="{BB884873-1B84-993B-9AD1-4D7B1C0B0577}"/>
              </a:ext>
            </a:extLst>
          </p:cNvPr>
          <p:cNvSpPr txBox="1"/>
          <p:nvPr/>
        </p:nvSpPr>
        <p:spPr>
          <a:xfrm>
            <a:off x="404494" y="1349651"/>
            <a:ext cx="5287012" cy="5109091"/>
          </a:xfrm>
          <a:prstGeom prst="rect">
            <a:avLst/>
          </a:prstGeom>
          <a:noFill/>
        </p:spPr>
        <p:txBody>
          <a:bodyPr wrap="square" lIns="91440" tIns="45720" rIns="91440" bIns="45720" rtlCol="0" anchor="t">
            <a:spAutoFit/>
          </a:bodyPr>
          <a:lstStyle/>
          <a:p>
            <a:endParaRPr lang="en-IE" sz="1600" i="1" dirty="0">
              <a:solidFill>
                <a:srgbClr val="009ED6"/>
              </a:solidFill>
              <a:latin typeface="Lato"/>
              <a:ea typeface="Lato"/>
              <a:cs typeface="Lato"/>
            </a:endParaRPr>
          </a:p>
          <a:p>
            <a:pPr>
              <a:lnSpc>
                <a:spcPct val="150000"/>
              </a:lnSpc>
            </a:pPr>
            <a:r>
              <a:rPr lang="en-IE" sz="1500" i="1" dirty="0">
                <a:latin typeface="Lato"/>
                <a:ea typeface="Lato"/>
                <a:cs typeface="Lato"/>
              </a:rPr>
              <a:t>After completing this training unit, you should be able to understand:</a:t>
            </a:r>
          </a:p>
          <a:p>
            <a:pPr>
              <a:lnSpc>
                <a:spcPct val="150000"/>
              </a:lnSpc>
            </a:pPr>
            <a:br>
              <a:rPr lang="en-IE" sz="700" dirty="0">
                <a:latin typeface="Lato" panose="020F0502020204030203" pitchFamily="34" charset="0"/>
                <a:ea typeface="Lato" panose="020F0502020204030203" pitchFamily="34" charset="0"/>
                <a:cs typeface="Lato" panose="020F0502020204030203" pitchFamily="34" charset="0"/>
              </a:rPr>
            </a:br>
            <a:endParaRPr lang="en-IE" sz="700" dirty="0">
              <a:latin typeface="Lato" panose="020F0502020204030203" pitchFamily="34" charset="0"/>
              <a:ea typeface="Lato" panose="020F0502020204030203" pitchFamily="34" charset="0"/>
              <a:cs typeface="Lato" panose="020F0502020204030203" pitchFamily="34" charset="0"/>
            </a:endParaRPr>
          </a:p>
          <a:p>
            <a:pPr marL="285750" indent="-285750">
              <a:lnSpc>
                <a:spcPct val="150000"/>
              </a:lnSpc>
              <a:buClr>
                <a:srgbClr val="00A7E2"/>
              </a:buClr>
              <a:buFont typeface="Arial,Sans-Serif"/>
              <a:buChar char="•"/>
            </a:pPr>
            <a:r>
              <a:rPr lang="en-IE" sz="1400" dirty="0">
                <a:latin typeface="Lato"/>
                <a:ea typeface="Lato"/>
                <a:cs typeface="Lato"/>
              </a:rPr>
              <a:t>What Social-Ecological Systems are</a:t>
            </a:r>
          </a:p>
          <a:p>
            <a:pPr marL="285750" indent="-285750">
              <a:lnSpc>
                <a:spcPct val="150000"/>
              </a:lnSpc>
              <a:buClr>
                <a:srgbClr val="00A7E2"/>
              </a:buClr>
              <a:buFont typeface="Arial,Sans-Serif"/>
              <a:buChar char="•"/>
            </a:pPr>
            <a:endParaRPr lang="en-IE" sz="1400" dirty="0">
              <a:latin typeface="Lato"/>
              <a:ea typeface="Lato"/>
              <a:cs typeface="Lato"/>
            </a:endParaRPr>
          </a:p>
          <a:p>
            <a:pPr marL="285750" indent="-285750">
              <a:lnSpc>
                <a:spcPct val="150000"/>
              </a:lnSpc>
              <a:buClr>
                <a:srgbClr val="00A7E2"/>
              </a:buClr>
              <a:buFont typeface="Arial,Sans-Serif"/>
              <a:buChar char="•"/>
            </a:pPr>
            <a:r>
              <a:rPr lang="en-IE" sz="1400" dirty="0">
                <a:latin typeface="Lato" panose="020F0502020204030203" pitchFamily="34" charset="0"/>
                <a:ea typeface="Lato" panose="020F0502020204030203" pitchFamily="34" charset="0"/>
                <a:cs typeface="Lato" panose="020F0502020204030203" pitchFamily="34" charset="0"/>
              </a:rPr>
              <a:t>How risks can be assessed in such systems</a:t>
            </a:r>
            <a:br>
              <a:rPr lang="en-IE" sz="1400" dirty="0">
                <a:latin typeface="Lato" panose="020F0502020204030203" pitchFamily="34" charset="0"/>
                <a:ea typeface="Lato" panose="020F0502020204030203" pitchFamily="34" charset="0"/>
                <a:cs typeface="Lato" panose="020F0502020204030203" pitchFamily="34" charset="0"/>
              </a:rPr>
            </a:br>
            <a:endParaRPr lang="en-IE" sz="1000" dirty="0">
              <a:latin typeface="Lato" panose="020F0502020204030203" pitchFamily="34" charset="0"/>
              <a:ea typeface="Lato" panose="020F0502020204030203" pitchFamily="34" charset="0"/>
              <a:cs typeface="Lato" panose="020F0502020204030203" pitchFamily="34" charset="0"/>
            </a:endParaRPr>
          </a:p>
          <a:p>
            <a:pPr marL="285750" indent="-285750">
              <a:lnSpc>
                <a:spcPct val="150000"/>
              </a:lnSpc>
              <a:buClr>
                <a:srgbClr val="00A7E2"/>
              </a:buClr>
              <a:buFont typeface="Arial,Sans-Serif"/>
              <a:buChar char="•"/>
            </a:pPr>
            <a:r>
              <a:rPr lang="en-IE" sz="1400" dirty="0">
                <a:latin typeface="Lato"/>
                <a:ea typeface="Lato"/>
                <a:cs typeface="Lato"/>
              </a:rPr>
              <a:t>Why it is important in the context of Nature-based Solutions</a:t>
            </a:r>
          </a:p>
          <a:p>
            <a:pPr>
              <a:lnSpc>
                <a:spcPct val="150000"/>
              </a:lnSpc>
              <a:buClr>
                <a:srgbClr val="00A7E2"/>
              </a:buClr>
            </a:pPr>
            <a:endParaRPr lang="en-IE" sz="1400" dirty="0">
              <a:latin typeface="Lato" panose="020F0502020204030203" pitchFamily="34" charset="0"/>
              <a:ea typeface="Lato" panose="020F0502020204030203" pitchFamily="34" charset="0"/>
              <a:cs typeface="Lato" panose="020F0502020204030203" pitchFamily="34" charset="0"/>
            </a:endParaRPr>
          </a:p>
          <a:p>
            <a:pPr marL="285750" indent="-285750">
              <a:lnSpc>
                <a:spcPct val="150000"/>
              </a:lnSpc>
              <a:buClr>
                <a:srgbClr val="00A7E2"/>
              </a:buClr>
              <a:buFont typeface="Arial,Sans-Serif"/>
              <a:buChar char="•"/>
            </a:pPr>
            <a:r>
              <a:rPr lang="en-IE" sz="1400" dirty="0">
                <a:latin typeface="Lato"/>
                <a:ea typeface="Lato"/>
                <a:cs typeface="Lato"/>
              </a:rPr>
              <a:t>OPERANDUM’s approach to Risk &amp; Vulnerability Assessment:</a:t>
            </a:r>
          </a:p>
          <a:p>
            <a:pPr marL="742950" lvl="1" indent="-285750">
              <a:lnSpc>
                <a:spcPct val="150000"/>
              </a:lnSpc>
              <a:buClr>
                <a:srgbClr val="00A7E2"/>
              </a:buClr>
              <a:buFont typeface="Arial,Sans-Serif"/>
              <a:buChar char="•"/>
            </a:pPr>
            <a:r>
              <a:rPr lang="en-IE" sz="1400" dirty="0">
                <a:latin typeface="Lato"/>
                <a:ea typeface="Lato"/>
                <a:cs typeface="Lato"/>
              </a:rPr>
              <a:t>Impact chains</a:t>
            </a:r>
          </a:p>
          <a:p>
            <a:pPr marL="742950" lvl="1" indent="-285750">
              <a:lnSpc>
                <a:spcPct val="150000"/>
              </a:lnSpc>
              <a:buClr>
                <a:srgbClr val="00A7E2"/>
              </a:buClr>
              <a:buFont typeface="Arial,Sans-Serif"/>
              <a:buChar char="•"/>
            </a:pPr>
            <a:r>
              <a:rPr lang="en-IE" sz="1400" dirty="0">
                <a:latin typeface="Lato"/>
                <a:ea typeface="Lato"/>
                <a:cs typeface="Lato"/>
              </a:rPr>
              <a:t>Indicators</a:t>
            </a:r>
            <a:endParaRPr lang="en-IE" sz="1400" dirty="0">
              <a:latin typeface="Lato" panose="020F0502020204030203" pitchFamily="34" charset="0"/>
              <a:ea typeface="Lato" panose="020F0502020204030203" pitchFamily="34" charset="0"/>
              <a:cs typeface="Lato" panose="020F0502020204030203" pitchFamily="34" charset="0"/>
            </a:endParaRPr>
          </a:p>
          <a:p>
            <a:pPr marL="285750" indent="-285750">
              <a:lnSpc>
                <a:spcPct val="150000"/>
              </a:lnSpc>
              <a:buClr>
                <a:srgbClr val="00A7E2"/>
              </a:buClr>
              <a:buFont typeface="Arial,Sans-Serif"/>
              <a:buChar char="•"/>
            </a:pPr>
            <a:endParaRPr lang="en-IE" sz="1000" dirty="0">
              <a:latin typeface="Lato" panose="020F0502020204030203" pitchFamily="34" charset="0"/>
              <a:ea typeface="Lato" panose="020F0502020204030203" pitchFamily="34" charset="0"/>
              <a:cs typeface="Lato" panose="020F0502020204030203" pitchFamily="34" charset="0"/>
            </a:endParaRPr>
          </a:p>
          <a:p>
            <a:endParaRPr lang="en-IE" sz="700" dirty="0">
              <a:latin typeface="Lato" panose="020F0502020204030203" pitchFamily="34" charset="0"/>
              <a:ea typeface="Lato" panose="020F0502020204030203" pitchFamily="34" charset="0"/>
              <a:cs typeface="Lato" panose="020F0502020204030203" pitchFamily="34" charset="0"/>
            </a:endParaRPr>
          </a:p>
          <a:p>
            <a:endParaRPr lang="en-IE" b="1" dirty="0">
              <a:solidFill>
                <a:srgbClr val="00A7E2"/>
              </a:solidFill>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15114468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8" descr="Diagram&#10;&#10;Description automatically generated">
            <a:extLst>
              <a:ext uri="{FF2B5EF4-FFF2-40B4-BE49-F238E27FC236}">
                <a16:creationId xmlns:a16="http://schemas.microsoft.com/office/drawing/2014/main" id="{D01245C2-F9A5-8AB7-DD7B-C401BB5AD269}"/>
              </a:ext>
            </a:extLst>
          </p:cNvPr>
          <p:cNvPicPr>
            <a:picLocks noChangeAspect="1"/>
          </p:cNvPicPr>
          <p:nvPr/>
        </p:nvPicPr>
        <p:blipFill>
          <a:blip r:embed="rId3"/>
          <a:stretch>
            <a:fillRect/>
          </a:stretch>
        </p:blipFill>
        <p:spPr>
          <a:xfrm>
            <a:off x="5764376" y="1147576"/>
            <a:ext cx="6162501" cy="5289370"/>
          </a:xfrm>
          <a:prstGeom prst="rect">
            <a:avLst/>
          </a:prstGeom>
        </p:spPr>
      </p:pic>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5"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194396"/>
            <a:ext cx="11363419" cy="584775"/>
          </a:xfrm>
          <a:prstGeom prst="rect">
            <a:avLst/>
          </a:prstGeom>
          <a:noFill/>
        </p:spPr>
        <p:txBody>
          <a:bodyPr wrap="square" lIns="91440" tIns="45720" rIns="91440" bIns="45720" rtlCol="0" anchor="t">
            <a:spAutoFit/>
          </a:bodyPr>
          <a:lstStyle/>
          <a:p>
            <a:r>
              <a:rPr lang="en-GB" sz="3200" b="1">
                <a:solidFill>
                  <a:schemeClr val="bg1"/>
                </a:solidFill>
                <a:latin typeface="Lato"/>
                <a:ea typeface="Lato"/>
                <a:cs typeface="Lato"/>
              </a:rPr>
              <a:t>Social-Ecological Systems and </a:t>
            </a:r>
            <a:r>
              <a:rPr lang="en-GB" sz="3200" b="1" err="1">
                <a:solidFill>
                  <a:schemeClr val="bg1"/>
                </a:solidFill>
                <a:latin typeface="Lato"/>
                <a:ea typeface="Lato"/>
                <a:cs typeface="Lato"/>
              </a:rPr>
              <a:t>NbS</a:t>
            </a:r>
            <a:endParaRPr lang="en-GB" sz="3200" err="1">
              <a:solidFill>
                <a:schemeClr val="bg1"/>
              </a:solidFill>
              <a:latin typeface="Lato"/>
              <a:ea typeface="Lato"/>
              <a:cs typeface="Lato"/>
            </a:endParaRPr>
          </a:p>
        </p:txBody>
      </p:sp>
      <p:sp>
        <p:nvSpPr>
          <p:cNvPr id="2" name="TextBox 1">
            <a:extLst>
              <a:ext uri="{FF2B5EF4-FFF2-40B4-BE49-F238E27FC236}">
                <a16:creationId xmlns:a16="http://schemas.microsoft.com/office/drawing/2014/main" id="{F45DAE06-F16C-120D-7B74-A2FBA10B1645}"/>
              </a:ext>
            </a:extLst>
          </p:cNvPr>
          <p:cNvSpPr txBox="1"/>
          <p:nvPr/>
        </p:nvSpPr>
        <p:spPr>
          <a:xfrm>
            <a:off x="117161" y="6458742"/>
            <a:ext cx="1316798" cy="261610"/>
          </a:xfrm>
          <a:prstGeom prst="rect">
            <a:avLst/>
          </a:prstGeom>
          <a:noFill/>
        </p:spPr>
        <p:txBody>
          <a:bodyPr wrap="square" lIns="91440" tIns="45720" rIns="91440" bIns="45720" rtlCol="0" anchor="t">
            <a:spAutoFit/>
          </a:bodyPr>
          <a:lstStyle/>
          <a:p>
            <a:r>
              <a:rPr lang="en-GB" sz="1100">
                <a:solidFill>
                  <a:schemeClr val="bg1"/>
                </a:solidFill>
                <a:latin typeface="Lato" panose="020F0502020204030203" pitchFamily="34" charset="0"/>
                <a:ea typeface="Lato" panose="020F0502020204030203" pitchFamily="34" charset="0"/>
                <a:cs typeface="Lato" panose="020F0502020204030203" pitchFamily="34" charset="0"/>
              </a:rPr>
              <a:t>5</a:t>
            </a:r>
          </a:p>
        </p:txBody>
      </p:sp>
      <p:sp>
        <p:nvSpPr>
          <p:cNvPr id="4" name="TextBox 3">
            <a:extLst>
              <a:ext uri="{FF2B5EF4-FFF2-40B4-BE49-F238E27FC236}">
                <a16:creationId xmlns:a16="http://schemas.microsoft.com/office/drawing/2014/main" id="{9867315A-8FB9-908D-901C-FEBD458D5E4E}"/>
              </a:ext>
            </a:extLst>
          </p:cNvPr>
          <p:cNvSpPr txBox="1"/>
          <p:nvPr/>
        </p:nvSpPr>
        <p:spPr>
          <a:xfrm>
            <a:off x="169753" y="305220"/>
            <a:ext cx="5917352" cy="5214313"/>
          </a:xfrm>
          <a:prstGeom prst="rect">
            <a:avLst/>
          </a:prstGeom>
          <a:noFill/>
        </p:spPr>
        <p:txBody>
          <a:bodyPr wrap="square" lIns="91440" tIns="45720" rIns="91440" bIns="45720" rtlCol="0" anchor="t">
            <a:spAutoFit/>
          </a:bodyPr>
          <a:lstStyle/>
          <a:p>
            <a:pPr>
              <a:lnSpc>
                <a:spcPct val="150000"/>
              </a:lnSpc>
            </a:pPr>
            <a:br>
              <a:rPr lang="en-IE" sz="1600" dirty="0">
                <a:latin typeface="Lato" panose="020F0502020204030203" pitchFamily="34" charset="0"/>
                <a:ea typeface="Lato" panose="020F0502020204030203" pitchFamily="34" charset="0"/>
                <a:cs typeface="Lato" panose="020F0502020204030203" pitchFamily="34" charset="0"/>
              </a:rPr>
            </a:br>
            <a:endParaRPr lang="en-IE" sz="1600" dirty="0">
              <a:latin typeface="Lato" panose="020F0502020204030203" pitchFamily="34" charset="0"/>
              <a:ea typeface="Lato" panose="020F0502020204030203" pitchFamily="34" charset="0"/>
              <a:cs typeface="Lato" panose="020F0502020204030203" pitchFamily="34" charset="0"/>
            </a:endParaRPr>
          </a:p>
          <a:p>
            <a:pPr marL="285750" indent="-285750">
              <a:lnSpc>
                <a:spcPct val="150000"/>
              </a:lnSpc>
              <a:buClr>
                <a:srgbClr val="00A7E2"/>
              </a:buClr>
              <a:buFont typeface="Arial,Sans-Serif"/>
              <a:buChar char="•"/>
            </a:pPr>
            <a:endParaRPr lang="en-IE" sz="1600" dirty="0">
              <a:latin typeface="Lato" panose="020F0502020204030203" pitchFamily="34" charset="0"/>
              <a:ea typeface="Lato" panose="020F0502020204030203" pitchFamily="34" charset="0"/>
              <a:cs typeface="Lato" panose="020F0502020204030203" pitchFamily="34" charset="0"/>
            </a:endParaRPr>
          </a:p>
          <a:p>
            <a:pPr marL="285750" indent="-285750">
              <a:lnSpc>
                <a:spcPct val="150000"/>
              </a:lnSpc>
              <a:buClr>
                <a:srgbClr val="00A7E2"/>
              </a:buClr>
              <a:buFont typeface="Arial,Sans-Serif"/>
              <a:buChar char="•"/>
            </a:pPr>
            <a:r>
              <a:rPr lang="en-IE" sz="1600" dirty="0">
                <a:latin typeface="Lato"/>
                <a:ea typeface="Lato"/>
                <a:cs typeface="Lato"/>
              </a:rPr>
              <a:t>Social-ecological Systems (SES) are complex systems of people and nature, emphasizing that humans must be seen as a part of, not apart from, nature</a:t>
            </a:r>
          </a:p>
          <a:p>
            <a:pPr marL="285750" indent="-285750">
              <a:lnSpc>
                <a:spcPct val="150000"/>
              </a:lnSpc>
              <a:buClr>
                <a:srgbClr val="00A7E2"/>
              </a:buClr>
              <a:buFont typeface="Arial,Sans-Serif"/>
              <a:buChar char="•"/>
            </a:pPr>
            <a:endParaRPr lang="en-IE" sz="1600" dirty="0">
              <a:latin typeface="Lato" panose="020F0502020204030203" pitchFamily="34" charset="0"/>
              <a:ea typeface="Lato" panose="020F0502020204030203" pitchFamily="34" charset="0"/>
              <a:cs typeface="Lato" panose="020F0502020204030203" pitchFamily="34" charset="0"/>
            </a:endParaRPr>
          </a:p>
          <a:p>
            <a:pPr marL="285750" indent="-285750">
              <a:lnSpc>
                <a:spcPct val="150000"/>
              </a:lnSpc>
              <a:buClr>
                <a:srgbClr val="00A7E2"/>
              </a:buClr>
              <a:buFont typeface="Arial,Sans-Serif"/>
              <a:buChar char="•"/>
            </a:pPr>
            <a:r>
              <a:rPr lang="en-IE" sz="1600" dirty="0">
                <a:latin typeface="Lato"/>
                <a:ea typeface="Lato"/>
                <a:cs typeface="Lato"/>
              </a:rPr>
              <a:t>SES consist of subsystems that interact to produce outcomes, which in turn feedback to the subsystems and SES   </a:t>
            </a:r>
            <a:br>
              <a:rPr lang="en-IE" sz="1600" dirty="0">
                <a:latin typeface="Lato"/>
                <a:ea typeface="Lato"/>
                <a:cs typeface="Lato"/>
              </a:rPr>
            </a:br>
            <a:endParaRPr lang="en-IE" sz="1600" dirty="0">
              <a:latin typeface="Lato"/>
              <a:ea typeface="Lato"/>
              <a:cs typeface="Lato"/>
            </a:endParaRPr>
          </a:p>
          <a:p>
            <a:pPr marL="285750" indent="-285750">
              <a:lnSpc>
                <a:spcPct val="150000"/>
              </a:lnSpc>
              <a:buClr>
                <a:srgbClr val="00A7E2"/>
              </a:buClr>
              <a:buFont typeface="Arial,Sans-Serif"/>
              <a:buChar char="•"/>
            </a:pPr>
            <a:r>
              <a:rPr lang="en-IE" sz="1600" dirty="0">
                <a:latin typeface="Lato"/>
                <a:ea typeface="Lato"/>
                <a:cs typeface="Lato"/>
              </a:rPr>
              <a:t>Understanding these systems, and their vulnerability and risks, are</a:t>
            </a:r>
            <a:r>
              <a:rPr lang="en-GB" sz="1600" dirty="0">
                <a:latin typeface="Lato"/>
                <a:ea typeface="Lato"/>
                <a:cs typeface="Lato"/>
              </a:rPr>
              <a:t> crucial for planning and implementation of nature-based solutions (</a:t>
            </a:r>
            <a:r>
              <a:rPr lang="en-GB" sz="1600" dirty="0" err="1">
                <a:latin typeface="Lato"/>
                <a:ea typeface="Lato"/>
                <a:cs typeface="Lato"/>
              </a:rPr>
              <a:t>NbS</a:t>
            </a:r>
            <a:r>
              <a:rPr lang="en-GB" sz="1600" dirty="0">
                <a:latin typeface="Lato"/>
                <a:ea typeface="Lato"/>
                <a:cs typeface="Lato"/>
              </a:rPr>
              <a:t>) for hydro-meteorological hazards </a:t>
            </a:r>
            <a:endParaRPr lang="en-IE" sz="1600" dirty="0">
              <a:latin typeface="Lato"/>
              <a:ea typeface="Lato"/>
              <a:cs typeface="Lato"/>
            </a:endParaRPr>
          </a:p>
        </p:txBody>
      </p:sp>
      <p:sp>
        <p:nvSpPr>
          <p:cNvPr id="6" name="Rectangle 5">
            <a:hlinkClick r:id="rId6"/>
            <a:extLst>
              <a:ext uri="{FF2B5EF4-FFF2-40B4-BE49-F238E27FC236}">
                <a16:creationId xmlns:a16="http://schemas.microsoft.com/office/drawing/2014/main" id="{0A2D20E6-7764-8D0C-0B3E-5689863499DB}"/>
              </a:ext>
            </a:extLst>
          </p:cNvPr>
          <p:cNvSpPr/>
          <p:nvPr/>
        </p:nvSpPr>
        <p:spPr>
          <a:xfrm>
            <a:off x="169753" y="5895570"/>
            <a:ext cx="6067687" cy="307777"/>
          </a:xfrm>
          <a:prstGeom prst="rect">
            <a:avLst/>
          </a:prstGeom>
        </p:spPr>
        <p:txBody>
          <a:bodyPr wrap="none" lIns="91440" tIns="45720" rIns="91440" bIns="4572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400" i="1" dirty="0">
                <a:latin typeface="Lato" panose="020F0502020204030203" pitchFamily="34" charset="0"/>
                <a:ea typeface="Lato" panose="020F0502020204030203" pitchFamily="34" charset="0"/>
                <a:cs typeface="Lato" panose="020F0502020204030203" pitchFamily="34" charset="0"/>
              </a:rPr>
              <a:t>Sources: adapted from </a:t>
            </a:r>
            <a:r>
              <a:rPr lang="en-GB" sz="1400" i="1" dirty="0">
                <a:latin typeface="Lato" panose="020F0502020204030203" pitchFamily="34" charset="0"/>
                <a:ea typeface="Lato" panose="020F0502020204030203" pitchFamily="34" charset="0"/>
                <a:cs typeface="Lato" panose="020F0502020204030203" pitchFamily="34" charset="0"/>
                <a:hlinkClick r:id="rId7"/>
              </a:rPr>
              <a:t>Berkes and Folke (1998)</a:t>
            </a:r>
            <a:r>
              <a:rPr lang="en-GB" sz="1400" i="1" dirty="0">
                <a:latin typeface="Lato" panose="020F0502020204030203" pitchFamily="34" charset="0"/>
                <a:ea typeface="Lato" panose="020F0502020204030203" pitchFamily="34" charset="0"/>
                <a:cs typeface="Lato" panose="020F0502020204030203" pitchFamily="34" charset="0"/>
              </a:rPr>
              <a:t>;</a:t>
            </a:r>
            <a:r>
              <a:rPr lang="en-US" sz="1400" i="1" dirty="0">
                <a:latin typeface="Lato" panose="020F0502020204030203" pitchFamily="34" charset="0"/>
                <a:ea typeface="Lato" panose="020F0502020204030203" pitchFamily="34" charset="0"/>
                <a:cs typeface="Lato" panose="020F0502020204030203" pitchFamily="34" charset="0"/>
              </a:rPr>
              <a:t> </a:t>
            </a:r>
            <a:r>
              <a:rPr lang="en-GB" sz="1400" i="1" dirty="0">
                <a:latin typeface="Lato" panose="020F0502020204030203" pitchFamily="34" charset="0"/>
                <a:ea typeface="Lato" panose="020F0502020204030203" pitchFamily="34" charset="0"/>
                <a:cs typeface="Lato" panose="020F0502020204030203" pitchFamily="34" charset="0"/>
                <a:hlinkClick r:id="rId8"/>
              </a:rPr>
              <a:t>Minh Tu Nguyen et al. 2019</a:t>
            </a:r>
            <a:endParaRPr lang="en-GB" sz="1400" i="1" dirty="0">
              <a:latin typeface="Lato" panose="020F0502020204030203" pitchFamily="34" charset="0"/>
              <a:ea typeface="Lato" panose="020F0502020204030203" pitchFamily="34" charset="0"/>
              <a:cs typeface="Lato" panose="020F0502020204030203" pitchFamily="34" charset="0"/>
              <a:hlinkClick r:id="rId9">
                <a:extLst>
                  <a:ext uri="{A12FA001-AC4F-418D-AE19-62706E023703}">
                    <ahyp:hlinkClr xmlns:ahyp="http://schemas.microsoft.com/office/drawing/2018/hyperlinkcolor" val="tx"/>
                  </a:ext>
                </a:extLst>
              </a:hlinkClick>
            </a:endParaRPr>
          </a:p>
        </p:txBody>
      </p:sp>
    </p:spTree>
    <p:extLst>
      <p:ext uri="{BB962C8B-B14F-4D97-AF65-F5344CB8AC3E}">
        <p14:creationId xmlns:p14="http://schemas.microsoft.com/office/powerpoint/2010/main" val="27866702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194396"/>
            <a:ext cx="11363419" cy="584775"/>
          </a:xfrm>
          <a:prstGeom prst="rect">
            <a:avLst/>
          </a:prstGeom>
          <a:noFill/>
        </p:spPr>
        <p:txBody>
          <a:bodyPr wrap="square" lIns="91440" tIns="45720" rIns="91440" bIns="45720" rtlCol="0" anchor="t">
            <a:spAutoFit/>
          </a:bodyPr>
          <a:lstStyle/>
          <a:p>
            <a:r>
              <a:rPr lang="en-GB" sz="3200" b="1">
                <a:solidFill>
                  <a:schemeClr val="bg1"/>
                </a:solidFill>
                <a:latin typeface="Lato"/>
                <a:ea typeface="Lato"/>
                <a:cs typeface="Lato"/>
              </a:rPr>
              <a:t>Risk and Vulnerability</a:t>
            </a:r>
            <a:endParaRPr lang="en-GB" sz="320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13" name="Rectangle 12">
            <a:extLst>
              <a:ext uri="{FF2B5EF4-FFF2-40B4-BE49-F238E27FC236}">
                <a16:creationId xmlns:a16="http://schemas.microsoft.com/office/drawing/2014/main" id="{7069A801-1A83-53BE-9CB3-D2D2950E3A9F}"/>
              </a:ext>
            </a:extLst>
          </p:cNvPr>
          <p:cNvSpPr/>
          <p:nvPr/>
        </p:nvSpPr>
        <p:spPr>
          <a:xfrm>
            <a:off x="-456000" y="1700081"/>
            <a:ext cx="2473843" cy="2800767"/>
          </a:xfrm>
          <a:prstGeom prst="rect">
            <a:avLst/>
          </a:prstGeom>
        </p:spPr>
        <p:txBody>
          <a:bodyPr wrap="square" lIns="91440" tIns="45720" rIns="91440" bIns="45720" anchor="t">
            <a:spAutoFit/>
          </a:bodyPr>
          <a:lstStyle/>
          <a:p>
            <a:pPr algn="ctr"/>
            <a:r>
              <a:rPr lang="en-US" sz="2200" b="1">
                <a:solidFill>
                  <a:srgbClr val="00B0F0"/>
                </a:solidFill>
                <a:latin typeface="Lato"/>
                <a:ea typeface="+mn-lt"/>
                <a:cs typeface="+mn-lt"/>
              </a:rPr>
              <a:t>Risk</a:t>
            </a:r>
            <a:endParaRPr lang="en-US" sz="2200" i="1">
              <a:latin typeface="Lato"/>
              <a:ea typeface="+mn-lt"/>
              <a:cs typeface="+mn-lt"/>
            </a:endParaRPr>
          </a:p>
          <a:p>
            <a:pPr algn="ctr"/>
            <a:endParaRPr lang="en-US" sz="2200">
              <a:latin typeface="Calibri"/>
              <a:ea typeface="+mn-lt"/>
              <a:cs typeface="+mn-lt"/>
            </a:endParaRPr>
          </a:p>
          <a:p>
            <a:pPr algn="ctr"/>
            <a:endParaRPr lang="en-US" sz="2200">
              <a:solidFill>
                <a:srgbClr val="000000"/>
              </a:solidFill>
              <a:latin typeface="Calibri"/>
              <a:ea typeface="Calibri" panose="020F0502020204030204"/>
              <a:cs typeface="Calibri" panose="020F0502020204030204"/>
            </a:endParaRPr>
          </a:p>
          <a:p>
            <a:pPr algn="ctr"/>
            <a:endParaRPr lang="en-US" sz="2200" i="1">
              <a:solidFill>
                <a:srgbClr val="000000"/>
              </a:solidFill>
              <a:latin typeface="Lato"/>
              <a:ea typeface="Calibri" panose="020F0502020204030204"/>
              <a:cs typeface="Calibri" panose="020F0502020204030204"/>
            </a:endParaRPr>
          </a:p>
          <a:p>
            <a:pPr algn="ctr"/>
            <a:endParaRPr lang="en-US" sz="2200" i="1">
              <a:solidFill>
                <a:srgbClr val="000000"/>
              </a:solidFill>
              <a:latin typeface="Calibri" panose="020F0502020204030204"/>
              <a:ea typeface="Lato" panose="020F0502020204030203" pitchFamily="34" charset="0"/>
              <a:cs typeface="Calibri" panose="020F0502020204030204"/>
            </a:endParaRPr>
          </a:p>
          <a:p>
            <a:pPr algn="ctr"/>
            <a:endParaRPr lang="en-US" sz="2200" b="1">
              <a:solidFill>
                <a:srgbClr val="00B0F0"/>
              </a:solidFill>
              <a:latin typeface="Lato" panose="020F0502020204030203" pitchFamily="34" charset="0"/>
              <a:ea typeface="Lato" panose="020F0502020204030203" pitchFamily="34" charset="0"/>
              <a:cs typeface="Lato" panose="020F0502020204030203" pitchFamily="34" charset="0"/>
            </a:endParaRPr>
          </a:p>
          <a:p>
            <a:pPr algn="ctr"/>
            <a:endParaRPr lang="en-US" sz="2200" i="1">
              <a:latin typeface="Lato"/>
              <a:ea typeface="Lato"/>
              <a:cs typeface="Lato"/>
            </a:endParaRPr>
          </a:p>
          <a:p>
            <a:pPr algn="ctr"/>
            <a:endParaRPr lang="en-US" sz="2200">
              <a:ea typeface="+mn-lt"/>
              <a:cs typeface="+mn-lt"/>
            </a:endParaRPr>
          </a:p>
        </p:txBody>
      </p:sp>
      <p:sp>
        <p:nvSpPr>
          <p:cNvPr id="14" name="Rectangle 13">
            <a:extLst>
              <a:ext uri="{FF2B5EF4-FFF2-40B4-BE49-F238E27FC236}">
                <a16:creationId xmlns:a16="http://schemas.microsoft.com/office/drawing/2014/main" id="{D17FC6AC-CA62-7F2A-426F-64C4BEA34437}"/>
              </a:ext>
            </a:extLst>
          </p:cNvPr>
          <p:cNvSpPr/>
          <p:nvPr/>
        </p:nvSpPr>
        <p:spPr>
          <a:xfrm>
            <a:off x="6347409" y="1722952"/>
            <a:ext cx="2473843" cy="2800767"/>
          </a:xfrm>
          <a:prstGeom prst="rect">
            <a:avLst/>
          </a:prstGeom>
        </p:spPr>
        <p:txBody>
          <a:bodyPr wrap="square" lIns="91440" tIns="45720" rIns="91440" bIns="45720" anchor="t">
            <a:spAutoFit/>
          </a:bodyPr>
          <a:lstStyle/>
          <a:p>
            <a:pPr algn="ctr"/>
            <a:r>
              <a:rPr lang="en-US" sz="2200" b="1">
                <a:solidFill>
                  <a:srgbClr val="00B0F0"/>
                </a:solidFill>
                <a:latin typeface="Lato"/>
                <a:ea typeface="+mn-lt"/>
                <a:cs typeface="+mn-lt"/>
              </a:rPr>
              <a:t>Exposure</a:t>
            </a:r>
          </a:p>
          <a:p>
            <a:pPr algn="ctr"/>
            <a:endParaRPr lang="en-US" sz="2200">
              <a:latin typeface="Calibri"/>
              <a:ea typeface="+mn-lt"/>
              <a:cs typeface="+mn-lt"/>
            </a:endParaRPr>
          </a:p>
          <a:p>
            <a:pPr algn="ctr"/>
            <a:endParaRPr lang="en-US" sz="2200">
              <a:solidFill>
                <a:srgbClr val="000000"/>
              </a:solidFill>
              <a:latin typeface="Calibri"/>
              <a:ea typeface="Calibri" panose="020F0502020204030204"/>
              <a:cs typeface="Calibri" panose="020F0502020204030204"/>
            </a:endParaRPr>
          </a:p>
          <a:p>
            <a:pPr algn="ctr"/>
            <a:endParaRPr lang="en-US" sz="2200" i="1">
              <a:solidFill>
                <a:srgbClr val="000000"/>
              </a:solidFill>
              <a:latin typeface="Lato"/>
              <a:ea typeface="Calibri" panose="020F0502020204030204"/>
              <a:cs typeface="Calibri" panose="020F0502020204030204"/>
            </a:endParaRPr>
          </a:p>
          <a:p>
            <a:pPr algn="ctr"/>
            <a:endParaRPr lang="en-US" sz="2200" i="1">
              <a:solidFill>
                <a:srgbClr val="000000"/>
              </a:solidFill>
              <a:latin typeface="Calibri" panose="020F0502020204030204"/>
              <a:ea typeface="Lato" panose="020F0502020204030203" pitchFamily="34" charset="0"/>
              <a:cs typeface="Calibri" panose="020F0502020204030204"/>
            </a:endParaRPr>
          </a:p>
          <a:p>
            <a:pPr algn="ctr"/>
            <a:endParaRPr lang="en-US" sz="2200" b="1">
              <a:solidFill>
                <a:srgbClr val="00B0F0"/>
              </a:solidFill>
              <a:latin typeface="Lato" panose="020F0502020204030203" pitchFamily="34" charset="0"/>
              <a:ea typeface="Lato" panose="020F0502020204030203" pitchFamily="34" charset="0"/>
              <a:cs typeface="Lato" panose="020F0502020204030203" pitchFamily="34" charset="0"/>
            </a:endParaRPr>
          </a:p>
          <a:p>
            <a:pPr algn="ctr"/>
            <a:endParaRPr lang="en-US" sz="2200" i="1">
              <a:latin typeface="Lato"/>
              <a:ea typeface="Lato"/>
              <a:cs typeface="Lato"/>
            </a:endParaRPr>
          </a:p>
          <a:p>
            <a:pPr algn="ctr"/>
            <a:endParaRPr lang="en-US" sz="2200">
              <a:ea typeface="+mn-lt"/>
              <a:cs typeface="+mn-lt"/>
            </a:endParaRPr>
          </a:p>
        </p:txBody>
      </p:sp>
      <p:sp>
        <p:nvSpPr>
          <p:cNvPr id="15" name="Rectangle 14">
            <a:extLst>
              <a:ext uri="{FF2B5EF4-FFF2-40B4-BE49-F238E27FC236}">
                <a16:creationId xmlns:a16="http://schemas.microsoft.com/office/drawing/2014/main" id="{127EB58C-AEC7-CA04-D0AA-C0562ECF3658}"/>
              </a:ext>
            </a:extLst>
          </p:cNvPr>
          <p:cNvSpPr/>
          <p:nvPr/>
        </p:nvSpPr>
        <p:spPr>
          <a:xfrm>
            <a:off x="9525937" y="1722952"/>
            <a:ext cx="2473843" cy="2800767"/>
          </a:xfrm>
          <a:prstGeom prst="rect">
            <a:avLst/>
          </a:prstGeom>
        </p:spPr>
        <p:txBody>
          <a:bodyPr wrap="square" lIns="91440" tIns="45720" rIns="91440" bIns="45720" anchor="t">
            <a:spAutoFit/>
          </a:bodyPr>
          <a:lstStyle/>
          <a:p>
            <a:pPr algn="ctr"/>
            <a:r>
              <a:rPr lang="en-US" sz="2200" b="1">
                <a:solidFill>
                  <a:srgbClr val="00B0F0"/>
                </a:solidFill>
                <a:latin typeface="Lato"/>
                <a:ea typeface="+mn-lt"/>
                <a:cs typeface="+mn-lt"/>
              </a:rPr>
              <a:t>Vulnerability</a:t>
            </a:r>
            <a:r>
              <a:rPr lang="en-US" sz="2200" b="1">
                <a:solidFill>
                  <a:srgbClr val="FF8400"/>
                </a:solidFill>
                <a:latin typeface="Lato"/>
                <a:ea typeface="+mn-lt"/>
                <a:cs typeface="+mn-lt"/>
              </a:rPr>
              <a:t>)</a:t>
            </a:r>
          </a:p>
          <a:p>
            <a:pPr algn="ctr"/>
            <a:endParaRPr lang="en-US" sz="2200">
              <a:latin typeface="Calibri"/>
              <a:ea typeface="+mn-lt"/>
              <a:cs typeface="+mn-lt"/>
            </a:endParaRPr>
          </a:p>
          <a:p>
            <a:pPr algn="ctr"/>
            <a:endParaRPr lang="en-US" sz="2200">
              <a:solidFill>
                <a:srgbClr val="000000"/>
              </a:solidFill>
              <a:latin typeface="Calibri"/>
              <a:ea typeface="Calibri" panose="020F0502020204030204"/>
              <a:cs typeface="Calibri" panose="020F0502020204030204"/>
            </a:endParaRPr>
          </a:p>
          <a:p>
            <a:pPr algn="ctr"/>
            <a:endParaRPr lang="en-US" sz="2200" i="1">
              <a:solidFill>
                <a:srgbClr val="000000"/>
              </a:solidFill>
              <a:latin typeface="Lato"/>
              <a:ea typeface="Calibri" panose="020F0502020204030204"/>
              <a:cs typeface="Calibri" panose="020F0502020204030204"/>
            </a:endParaRPr>
          </a:p>
          <a:p>
            <a:pPr algn="ctr"/>
            <a:endParaRPr lang="en-US" sz="2200" i="1">
              <a:solidFill>
                <a:srgbClr val="000000"/>
              </a:solidFill>
              <a:latin typeface="Calibri" panose="020F0502020204030204"/>
              <a:ea typeface="Lato" panose="020F0502020204030203" pitchFamily="34" charset="0"/>
              <a:cs typeface="Calibri" panose="020F0502020204030204"/>
            </a:endParaRPr>
          </a:p>
          <a:p>
            <a:pPr algn="ctr"/>
            <a:endParaRPr lang="en-US" sz="2200" b="1">
              <a:solidFill>
                <a:srgbClr val="00B0F0"/>
              </a:solidFill>
              <a:latin typeface="Lato" panose="020F0502020204030203" pitchFamily="34" charset="0"/>
              <a:ea typeface="Lato" panose="020F0502020204030203" pitchFamily="34" charset="0"/>
              <a:cs typeface="Lato" panose="020F0502020204030203" pitchFamily="34" charset="0"/>
            </a:endParaRPr>
          </a:p>
          <a:p>
            <a:pPr algn="ctr"/>
            <a:endParaRPr lang="en-US" sz="2200" i="1">
              <a:latin typeface="Lato"/>
              <a:ea typeface="Lato"/>
              <a:cs typeface="Lato"/>
            </a:endParaRPr>
          </a:p>
          <a:p>
            <a:pPr algn="ctr"/>
            <a:endParaRPr lang="en-US" sz="2200">
              <a:ea typeface="+mn-lt"/>
              <a:cs typeface="+mn-lt"/>
            </a:endParaRPr>
          </a:p>
        </p:txBody>
      </p:sp>
      <p:sp>
        <p:nvSpPr>
          <p:cNvPr id="17" name="Rectangle 16">
            <a:extLst>
              <a:ext uri="{FF2B5EF4-FFF2-40B4-BE49-F238E27FC236}">
                <a16:creationId xmlns:a16="http://schemas.microsoft.com/office/drawing/2014/main" id="{910AFE71-5348-A302-335D-F3D1EEF66FEE}"/>
              </a:ext>
            </a:extLst>
          </p:cNvPr>
          <p:cNvSpPr/>
          <p:nvPr/>
        </p:nvSpPr>
        <p:spPr>
          <a:xfrm>
            <a:off x="4871370" y="1722953"/>
            <a:ext cx="2473843" cy="2800767"/>
          </a:xfrm>
          <a:prstGeom prst="rect">
            <a:avLst/>
          </a:prstGeom>
        </p:spPr>
        <p:txBody>
          <a:bodyPr wrap="square" lIns="91440" tIns="45720" rIns="91440" bIns="45720" anchor="t">
            <a:spAutoFit/>
          </a:bodyPr>
          <a:lstStyle/>
          <a:p>
            <a:pPr algn="ctr"/>
            <a:r>
              <a:rPr lang="en-US" sz="2200" b="1">
                <a:solidFill>
                  <a:srgbClr val="F09400"/>
                </a:solidFill>
                <a:latin typeface="Lato"/>
                <a:ea typeface="+mn-lt"/>
                <a:cs typeface="+mn-lt"/>
              </a:rPr>
              <a:t>,</a:t>
            </a:r>
          </a:p>
          <a:p>
            <a:pPr algn="ctr"/>
            <a:endParaRPr lang="en-US" sz="2200">
              <a:latin typeface="Calibri"/>
              <a:ea typeface="+mn-lt"/>
              <a:cs typeface="+mn-lt"/>
            </a:endParaRPr>
          </a:p>
          <a:p>
            <a:pPr algn="ctr"/>
            <a:endParaRPr lang="en-US" sz="2200">
              <a:solidFill>
                <a:srgbClr val="000000"/>
              </a:solidFill>
              <a:latin typeface="Calibri"/>
              <a:ea typeface="Calibri" panose="020F0502020204030204"/>
              <a:cs typeface="Calibri" panose="020F0502020204030204"/>
            </a:endParaRPr>
          </a:p>
          <a:p>
            <a:pPr algn="ctr"/>
            <a:endParaRPr lang="en-US" sz="2200" i="1">
              <a:solidFill>
                <a:srgbClr val="000000"/>
              </a:solidFill>
              <a:latin typeface="Lato"/>
              <a:ea typeface="Calibri" panose="020F0502020204030204"/>
              <a:cs typeface="Calibri" panose="020F0502020204030204"/>
            </a:endParaRPr>
          </a:p>
          <a:p>
            <a:pPr algn="ctr"/>
            <a:endParaRPr lang="en-US" sz="2200" i="1">
              <a:solidFill>
                <a:srgbClr val="000000"/>
              </a:solidFill>
              <a:latin typeface="Calibri" panose="020F0502020204030204"/>
              <a:ea typeface="Lato" panose="020F0502020204030203" pitchFamily="34" charset="0"/>
              <a:cs typeface="Calibri" panose="020F0502020204030204"/>
            </a:endParaRPr>
          </a:p>
          <a:p>
            <a:pPr algn="ctr"/>
            <a:endParaRPr lang="en-US" sz="2200" b="1">
              <a:solidFill>
                <a:srgbClr val="00B0F0"/>
              </a:solidFill>
              <a:latin typeface="Lato" panose="020F0502020204030203" pitchFamily="34" charset="0"/>
              <a:ea typeface="Lato" panose="020F0502020204030203" pitchFamily="34" charset="0"/>
              <a:cs typeface="Lato" panose="020F0502020204030203" pitchFamily="34" charset="0"/>
            </a:endParaRPr>
          </a:p>
          <a:p>
            <a:pPr algn="ctr"/>
            <a:endParaRPr lang="en-US" sz="2200" i="1">
              <a:latin typeface="Lato"/>
              <a:ea typeface="Lato"/>
              <a:cs typeface="Lato"/>
            </a:endParaRPr>
          </a:p>
          <a:p>
            <a:pPr algn="ctr"/>
            <a:endParaRPr lang="en-US" sz="2200">
              <a:ea typeface="+mn-lt"/>
              <a:cs typeface="+mn-lt"/>
            </a:endParaRPr>
          </a:p>
        </p:txBody>
      </p:sp>
      <p:sp>
        <p:nvSpPr>
          <p:cNvPr id="22" name="Rectangle 21">
            <a:extLst>
              <a:ext uri="{FF2B5EF4-FFF2-40B4-BE49-F238E27FC236}">
                <a16:creationId xmlns:a16="http://schemas.microsoft.com/office/drawing/2014/main" id="{12F9078E-B227-4B8C-FD71-23EA1180E0E0}"/>
              </a:ext>
            </a:extLst>
          </p:cNvPr>
          <p:cNvSpPr/>
          <p:nvPr/>
        </p:nvSpPr>
        <p:spPr>
          <a:xfrm>
            <a:off x="7988880" y="1726382"/>
            <a:ext cx="2473843" cy="2800767"/>
          </a:xfrm>
          <a:prstGeom prst="rect">
            <a:avLst/>
          </a:prstGeom>
        </p:spPr>
        <p:txBody>
          <a:bodyPr wrap="square" lIns="91440" tIns="45720" rIns="91440" bIns="45720" anchor="t">
            <a:spAutoFit/>
          </a:bodyPr>
          <a:lstStyle/>
          <a:p>
            <a:pPr algn="ctr"/>
            <a:r>
              <a:rPr lang="en-US" sz="2200" b="1">
                <a:solidFill>
                  <a:srgbClr val="F09400"/>
                </a:solidFill>
                <a:latin typeface="Lato"/>
                <a:ea typeface="+mn-lt"/>
                <a:cs typeface="+mn-lt"/>
              </a:rPr>
              <a:t>,</a:t>
            </a:r>
          </a:p>
          <a:p>
            <a:pPr algn="ctr"/>
            <a:endParaRPr lang="en-US" sz="2200">
              <a:latin typeface="Calibri"/>
              <a:ea typeface="+mn-lt"/>
              <a:cs typeface="+mn-lt"/>
            </a:endParaRPr>
          </a:p>
          <a:p>
            <a:pPr algn="ctr"/>
            <a:endParaRPr lang="en-US" sz="2200">
              <a:solidFill>
                <a:srgbClr val="000000"/>
              </a:solidFill>
              <a:latin typeface="Calibri"/>
              <a:ea typeface="Calibri" panose="020F0502020204030204"/>
              <a:cs typeface="Calibri" panose="020F0502020204030204"/>
            </a:endParaRPr>
          </a:p>
          <a:p>
            <a:pPr algn="ctr"/>
            <a:endParaRPr lang="en-US" sz="2200" i="1">
              <a:solidFill>
                <a:srgbClr val="000000"/>
              </a:solidFill>
              <a:latin typeface="Lato"/>
              <a:ea typeface="Calibri" panose="020F0502020204030204"/>
              <a:cs typeface="Calibri" panose="020F0502020204030204"/>
            </a:endParaRPr>
          </a:p>
          <a:p>
            <a:pPr algn="ctr"/>
            <a:endParaRPr lang="en-US" sz="2200" i="1">
              <a:solidFill>
                <a:srgbClr val="000000"/>
              </a:solidFill>
              <a:latin typeface="Calibri" panose="020F0502020204030204"/>
              <a:ea typeface="Lato" panose="020F0502020204030203" pitchFamily="34" charset="0"/>
              <a:cs typeface="Calibri" panose="020F0502020204030204"/>
            </a:endParaRPr>
          </a:p>
          <a:p>
            <a:pPr algn="ctr"/>
            <a:endParaRPr lang="en-US" sz="2200" b="1">
              <a:solidFill>
                <a:srgbClr val="00B0F0"/>
              </a:solidFill>
              <a:latin typeface="Lato" panose="020F0502020204030203" pitchFamily="34" charset="0"/>
              <a:ea typeface="Lato" panose="020F0502020204030203" pitchFamily="34" charset="0"/>
              <a:cs typeface="Lato" panose="020F0502020204030203" pitchFamily="34" charset="0"/>
            </a:endParaRPr>
          </a:p>
          <a:p>
            <a:pPr algn="ctr"/>
            <a:endParaRPr lang="en-US" sz="2200" i="1">
              <a:latin typeface="Lato"/>
              <a:ea typeface="Lato"/>
              <a:cs typeface="Lato"/>
            </a:endParaRPr>
          </a:p>
          <a:p>
            <a:pPr algn="ctr"/>
            <a:endParaRPr lang="en-US" sz="2200">
              <a:ea typeface="+mn-lt"/>
              <a:cs typeface="+mn-lt"/>
            </a:endParaRPr>
          </a:p>
        </p:txBody>
      </p:sp>
      <p:sp>
        <p:nvSpPr>
          <p:cNvPr id="23" name="Rectangle 22">
            <a:extLst>
              <a:ext uri="{FF2B5EF4-FFF2-40B4-BE49-F238E27FC236}">
                <a16:creationId xmlns:a16="http://schemas.microsoft.com/office/drawing/2014/main" id="{7B20713B-22A8-216B-BDF7-F31B6C1CA99D}"/>
              </a:ext>
            </a:extLst>
          </p:cNvPr>
          <p:cNvSpPr/>
          <p:nvPr/>
        </p:nvSpPr>
        <p:spPr>
          <a:xfrm>
            <a:off x="653758" y="1710378"/>
            <a:ext cx="2473843" cy="2800767"/>
          </a:xfrm>
          <a:prstGeom prst="rect">
            <a:avLst/>
          </a:prstGeom>
        </p:spPr>
        <p:txBody>
          <a:bodyPr wrap="square" lIns="91440" tIns="45720" rIns="91440" bIns="45720" anchor="t">
            <a:spAutoFit/>
          </a:bodyPr>
          <a:lstStyle/>
          <a:p>
            <a:pPr algn="ctr"/>
            <a:r>
              <a:rPr lang="en-US" sz="2200" b="1">
                <a:solidFill>
                  <a:srgbClr val="F09400"/>
                </a:solidFill>
                <a:latin typeface="Lato"/>
                <a:ea typeface="+mn-lt"/>
                <a:cs typeface="+mn-lt"/>
              </a:rPr>
              <a:t>=         </a:t>
            </a:r>
            <a:r>
              <a:rPr lang="en-US" sz="2200" b="1">
                <a:solidFill>
                  <a:srgbClr val="00A7E2"/>
                </a:solidFill>
                <a:latin typeface="Lato"/>
                <a:ea typeface="+mn-lt"/>
                <a:cs typeface="+mn-lt"/>
              </a:rPr>
              <a:t>f</a:t>
            </a:r>
          </a:p>
          <a:p>
            <a:pPr algn="ctr"/>
            <a:endParaRPr lang="en-US" sz="2200">
              <a:latin typeface="Calibri"/>
              <a:ea typeface="+mn-lt"/>
              <a:cs typeface="+mn-lt"/>
            </a:endParaRPr>
          </a:p>
          <a:p>
            <a:pPr algn="ctr"/>
            <a:endParaRPr lang="en-US" sz="2200">
              <a:solidFill>
                <a:srgbClr val="000000"/>
              </a:solidFill>
              <a:latin typeface="Calibri"/>
              <a:ea typeface="Calibri" panose="020F0502020204030204"/>
              <a:cs typeface="Calibri" panose="020F0502020204030204"/>
            </a:endParaRPr>
          </a:p>
          <a:p>
            <a:pPr algn="ctr"/>
            <a:endParaRPr lang="en-US" sz="2200" i="1">
              <a:solidFill>
                <a:srgbClr val="000000"/>
              </a:solidFill>
              <a:latin typeface="Lato"/>
              <a:ea typeface="Calibri" panose="020F0502020204030204"/>
              <a:cs typeface="Calibri" panose="020F0502020204030204"/>
            </a:endParaRPr>
          </a:p>
          <a:p>
            <a:pPr algn="ctr"/>
            <a:endParaRPr lang="en-US" sz="2200" i="1">
              <a:solidFill>
                <a:srgbClr val="000000"/>
              </a:solidFill>
              <a:latin typeface="Calibri" panose="020F0502020204030204"/>
              <a:ea typeface="Lato" panose="020F0502020204030203" pitchFamily="34" charset="0"/>
              <a:cs typeface="Calibri" panose="020F0502020204030204"/>
            </a:endParaRPr>
          </a:p>
          <a:p>
            <a:pPr algn="ctr"/>
            <a:endParaRPr lang="en-US" sz="2200" b="1">
              <a:solidFill>
                <a:srgbClr val="00B0F0"/>
              </a:solidFill>
              <a:latin typeface="Lato" panose="020F0502020204030203" pitchFamily="34" charset="0"/>
              <a:ea typeface="Lato" panose="020F0502020204030203" pitchFamily="34" charset="0"/>
              <a:cs typeface="Lato" panose="020F0502020204030203" pitchFamily="34" charset="0"/>
            </a:endParaRPr>
          </a:p>
          <a:p>
            <a:pPr algn="ctr"/>
            <a:endParaRPr lang="en-US" sz="2200" i="1">
              <a:latin typeface="Lato"/>
              <a:ea typeface="Lato"/>
              <a:cs typeface="Lato"/>
            </a:endParaRPr>
          </a:p>
          <a:p>
            <a:pPr algn="ctr"/>
            <a:endParaRPr lang="en-US" sz="2200">
              <a:ea typeface="+mn-lt"/>
              <a:cs typeface="+mn-lt"/>
            </a:endParaRPr>
          </a:p>
        </p:txBody>
      </p:sp>
      <p:grpSp>
        <p:nvGrpSpPr>
          <p:cNvPr id="9" name="Group 8">
            <a:extLst>
              <a:ext uri="{FF2B5EF4-FFF2-40B4-BE49-F238E27FC236}">
                <a16:creationId xmlns:a16="http://schemas.microsoft.com/office/drawing/2014/main" id="{68CD92CD-B2F2-070D-11F3-99F0FA5FDB75}"/>
              </a:ext>
            </a:extLst>
          </p:cNvPr>
          <p:cNvGrpSpPr/>
          <p:nvPr/>
        </p:nvGrpSpPr>
        <p:grpSpPr>
          <a:xfrm>
            <a:off x="2232802" y="1722953"/>
            <a:ext cx="3627426" cy="4199316"/>
            <a:chOff x="102286" y="1472141"/>
            <a:chExt cx="3627426" cy="4199316"/>
          </a:xfrm>
        </p:grpSpPr>
        <p:sp>
          <p:nvSpPr>
            <p:cNvPr id="2" name="Rectangle 1">
              <a:extLst>
                <a:ext uri="{FF2B5EF4-FFF2-40B4-BE49-F238E27FC236}">
                  <a16:creationId xmlns:a16="http://schemas.microsoft.com/office/drawing/2014/main" id="{200B5749-D218-1495-CC87-CED70FA827F0}"/>
                </a:ext>
              </a:extLst>
            </p:cNvPr>
            <p:cNvSpPr/>
            <p:nvPr/>
          </p:nvSpPr>
          <p:spPr>
            <a:xfrm>
              <a:off x="102286" y="1472141"/>
              <a:ext cx="3627426" cy="3816429"/>
            </a:xfrm>
            <a:prstGeom prst="rect">
              <a:avLst/>
            </a:prstGeom>
          </p:spPr>
          <p:txBody>
            <a:bodyPr wrap="square" lIns="91440" tIns="45720" rIns="91440" bIns="45720" anchor="t">
              <a:spAutoFit/>
            </a:bodyPr>
            <a:lstStyle/>
            <a:p>
              <a:pPr algn="ctr"/>
              <a:r>
                <a:rPr lang="en-US" sz="2200" b="1">
                  <a:solidFill>
                    <a:srgbClr val="FF8400"/>
                  </a:solidFill>
                  <a:latin typeface="Lato"/>
                  <a:ea typeface="+mn-lt"/>
                  <a:cs typeface="+mn-lt"/>
                </a:rPr>
                <a:t>(</a:t>
              </a:r>
              <a:r>
                <a:rPr lang="en-US" sz="2200" b="1">
                  <a:solidFill>
                    <a:srgbClr val="00B0F0"/>
                  </a:solidFill>
                  <a:latin typeface="Lato"/>
                  <a:ea typeface="+mn-lt"/>
                  <a:cs typeface="+mn-lt"/>
                </a:rPr>
                <a:t>Hazard</a:t>
              </a:r>
              <a:br>
                <a:rPr lang="en-US" sz="2200" b="1">
                  <a:latin typeface="Lato"/>
                  <a:ea typeface="+mn-lt"/>
                  <a:cs typeface="+mn-lt"/>
                </a:rPr>
              </a:br>
              <a:endParaRPr lang="en-US" sz="2200" b="1">
                <a:solidFill>
                  <a:srgbClr val="00B0F0"/>
                </a:solidFill>
                <a:latin typeface="Lato"/>
                <a:ea typeface="+mn-lt"/>
                <a:cs typeface="+mn-lt"/>
              </a:endParaRPr>
            </a:p>
            <a:p>
              <a:pPr algn="ctr"/>
              <a:endParaRPr lang="en-US" sz="2200" i="1">
                <a:latin typeface="Lato"/>
                <a:ea typeface="+mn-lt"/>
                <a:cs typeface="+mn-lt"/>
              </a:endParaRPr>
            </a:p>
            <a:p>
              <a:pPr algn="ctr"/>
              <a:endParaRPr lang="en-US" sz="2200">
                <a:latin typeface="Calibri"/>
                <a:ea typeface="+mn-lt"/>
                <a:cs typeface="+mn-lt"/>
              </a:endParaRPr>
            </a:p>
            <a:p>
              <a:pPr algn="ctr"/>
              <a:endParaRPr lang="en-US" sz="2200">
                <a:solidFill>
                  <a:srgbClr val="000000"/>
                </a:solidFill>
                <a:latin typeface="Calibri"/>
                <a:ea typeface="Calibri" panose="020F0502020204030204"/>
                <a:cs typeface="Calibri" panose="020F0502020204030204"/>
              </a:endParaRPr>
            </a:p>
            <a:p>
              <a:pPr algn="ctr"/>
              <a:endParaRPr lang="en-US" sz="2200">
                <a:solidFill>
                  <a:srgbClr val="000000"/>
                </a:solidFill>
                <a:latin typeface="Calibri"/>
                <a:ea typeface="Calibri" panose="020F0502020204030204"/>
                <a:cs typeface="Calibri" panose="020F0502020204030204"/>
              </a:endParaRPr>
            </a:p>
            <a:p>
              <a:pPr algn="ctr"/>
              <a:endParaRPr lang="en-US" sz="2200" i="1">
                <a:solidFill>
                  <a:srgbClr val="000000"/>
                </a:solidFill>
                <a:latin typeface="Lato"/>
                <a:ea typeface="Calibri" panose="020F0502020204030204"/>
                <a:cs typeface="Calibri" panose="020F0502020204030204"/>
              </a:endParaRPr>
            </a:p>
            <a:p>
              <a:pPr algn="ctr"/>
              <a:endParaRPr lang="en-US" sz="2200" i="1">
                <a:solidFill>
                  <a:srgbClr val="000000"/>
                </a:solidFill>
                <a:latin typeface="Calibri" panose="020F0502020204030204"/>
                <a:ea typeface="Lato" panose="020F0502020204030203" pitchFamily="34" charset="0"/>
                <a:cs typeface="Calibri" panose="020F0502020204030204"/>
              </a:endParaRPr>
            </a:p>
            <a:p>
              <a:pPr algn="ctr"/>
              <a:endParaRPr lang="en-US" sz="2200" b="1">
                <a:solidFill>
                  <a:srgbClr val="00B0F0"/>
                </a:solidFill>
                <a:latin typeface="Lato" panose="020F0502020204030203" pitchFamily="34" charset="0"/>
                <a:ea typeface="Lato" panose="020F0502020204030203" pitchFamily="34" charset="0"/>
                <a:cs typeface="Lato" panose="020F0502020204030203" pitchFamily="34" charset="0"/>
              </a:endParaRPr>
            </a:p>
            <a:p>
              <a:pPr algn="ctr"/>
              <a:endParaRPr lang="en-US" sz="2200" i="1">
                <a:latin typeface="Lato"/>
                <a:ea typeface="Lato"/>
                <a:cs typeface="Lato"/>
              </a:endParaRPr>
            </a:p>
            <a:p>
              <a:pPr algn="ctr"/>
              <a:endParaRPr lang="en-US" sz="2200">
                <a:ea typeface="+mn-lt"/>
                <a:cs typeface="+mn-lt"/>
              </a:endParaRPr>
            </a:p>
          </p:txBody>
        </p:sp>
        <p:grpSp>
          <p:nvGrpSpPr>
            <p:cNvPr id="3" name="Group 2">
              <a:extLst>
                <a:ext uri="{FF2B5EF4-FFF2-40B4-BE49-F238E27FC236}">
                  <a16:creationId xmlns:a16="http://schemas.microsoft.com/office/drawing/2014/main" id="{5AE37C2C-339A-F38C-31F8-228FEA6C2919}"/>
                </a:ext>
              </a:extLst>
            </p:cNvPr>
            <p:cNvGrpSpPr/>
            <p:nvPr/>
          </p:nvGrpSpPr>
          <p:grpSpPr>
            <a:xfrm>
              <a:off x="142232" y="2308653"/>
              <a:ext cx="3547533" cy="3362804"/>
              <a:chOff x="142232" y="2308653"/>
              <a:chExt cx="3547533" cy="3362804"/>
            </a:xfrm>
          </p:grpSpPr>
          <p:pic>
            <p:nvPicPr>
              <p:cNvPr id="4" name="Picture 4" descr="Logo, company name&#10;&#10;Description automatically generated">
                <a:extLst>
                  <a:ext uri="{FF2B5EF4-FFF2-40B4-BE49-F238E27FC236}">
                    <a16:creationId xmlns:a16="http://schemas.microsoft.com/office/drawing/2014/main" id="{49430DF9-F108-1680-3C68-F3435FD2982D}"/>
                  </a:ext>
                </a:extLst>
              </p:cNvPr>
              <p:cNvPicPr>
                <a:picLocks noChangeAspect="1"/>
              </p:cNvPicPr>
              <p:nvPr/>
            </p:nvPicPr>
            <p:blipFill rotWithShape="1">
              <a:blip r:embed="rId5">
                <a:extLst>
                  <a:ext uri="{28A0092B-C50C-407E-A947-70E740481C1C}">
                    <a14:useLocalDpi xmlns:a14="http://schemas.microsoft.com/office/drawing/2010/main"/>
                  </a:ext>
                </a:extLst>
              </a:blip>
              <a:srcRect r="-870"/>
              <a:stretch/>
            </p:blipFill>
            <p:spPr>
              <a:xfrm>
                <a:off x="723900" y="3538437"/>
                <a:ext cx="2457464" cy="1039002"/>
              </a:xfrm>
              <a:prstGeom prst="rect">
                <a:avLst/>
              </a:prstGeom>
            </p:spPr>
          </p:pic>
          <p:sp>
            <p:nvSpPr>
              <p:cNvPr id="5" name="TextBox 4">
                <a:extLst>
                  <a:ext uri="{FF2B5EF4-FFF2-40B4-BE49-F238E27FC236}">
                    <a16:creationId xmlns:a16="http://schemas.microsoft.com/office/drawing/2014/main" id="{0E763DA9-AA8B-C428-F1A3-DADE1A134849}"/>
                  </a:ext>
                </a:extLst>
              </p:cNvPr>
              <p:cNvSpPr txBox="1"/>
              <p:nvPr/>
            </p:nvSpPr>
            <p:spPr>
              <a:xfrm>
                <a:off x="142232" y="2308653"/>
                <a:ext cx="3547533"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600" i="1">
                    <a:latin typeface="Lato"/>
                    <a:ea typeface="Calibri"/>
                    <a:cs typeface="Calibri"/>
                  </a:rPr>
                  <a:t>Characteristics of:</a:t>
                </a:r>
              </a:p>
              <a:p>
                <a:pPr algn="ctr"/>
                <a:r>
                  <a:rPr lang="en-US" sz="1600" i="1">
                    <a:latin typeface="Lato"/>
                    <a:ea typeface="Calibri"/>
                    <a:cs typeface="Calibri"/>
                  </a:rPr>
                  <a:t>Natural hazards (for example: drought, flood, storm surge, landslide).​</a:t>
                </a:r>
              </a:p>
              <a:p>
                <a:pPr algn="ctr"/>
                <a:r>
                  <a:rPr lang="en-US" sz="1600" i="1">
                    <a:latin typeface="Lato"/>
                    <a:ea typeface="Calibri"/>
                    <a:cs typeface="Calibri"/>
                  </a:rPr>
                  <a:t>and / or Technological hazards</a:t>
                </a:r>
              </a:p>
              <a:p>
                <a:pPr algn="ctr"/>
                <a:endParaRPr lang="en-US" sz="1600" i="1">
                  <a:latin typeface="Lato"/>
                  <a:ea typeface="Calibri"/>
                  <a:cs typeface="Calibri"/>
                </a:endParaRPr>
              </a:p>
            </p:txBody>
          </p:sp>
          <p:pic>
            <p:nvPicPr>
              <p:cNvPr id="28" name="Picture 4" descr="Logo, company name&#10;&#10;Description automatically generated">
                <a:extLst>
                  <a:ext uri="{FF2B5EF4-FFF2-40B4-BE49-F238E27FC236}">
                    <a16:creationId xmlns:a16="http://schemas.microsoft.com/office/drawing/2014/main" id="{9DF52957-AD91-1CDB-91E3-50BBE9116A88}"/>
                  </a:ext>
                </a:extLst>
              </p:cNvPr>
              <p:cNvPicPr>
                <a:picLocks noChangeAspect="1"/>
              </p:cNvPicPr>
              <p:nvPr/>
            </p:nvPicPr>
            <p:blipFill rotWithShape="1">
              <a:blip r:embed="rId6">
                <a:extLst>
                  <a:ext uri="{28A0092B-C50C-407E-A947-70E740481C1C}">
                    <a14:useLocalDpi xmlns:a14="http://schemas.microsoft.com/office/drawing/2010/main"/>
                  </a:ext>
                </a:extLst>
              </a:blip>
              <a:srcRect r="-1304"/>
              <a:stretch/>
            </p:blipFill>
            <p:spPr>
              <a:xfrm>
                <a:off x="698295" y="4728386"/>
                <a:ext cx="2468057" cy="943071"/>
              </a:xfrm>
              <a:prstGeom prst="rect">
                <a:avLst/>
              </a:prstGeom>
            </p:spPr>
          </p:pic>
        </p:grpSp>
      </p:grpSp>
      <p:grpSp>
        <p:nvGrpSpPr>
          <p:cNvPr id="29" name="Group 28">
            <a:extLst>
              <a:ext uri="{FF2B5EF4-FFF2-40B4-BE49-F238E27FC236}">
                <a16:creationId xmlns:a16="http://schemas.microsoft.com/office/drawing/2014/main" id="{123CD7B9-2E64-8629-F1AC-DF2A235DAB22}"/>
              </a:ext>
            </a:extLst>
          </p:cNvPr>
          <p:cNvGrpSpPr/>
          <p:nvPr/>
        </p:nvGrpSpPr>
        <p:grpSpPr>
          <a:xfrm>
            <a:off x="6519783" y="2027378"/>
            <a:ext cx="2145760" cy="3749626"/>
            <a:chOff x="3854200" y="1786499"/>
            <a:chExt cx="2145760" cy="3749626"/>
          </a:xfrm>
        </p:grpSpPr>
        <p:sp>
          <p:nvSpPr>
            <p:cNvPr id="24" name="Rectangle 23">
              <a:extLst>
                <a:ext uri="{FF2B5EF4-FFF2-40B4-BE49-F238E27FC236}">
                  <a16:creationId xmlns:a16="http://schemas.microsoft.com/office/drawing/2014/main" id="{C256E78B-738E-50A1-0ACA-9D8F976CF0A3}"/>
                </a:ext>
              </a:extLst>
            </p:cNvPr>
            <p:cNvSpPr/>
            <p:nvPr/>
          </p:nvSpPr>
          <p:spPr>
            <a:xfrm>
              <a:off x="3854200" y="1786499"/>
              <a:ext cx="2145760" cy="3139321"/>
            </a:xfrm>
            <a:prstGeom prst="rect">
              <a:avLst/>
            </a:prstGeom>
          </p:spPr>
          <p:txBody>
            <a:bodyPr wrap="square" lIns="91440" tIns="45720" rIns="91440" bIns="45720" anchor="t">
              <a:spAutoFit/>
            </a:bodyPr>
            <a:lstStyle/>
            <a:p>
              <a:pPr algn="ctr"/>
              <a:endParaRPr lang="en-US" b="1">
                <a:solidFill>
                  <a:srgbClr val="00B0F0"/>
                </a:solidFill>
                <a:latin typeface="Lato"/>
                <a:ea typeface="+mn-lt"/>
                <a:cs typeface="+mn-lt"/>
              </a:endParaRPr>
            </a:p>
            <a:p>
              <a:pPr algn="ctr"/>
              <a:endParaRPr lang="en-US" b="1">
                <a:solidFill>
                  <a:srgbClr val="00B0F0"/>
                </a:solidFill>
                <a:latin typeface="Lato"/>
                <a:ea typeface="+mn-lt"/>
                <a:cs typeface="+mn-lt"/>
              </a:endParaRPr>
            </a:p>
            <a:p>
              <a:pPr algn="ctr"/>
              <a:r>
                <a:rPr lang="en-US" sz="1600" i="1">
                  <a:latin typeface="Lato"/>
                  <a:ea typeface="Calibri"/>
                  <a:cs typeface="Calibri"/>
                </a:rPr>
                <a:t>People, ecosystems, infrastructure</a:t>
              </a:r>
              <a:endParaRPr lang="en-US">
                <a:latin typeface="Calibri"/>
                <a:ea typeface="+mn-lt"/>
                <a:cs typeface="+mn-lt"/>
              </a:endParaRPr>
            </a:p>
            <a:p>
              <a:pPr algn="ctr"/>
              <a:endParaRPr lang="en-US">
                <a:solidFill>
                  <a:srgbClr val="000000"/>
                </a:solidFill>
                <a:latin typeface="Calibri"/>
                <a:ea typeface="Calibri" panose="020F0502020204030204"/>
                <a:cs typeface="Calibri" panose="020F0502020204030204"/>
              </a:endParaRPr>
            </a:p>
            <a:p>
              <a:pPr algn="ctr"/>
              <a:endParaRPr lang="en-US">
                <a:solidFill>
                  <a:srgbClr val="000000"/>
                </a:solidFill>
                <a:latin typeface="Calibri"/>
                <a:ea typeface="Lato" panose="020F0502020204030203" pitchFamily="34" charset="0"/>
                <a:cs typeface="Calibri" panose="020F0502020204030204"/>
              </a:endParaRPr>
            </a:p>
            <a:p>
              <a:pPr algn="ctr"/>
              <a:endParaRPr lang="en-US" i="1">
                <a:solidFill>
                  <a:srgbClr val="000000"/>
                </a:solidFill>
                <a:latin typeface="Lato"/>
                <a:ea typeface="Lato" panose="020F0502020204030203" pitchFamily="34" charset="0"/>
                <a:cs typeface="Calibri" panose="020F0502020204030204"/>
              </a:endParaRPr>
            </a:p>
            <a:p>
              <a:pPr algn="ctr"/>
              <a:endParaRPr lang="en-US" i="1">
                <a:solidFill>
                  <a:srgbClr val="000000"/>
                </a:solidFill>
                <a:latin typeface="Calibri" panose="020F0502020204030204"/>
                <a:ea typeface="Lato" panose="020F0502020204030203" pitchFamily="34" charset="0"/>
                <a:cs typeface="Calibri" panose="020F0502020204030204"/>
              </a:endParaRPr>
            </a:p>
            <a:p>
              <a:pPr algn="ctr"/>
              <a:endParaRPr lang="en-US" b="1">
                <a:solidFill>
                  <a:srgbClr val="00B0F0"/>
                </a:solidFill>
                <a:latin typeface="Lato" panose="020F0502020204030203" pitchFamily="34" charset="0"/>
                <a:ea typeface="Lato" panose="020F0502020204030203" pitchFamily="34" charset="0"/>
                <a:cs typeface="Lato" panose="020F0502020204030203" pitchFamily="34" charset="0"/>
              </a:endParaRPr>
            </a:p>
            <a:p>
              <a:pPr algn="ctr"/>
              <a:endParaRPr lang="en-US" sz="2000" i="1">
                <a:latin typeface="Lato"/>
                <a:ea typeface="Lato"/>
                <a:cs typeface="Lato"/>
              </a:endParaRPr>
            </a:p>
            <a:p>
              <a:pPr algn="ctr"/>
              <a:endParaRPr lang="en-US" sz="2000">
                <a:ea typeface="+mn-lt"/>
                <a:cs typeface="+mn-lt"/>
              </a:endParaRPr>
            </a:p>
          </p:txBody>
        </p:sp>
        <p:pic>
          <p:nvPicPr>
            <p:cNvPr id="6" name="Graphic 6" descr="Group of women with solid fill">
              <a:extLst>
                <a:ext uri="{FF2B5EF4-FFF2-40B4-BE49-F238E27FC236}">
                  <a16:creationId xmlns:a16="http://schemas.microsoft.com/office/drawing/2014/main" id="{89763755-D38B-C6C3-F0E8-749AA1390962}"/>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056555" y="3544200"/>
              <a:ext cx="914400" cy="914400"/>
            </a:xfrm>
            <a:prstGeom prst="rect">
              <a:avLst/>
            </a:prstGeom>
          </p:spPr>
        </p:pic>
        <p:pic>
          <p:nvPicPr>
            <p:cNvPr id="7" name="Graphic 7" descr="House with solid fill">
              <a:extLst>
                <a:ext uri="{FF2B5EF4-FFF2-40B4-BE49-F238E27FC236}">
                  <a16:creationId xmlns:a16="http://schemas.microsoft.com/office/drawing/2014/main" id="{FE015B7D-AB57-906D-EDB9-4CB004197354}"/>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277343" y="4621725"/>
              <a:ext cx="914400" cy="914400"/>
            </a:xfrm>
            <a:prstGeom prst="rect">
              <a:avLst/>
            </a:prstGeom>
          </p:spPr>
        </p:pic>
        <p:pic>
          <p:nvPicPr>
            <p:cNvPr id="12" name="Graphic 28" descr="House with solid fill">
              <a:extLst>
                <a:ext uri="{FF2B5EF4-FFF2-40B4-BE49-F238E27FC236}">
                  <a16:creationId xmlns:a16="http://schemas.microsoft.com/office/drawing/2014/main" id="{8797391B-8D04-4DB1-6DB5-14BC0E17FEFD}"/>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3910512" y="4606485"/>
              <a:ext cx="914400" cy="914400"/>
            </a:xfrm>
            <a:prstGeom prst="rect">
              <a:avLst/>
            </a:prstGeom>
          </p:spPr>
        </p:pic>
      </p:grpSp>
      <p:sp>
        <p:nvSpPr>
          <p:cNvPr id="30" name="TextBox 29">
            <a:extLst>
              <a:ext uri="{FF2B5EF4-FFF2-40B4-BE49-F238E27FC236}">
                <a16:creationId xmlns:a16="http://schemas.microsoft.com/office/drawing/2014/main" id="{DFF74EB1-7AC9-2195-E7A4-2EF4B3079978}"/>
              </a:ext>
            </a:extLst>
          </p:cNvPr>
          <p:cNvSpPr txBox="1"/>
          <p:nvPr/>
        </p:nvSpPr>
        <p:spPr>
          <a:xfrm>
            <a:off x="117161" y="6458742"/>
            <a:ext cx="1316798" cy="261610"/>
          </a:xfrm>
          <a:prstGeom prst="rect">
            <a:avLst/>
          </a:prstGeom>
          <a:noFill/>
        </p:spPr>
        <p:txBody>
          <a:bodyPr wrap="square" lIns="91440" tIns="45720" rIns="91440" bIns="45720" rtlCol="0" anchor="t">
            <a:spAutoFit/>
          </a:bodyPr>
          <a:lstStyle/>
          <a:p>
            <a:r>
              <a:rPr lang="en-GB" sz="1100">
                <a:solidFill>
                  <a:schemeClr val="bg1"/>
                </a:solidFill>
                <a:latin typeface="Lato" panose="020F0502020204030203" pitchFamily="34" charset="0"/>
                <a:ea typeface="Lato" panose="020F0502020204030203" pitchFamily="34" charset="0"/>
                <a:cs typeface="Lato" panose="020F0502020204030203" pitchFamily="34" charset="0"/>
              </a:rPr>
              <a:t>6</a:t>
            </a:r>
          </a:p>
        </p:txBody>
      </p:sp>
      <p:sp>
        <p:nvSpPr>
          <p:cNvPr id="26" name="Rectangle 25">
            <a:extLst>
              <a:ext uri="{FF2B5EF4-FFF2-40B4-BE49-F238E27FC236}">
                <a16:creationId xmlns:a16="http://schemas.microsoft.com/office/drawing/2014/main" id="{C81B771E-0883-FFAE-D53D-3858F5157EAD}"/>
              </a:ext>
            </a:extLst>
          </p:cNvPr>
          <p:cNvSpPr/>
          <p:nvPr/>
        </p:nvSpPr>
        <p:spPr>
          <a:xfrm>
            <a:off x="9413512" y="1977581"/>
            <a:ext cx="2399760" cy="3970318"/>
          </a:xfrm>
          <a:prstGeom prst="rect">
            <a:avLst/>
          </a:prstGeom>
        </p:spPr>
        <p:txBody>
          <a:bodyPr wrap="square" lIns="91440" tIns="45720" rIns="91440" bIns="45720" anchor="t">
            <a:spAutoFit/>
          </a:bodyPr>
          <a:lstStyle/>
          <a:p>
            <a:pPr algn="ctr"/>
            <a:endParaRPr lang="en-US" b="1">
              <a:solidFill>
                <a:srgbClr val="00B0F0"/>
              </a:solidFill>
              <a:latin typeface="Lato"/>
              <a:ea typeface="+mn-lt"/>
              <a:cs typeface="+mn-lt"/>
            </a:endParaRPr>
          </a:p>
          <a:p>
            <a:pPr algn="ctr"/>
            <a:endParaRPr lang="en-US" b="1">
              <a:solidFill>
                <a:srgbClr val="00B0F0"/>
              </a:solidFill>
              <a:latin typeface="Lato"/>
              <a:ea typeface="+mn-lt"/>
              <a:cs typeface="+mn-lt"/>
            </a:endParaRPr>
          </a:p>
          <a:p>
            <a:pPr algn="ctr"/>
            <a:r>
              <a:rPr lang="en-US" sz="1600" i="1">
                <a:latin typeface="Lato"/>
                <a:ea typeface="+mn-lt"/>
                <a:cs typeface="+mn-lt"/>
              </a:rPr>
              <a:t>Susceptibility, coping capacity, adaptive capacity, ecosystem robustness</a:t>
            </a:r>
            <a:endParaRPr lang="en-US" i="1">
              <a:latin typeface="Lato"/>
            </a:endParaRPr>
          </a:p>
          <a:p>
            <a:pPr algn="ctr"/>
            <a:endParaRPr lang="en-US" sz="1600" i="1">
              <a:latin typeface="Lato"/>
              <a:ea typeface="Calibri"/>
              <a:cs typeface="Calibri"/>
            </a:endParaRPr>
          </a:p>
          <a:p>
            <a:pPr algn="ctr"/>
            <a:endParaRPr lang="en-US">
              <a:latin typeface="Calibri"/>
              <a:ea typeface="+mn-lt"/>
              <a:cs typeface="+mn-lt"/>
            </a:endParaRPr>
          </a:p>
          <a:p>
            <a:pPr algn="ctr"/>
            <a:endParaRPr lang="en-US">
              <a:solidFill>
                <a:srgbClr val="000000"/>
              </a:solidFill>
              <a:latin typeface="Calibri"/>
              <a:ea typeface="Calibri" panose="020F0502020204030204"/>
              <a:cs typeface="Calibri" panose="020F0502020204030204"/>
            </a:endParaRPr>
          </a:p>
          <a:p>
            <a:pPr algn="ctr"/>
            <a:endParaRPr lang="en-US" sz="2000" i="1">
              <a:latin typeface="Lato"/>
              <a:ea typeface="Lato"/>
              <a:cs typeface="Lato"/>
            </a:endParaRPr>
          </a:p>
          <a:p>
            <a:pPr algn="ctr"/>
            <a:r>
              <a:rPr lang="en-US" sz="2000" i="1">
                <a:latin typeface="Lato"/>
                <a:ea typeface="+mn-lt"/>
                <a:cs typeface="+mn-lt"/>
              </a:rPr>
              <a:t>Social, Economic,</a:t>
            </a:r>
          </a:p>
          <a:p>
            <a:pPr algn="ctr"/>
            <a:r>
              <a:rPr lang="en-US" sz="2000" i="1">
                <a:latin typeface="Lato"/>
                <a:ea typeface="+mn-lt"/>
                <a:cs typeface="+mn-lt"/>
              </a:rPr>
              <a:t>Environmental, Institutional</a:t>
            </a:r>
            <a:endParaRPr lang="en-US" sz="2000" i="1">
              <a:latin typeface="Lato"/>
            </a:endParaRPr>
          </a:p>
          <a:p>
            <a:pPr algn="ctr"/>
            <a:endParaRPr lang="en-US" sz="2000">
              <a:ea typeface="+mn-lt"/>
              <a:cs typeface="+mn-lt"/>
            </a:endParaRPr>
          </a:p>
        </p:txBody>
      </p:sp>
      <p:pic>
        <p:nvPicPr>
          <p:cNvPr id="33" name="Graphic 32" descr="Tree With Roots with solid fill">
            <a:extLst>
              <a:ext uri="{FF2B5EF4-FFF2-40B4-BE49-F238E27FC236}">
                <a16:creationId xmlns:a16="http://schemas.microsoft.com/office/drawing/2014/main" id="{F223C842-91F4-1C9C-2D81-97263DDE88E3}"/>
              </a:ext>
            </a:extLst>
          </p:cNvPr>
          <p:cNvPicPr>
            <a:picLocks noChangeAspect="1"/>
          </p:cNvPicPr>
          <p:nvPr/>
        </p:nvPicPr>
        <p:blipFill>
          <a:blip r:embed="rId11">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7677896" y="4178233"/>
            <a:ext cx="914400" cy="914400"/>
          </a:xfrm>
          <a:prstGeom prst="rect">
            <a:avLst/>
          </a:prstGeom>
        </p:spPr>
      </p:pic>
      <p:cxnSp>
        <p:nvCxnSpPr>
          <p:cNvPr id="35" name="Straight Arrow Connector 34">
            <a:extLst>
              <a:ext uri="{FF2B5EF4-FFF2-40B4-BE49-F238E27FC236}">
                <a16:creationId xmlns:a16="http://schemas.microsoft.com/office/drawing/2014/main" id="{54411E04-F279-F4EF-C6D2-43052D922C8A}"/>
              </a:ext>
            </a:extLst>
          </p:cNvPr>
          <p:cNvCxnSpPr>
            <a:cxnSpLocks/>
          </p:cNvCxnSpPr>
          <p:nvPr/>
        </p:nvCxnSpPr>
        <p:spPr>
          <a:xfrm flipH="1">
            <a:off x="10603515" y="3663524"/>
            <a:ext cx="9877" cy="581471"/>
          </a:xfrm>
          <a:prstGeom prst="straightConnector1">
            <a:avLst/>
          </a:prstGeom>
          <a:ln w="28575">
            <a:tailEnd type="triangle"/>
          </a:ln>
        </p:spPr>
        <p:style>
          <a:lnRef idx="1">
            <a:schemeClr val="accent2"/>
          </a:lnRef>
          <a:fillRef idx="0">
            <a:schemeClr val="accent2"/>
          </a:fillRef>
          <a:effectRef idx="0">
            <a:schemeClr val="accent2"/>
          </a:effectRef>
          <a:fontRef idx="minor">
            <a:schemeClr val="tx1"/>
          </a:fontRef>
        </p:style>
      </p:cxnSp>
      <p:sp>
        <p:nvSpPr>
          <p:cNvPr id="8" name="Rectangle 7">
            <a:hlinkClick r:id="rId13"/>
            <a:extLst>
              <a:ext uri="{FF2B5EF4-FFF2-40B4-BE49-F238E27FC236}">
                <a16:creationId xmlns:a16="http://schemas.microsoft.com/office/drawing/2014/main" id="{98CF2594-2590-C684-E6F8-7E8043731476}"/>
              </a:ext>
            </a:extLst>
          </p:cNvPr>
          <p:cNvSpPr/>
          <p:nvPr/>
        </p:nvSpPr>
        <p:spPr>
          <a:xfrm>
            <a:off x="8412267" y="5927114"/>
            <a:ext cx="3849131" cy="307777"/>
          </a:xfrm>
          <a:prstGeom prst="rect">
            <a:avLst/>
          </a:prstGeom>
        </p:spPr>
        <p:txBody>
          <a:bodyPr wrap="none" lIns="91440" tIns="45720" rIns="91440" bIns="4572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400" i="1" dirty="0">
                <a:latin typeface="Lato" panose="020F0502020204030203" pitchFamily="34" charset="0"/>
                <a:ea typeface="Lato" panose="020F0502020204030203" pitchFamily="34" charset="0"/>
                <a:cs typeface="Lato" panose="020F0502020204030203" pitchFamily="34" charset="0"/>
              </a:rPr>
              <a:t>Sources</a:t>
            </a:r>
            <a:r>
              <a:rPr lang="en-IE" sz="1400" i="1" dirty="0">
                <a:latin typeface="Lato" panose="020F0502020204030203" pitchFamily="34" charset="0"/>
                <a:ea typeface="Lato" panose="020F0502020204030203" pitchFamily="34" charset="0"/>
                <a:cs typeface="Lato" panose="020F0502020204030203" pitchFamily="34" charset="0"/>
              </a:rPr>
              <a:t>: </a:t>
            </a:r>
            <a:r>
              <a:rPr lang="en-IE" sz="1400" i="1" dirty="0" err="1">
                <a:latin typeface="Lato" panose="020F0502020204030203" pitchFamily="34" charset="0"/>
                <a:ea typeface="Lato" panose="020F0502020204030203" pitchFamily="34" charset="0"/>
                <a:cs typeface="Lato" panose="020F0502020204030203" pitchFamily="34" charset="0"/>
                <a:hlinkClick r:id="rId14"/>
              </a:rPr>
              <a:t>Hagenlocher</a:t>
            </a:r>
            <a:r>
              <a:rPr lang="en-IE" sz="1400" i="1" dirty="0">
                <a:latin typeface="Lato" panose="020F0502020204030203" pitchFamily="34" charset="0"/>
                <a:ea typeface="Lato" panose="020F0502020204030203" pitchFamily="34" charset="0"/>
                <a:cs typeface="Lato" panose="020F0502020204030203" pitchFamily="34" charset="0"/>
                <a:hlinkClick r:id="rId14"/>
              </a:rPr>
              <a:t> et al. (2018</a:t>
            </a:r>
            <a:r>
              <a:rPr lang="en-IE" sz="1400" i="1" dirty="0">
                <a:latin typeface="Lato" panose="020F0502020204030203" pitchFamily="34" charset="0"/>
                <a:ea typeface="Lato" panose="020F0502020204030203" pitchFamily="34" charset="0"/>
                <a:cs typeface="Lato" panose="020F0502020204030203" pitchFamily="34" charset="0"/>
              </a:rPr>
              <a:t>);  </a:t>
            </a:r>
            <a:r>
              <a:rPr lang="en-IE" sz="1400" i="1" dirty="0">
                <a:latin typeface="Lato" panose="020F0502020204030203" pitchFamily="34" charset="0"/>
                <a:ea typeface="Lato" panose="020F0502020204030203" pitchFamily="34" charset="0"/>
                <a:cs typeface="Lato" panose="020F0502020204030203" pitchFamily="34" charset="0"/>
                <a:hlinkClick r:id="rId15"/>
              </a:rPr>
              <a:t>IPCC (2022)</a:t>
            </a:r>
            <a:endParaRPr lang="en-GB" sz="1400" i="1" dirty="0">
              <a:latin typeface="Lato" panose="020F0502020204030203" pitchFamily="34" charset="0"/>
              <a:ea typeface="Lato" panose="020F0502020204030203" pitchFamily="34" charset="0"/>
              <a:cs typeface="Lato" panose="020F0502020204030203" pitchFamily="34" charset="0"/>
              <a:hlinkClick r:id="rId16">
                <a:extLst>
                  <a:ext uri="{A12FA001-AC4F-418D-AE19-62706E023703}">
                    <ahyp:hlinkClr xmlns:ahyp="http://schemas.microsoft.com/office/drawing/2018/hyperlinkcolor" val="tx"/>
                  </a:ext>
                </a:extLst>
              </a:hlinkClick>
            </a:endParaRPr>
          </a:p>
        </p:txBody>
      </p:sp>
    </p:spTree>
    <p:extLst>
      <p:ext uri="{BB962C8B-B14F-4D97-AF65-F5344CB8AC3E}">
        <p14:creationId xmlns:p14="http://schemas.microsoft.com/office/powerpoint/2010/main" val="15009483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194396"/>
            <a:ext cx="11363419" cy="584775"/>
          </a:xfrm>
          <a:prstGeom prst="rect">
            <a:avLst/>
          </a:prstGeom>
          <a:noFill/>
        </p:spPr>
        <p:txBody>
          <a:bodyPr wrap="square" lIns="91440" tIns="45720" rIns="91440" bIns="45720" rtlCol="0" anchor="t">
            <a:spAutoFit/>
          </a:bodyPr>
          <a:lstStyle/>
          <a:p>
            <a:r>
              <a:rPr lang="en-GB" sz="3200" b="1">
                <a:solidFill>
                  <a:schemeClr val="bg1"/>
                </a:solidFill>
                <a:latin typeface="Lato"/>
                <a:ea typeface="Lato"/>
                <a:cs typeface="Lato"/>
              </a:rPr>
              <a:t>What are natural hazards?</a:t>
            </a:r>
          </a:p>
        </p:txBody>
      </p:sp>
      <p:sp>
        <p:nvSpPr>
          <p:cNvPr id="2" name="TextBox 1">
            <a:extLst>
              <a:ext uri="{FF2B5EF4-FFF2-40B4-BE49-F238E27FC236}">
                <a16:creationId xmlns:a16="http://schemas.microsoft.com/office/drawing/2014/main" id="{F45DAE06-F16C-120D-7B74-A2FBA10B1645}"/>
              </a:ext>
            </a:extLst>
          </p:cNvPr>
          <p:cNvSpPr txBox="1"/>
          <p:nvPr/>
        </p:nvSpPr>
        <p:spPr>
          <a:xfrm>
            <a:off x="117161" y="6458742"/>
            <a:ext cx="1316798" cy="261610"/>
          </a:xfrm>
          <a:prstGeom prst="rect">
            <a:avLst/>
          </a:prstGeom>
          <a:noFill/>
        </p:spPr>
        <p:txBody>
          <a:bodyPr wrap="square" lIns="91440" tIns="45720" rIns="91440" bIns="45720" rtlCol="0" anchor="t">
            <a:spAutoFit/>
          </a:bodyPr>
          <a:lstStyle/>
          <a:p>
            <a:r>
              <a:rPr lang="en-GB" sz="1100">
                <a:solidFill>
                  <a:schemeClr val="bg1"/>
                </a:solidFill>
                <a:latin typeface="Lato" panose="020F0502020204030203" pitchFamily="34" charset="0"/>
                <a:ea typeface="Lato" panose="020F0502020204030203" pitchFamily="34" charset="0"/>
                <a:cs typeface="Lato" panose="020F0502020204030203" pitchFamily="34" charset="0"/>
              </a:rPr>
              <a:t>7</a:t>
            </a:r>
          </a:p>
        </p:txBody>
      </p:sp>
      <p:sp>
        <p:nvSpPr>
          <p:cNvPr id="5" name="TextBox 4">
            <a:extLst>
              <a:ext uri="{FF2B5EF4-FFF2-40B4-BE49-F238E27FC236}">
                <a16:creationId xmlns:a16="http://schemas.microsoft.com/office/drawing/2014/main" id="{D99C4261-DE12-2EE8-C3CA-08CF6B4DE09E}"/>
              </a:ext>
            </a:extLst>
          </p:cNvPr>
          <p:cNvSpPr txBox="1"/>
          <p:nvPr/>
        </p:nvSpPr>
        <p:spPr>
          <a:xfrm>
            <a:off x="279617" y="1226196"/>
            <a:ext cx="11410613" cy="2431435"/>
          </a:xfrm>
          <a:prstGeom prst="rect">
            <a:avLst/>
          </a:prstGeom>
          <a:noFill/>
        </p:spPr>
        <p:txBody>
          <a:bodyPr wrap="square" lIns="91440" tIns="45720" rIns="91440" bIns="45720" rtlCol="0" anchor="t">
            <a:spAutoFit/>
          </a:bodyPr>
          <a:lstStyle/>
          <a:p>
            <a:pPr>
              <a:lnSpc>
                <a:spcPct val="150000"/>
              </a:lnSpc>
            </a:pPr>
            <a:r>
              <a:rPr lang="en-GB" sz="1600" dirty="0">
                <a:latin typeface="Lato"/>
                <a:ea typeface="Lato"/>
                <a:cs typeface="Lato"/>
              </a:rPr>
              <a:t>“The potential occurrence of a natural or human-induced physical event or trend that may cause loss of life, injury or other health impacts, as well as damage and loss to property, infrastructure, livelihoods, service provision, ecosystems and environmental resources.” </a:t>
            </a:r>
            <a:endParaRPr lang="en-US" dirty="0"/>
          </a:p>
          <a:p>
            <a:pPr>
              <a:lnSpc>
                <a:spcPct val="150000"/>
              </a:lnSpc>
            </a:pPr>
            <a:endParaRPr lang="en-GB" sz="1600" dirty="0">
              <a:latin typeface="Lato"/>
              <a:ea typeface="+mn-lt"/>
              <a:cs typeface="+mn-lt"/>
            </a:endParaRPr>
          </a:p>
          <a:p>
            <a:pPr marL="285750" indent="-285750">
              <a:lnSpc>
                <a:spcPct val="150000"/>
              </a:lnSpc>
              <a:buClr>
                <a:srgbClr val="00A7E2"/>
              </a:buClr>
              <a:buFont typeface="Arial,Sans-Serif"/>
              <a:buChar char="•"/>
            </a:pPr>
            <a:endParaRPr lang="en-IE" sz="1600" dirty="0">
              <a:latin typeface="Lato" panose="020F0502020204030203" pitchFamily="34" charset="0"/>
              <a:ea typeface="Lato" panose="020F0502020204030203" pitchFamily="34" charset="0"/>
              <a:cs typeface="Lato" panose="020F0502020204030203" pitchFamily="34" charset="0"/>
            </a:endParaRPr>
          </a:p>
          <a:p>
            <a:endParaRPr lang="en-IE" sz="1600" dirty="0">
              <a:solidFill>
                <a:srgbClr val="000000"/>
              </a:solidFill>
              <a:latin typeface="Lato" panose="020F0502020204030203" pitchFamily="34" charset="0"/>
              <a:ea typeface="Lato" panose="020F0502020204030203" pitchFamily="34" charset="0"/>
              <a:cs typeface="Lato" panose="020F0502020204030203" pitchFamily="34" charset="0"/>
            </a:endParaRPr>
          </a:p>
          <a:p>
            <a:endParaRPr lang="en-IE" sz="1600" b="1" dirty="0">
              <a:solidFill>
                <a:srgbClr val="00A7E2"/>
              </a:solidFill>
              <a:latin typeface="Lato" panose="020F0502020204030203" pitchFamily="34" charset="0"/>
              <a:ea typeface="Lato" panose="020F0502020204030203" pitchFamily="34" charset="0"/>
              <a:cs typeface="Lato" panose="020F0502020204030203" pitchFamily="34" charset="0"/>
            </a:endParaRPr>
          </a:p>
        </p:txBody>
      </p:sp>
      <p:pic>
        <p:nvPicPr>
          <p:cNvPr id="6" name="Picture 4">
            <a:extLst>
              <a:ext uri="{FF2B5EF4-FFF2-40B4-BE49-F238E27FC236}">
                <a16:creationId xmlns:a16="http://schemas.microsoft.com/office/drawing/2014/main" id="{496DF0B9-3BC5-A5CD-F7FF-C80C40A3B1B0}"/>
              </a:ext>
            </a:extLst>
          </p:cNvPr>
          <p:cNvPicPr>
            <a:picLocks noChangeAspect="1"/>
          </p:cNvPicPr>
          <p:nvPr/>
        </p:nvPicPr>
        <p:blipFill>
          <a:blip r:embed="rId5">
            <a:extLst>
              <a:ext uri="{28A0092B-C50C-407E-A947-70E740481C1C}">
                <a14:useLocalDpi xmlns:a14="http://schemas.microsoft.com/office/drawing/2010/main"/>
              </a:ext>
            </a:extLst>
          </a:blip>
          <a:srcRect/>
          <a:stretch>
            <a:fillRect/>
          </a:stretch>
        </p:blipFill>
        <p:spPr bwMode="auto">
          <a:xfrm>
            <a:off x="454024" y="3045709"/>
            <a:ext cx="1943102" cy="2310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a:extLst>
              <a:ext uri="{FF2B5EF4-FFF2-40B4-BE49-F238E27FC236}">
                <a16:creationId xmlns:a16="http://schemas.microsoft.com/office/drawing/2014/main" id="{594C7917-37AD-91B4-4821-75FFF2C2DC4A}"/>
              </a:ext>
            </a:extLst>
          </p:cNvPr>
          <p:cNvSpPr txBox="1"/>
          <p:nvPr/>
        </p:nvSpPr>
        <p:spPr>
          <a:xfrm>
            <a:off x="-258056" y="5413200"/>
            <a:ext cx="3362325" cy="553998"/>
          </a:xfrm>
          <a:prstGeom prst="rect">
            <a:avLst/>
          </a:prstGeom>
          <a:noFill/>
        </p:spPr>
        <p:txBody>
          <a:bodyPr lIns="91440" tIns="45720" rIns="91440" bIns="45720" anchor="t">
            <a:spAutoFit/>
          </a:bodyPr>
          <a:lstStyle/>
          <a:p>
            <a:pPr algn="ctr">
              <a:defRPr/>
            </a:pPr>
            <a:r>
              <a:rPr lang="en-GB" sz="1000">
                <a:latin typeface="Lato"/>
                <a:ea typeface="Lato"/>
                <a:cs typeface="Lato"/>
              </a:rPr>
              <a:t>Source: NOAA GOES-16 satellite</a:t>
            </a:r>
            <a:endParaRPr lang="en-US" sz="1000">
              <a:latin typeface="Lato"/>
              <a:ea typeface="Lato"/>
              <a:cs typeface="Lato"/>
            </a:endParaRPr>
          </a:p>
          <a:p>
            <a:pPr algn="ctr">
              <a:defRPr/>
            </a:pPr>
            <a:r>
              <a:rPr lang="en-GB" sz="1000">
                <a:latin typeface="Lato"/>
                <a:ea typeface="Lato"/>
                <a:cs typeface="Lato"/>
              </a:rPr>
              <a:t>Harvey 2017-08-25 2231Z.png </a:t>
            </a:r>
          </a:p>
          <a:p>
            <a:pPr algn="ctr">
              <a:defRPr/>
            </a:pPr>
            <a:r>
              <a:rPr lang="en-GB" sz="1000">
                <a:latin typeface="Lato"/>
                <a:ea typeface="Lato"/>
                <a:cs typeface="Lato"/>
              </a:rPr>
              <a:t>Public Domain</a:t>
            </a:r>
          </a:p>
        </p:txBody>
      </p:sp>
      <p:pic>
        <p:nvPicPr>
          <p:cNvPr id="11" name="Picture 5" descr="A picture containing outdoor, snow, nature, wave&#10;&#10;Description automatically generated">
            <a:extLst>
              <a:ext uri="{FF2B5EF4-FFF2-40B4-BE49-F238E27FC236}">
                <a16:creationId xmlns:a16="http://schemas.microsoft.com/office/drawing/2014/main" id="{C9F1DFC2-F292-E922-60E8-FB4785BE2177}"/>
              </a:ext>
            </a:extLst>
          </p:cNvPr>
          <p:cNvPicPr>
            <a:picLocks noChangeAspect="1"/>
          </p:cNvPicPr>
          <p:nvPr/>
        </p:nvPicPr>
        <p:blipFill>
          <a:blip r:embed="rId6">
            <a:extLst>
              <a:ext uri="{28A0092B-C50C-407E-A947-70E740481C1C}">
                <a14:useLocalDpi xmlns:a14="http://schemas.microsoft.com/office/drawing/2010/main"/>
              </a:ext>
            </a:extLst>
          </a:blip>
          <a:srcRect/>
          <a:stretch>
            <a:fillRect/>
          </a:stretch>
        </p:blipFill>
        <p:spPr bwMode="auto">
          <a:xfrm>
            <a:off x="8647290" y="3035831"/>
            <a:ext cx="3121202" cy="2306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Box 12">
            <a:extLst>
              <a:ext uri="{FF2B5EF4-FFF2-40B4-BE49-F238E27FC236}">
                <a16:creationId xmlns:a16="http://schemas.microsoft.com/office/drawing/2014/main" id="{F628234F-A9C7-23B0-2DC0-8D4EB05F9D9F}"/>
              </a:ext>
            </a:extLst>
          </p:cNvPr>
          <p:cNvSpPr txBox="1"/>
          <p:nvPr/>
        </p:nvSpPr>
        <p:spPr>
          <a:xfrm>
            <a:off x="8456790" y="5193065"/>
            <a:ext cx="3502555" cy="630942"/>
          </a:xfrm>
          <a:prstGeom prst="rect">
            <a:avLst/>
          </a:prstGeom>
          <a:noFill/>
        </p:spPr>
        <p:txBody>
          <a:bodyPr wrap="square" lIns="91440" tIns="45720" rIns="91440" bIns="45720" anchor="t">
            <a:spAutoFit/>
          </a:bodyPr>
          <a:lstStyle/>
          <a:p>
            <a:pPr algn="ctr">
              <a:defRPr/>
            </a:pPr>
            <a:endParaRPr lang="en-GB" sz="1400" b="1">
              <a:latin typeface="Lato"/>
              <a:ea typeface="Lato"/>
              <a:cs typeface="Lato"/>
            </a:endParaRPr>
          </a:p>
          <a:p>
            <a:pPr algn="ctr">
              <a:defRPr/>
            </a:pPr>
            <a:r>
              <a:rPr lang="en-GB" sz="1000">
                <a:latin typeface="Lato"/>
                <a:ea typeface="Lato"/>
                <a:cs typeface="Lato"/>
              </a:rPr>
              <a:t>Source: Image by Jerry Coli from </a:t>
            </a:r>
            <a:r>
              <a:rPr lang="en-GB" sz="1000" err="1">
                <a:latin typeface="Lato"/>
                <a:ea typeface="Lato"/>
                <a:cs typeface="Lato"/>
              </a:rPr>
              <a:t>Pixabay</a:t>
            </a:r>
            <a:endParaRPr lang="en-GB" sz="1000">
              <a:latin typeface="Lato"/>
              <a:ea typeface="Lato"/>
              <a:cs typeface="Lato"/>
            </a:endParaRPr>
          </a:p>
          <a:p>
            <a:pPr algn="ctr">
              <a:defRPr/>
            </a:pPr>
            <a:r>
              <a:rPr lang="en-GB" sz="1000">
                <a:latin typeface="Lato"/>
                <a:ea typeface="Lato"/>
                <a:cs typeface="Lato"/>
              </a:rPr>
              <a:t>Free for commercial use</a:t>
            </a:r>
          </a:p>
        </p:txBody>
      </p:sp>
      <p:pic>
        <p:nvPicPr>
          <p:cNvPr id="15" name="Picture 14" descr="A picture containing outdoor, sky, mountain, nature&#10;&#10;Description automatically generated">
            <a:extLst>
              <a:ext uri="{FF2B5EF4-FFF2-40B4-BE49-F238E27FC236}">
                <a16:creationId xmlns:a16="http://schemas.microsoft.com/office/drawing/2014/main" id="{080636B8-5756-0E9D-F5EC-B6ECA95729DD}"/>
              </a:ext>
            </a:extLst>
          </p:cNvPr>
          <p:cNvPicPr>
            <a:picLocks noChangeAspect="1"/>
          </p:cNvPicPr>
          <p:nvPr/>
        </p:nvPicPr>
        <p:blipFill>
          <a:blip r:embed="rId7">
            <a:extLst>
              <a:ext uri="{28A0092B-C50C-407E-A947-70E740481C1C}">
                <a14:useLocalDpi xmlns:a14="http://schemas.microsoft.com/office/drawing/2010/main"/>
              </a:ext>
            </a:extLst>
          </a:blip>
          <a:srcRect/>
          <a:stretch>
            <a:fillRect/>
          </a:stretch>
        </p:blipFill>
        <p:spPr bwMode="auto">
          <a:xfrm>
            <a:off x="5637390" y="3043592"/>
            <a:ext cx="2837570" cy="2300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TextBox 21">
            <a:extLst>
              <a:ext uri="{FF2B5EF4-FFF2-40B4-BE49-F238E27FC236}">
                <a16:creationId xmlns:a16="http://schemas.microsoft.com/office/drawing/2014/main" id="{CADA5ED8-9B98-6092-7AB2-BA6F0E311702}"/>
              </a:ext>
            </a:extLst>
          </p:cNvPr>
          <p:cNvSpPr txBox="1"/>
          <p:nvPr/>
        </p:nvSpPr>
        <p:spPr>
          <a:xfrm>
            <a:off x="5548314" y="5192008"/>
            <a:ext cx="3009547" cy="769441"/>
          </a:xfrm>
          <a:prstGeom prst="rect">
            <a:avLst/>
          </a:prstGeom>
          <a:noFill/>
        </p:spPr>
        <p:txBody>
          <a:bodyPr wrap="square" lIns="91440" tIns="45720" rIns="91440" bIns="45720" anchor="t">
            <a:spAutoFit/>
          </a:bodyPr>
          <a:lstStyle/>
          <a:p>
            <a:pPr algn="ctr">
              <a:defRPr/>
            </a:pPr>
            <a:endParaRPr lang="en-GB" sz="1400" b="1">
              <a:latin typeface="Lato"/>
              <a:ea typeface="Lato"/>
              <a:cs typeface="Lato"/>
            </a:endParaRPr>
          </a:p>
          <a:p>
            <a:pPr algn="ctr">
              <a:defRPr/>
            </a:pPr>
            <a:r>
              <a:rPr lang="en-GB" sz="1000">
                <a:latin typeface="Lato"/>
                <a:ea typeface="Lato"/>
                <a:cs typeface="Lato"/>
              </a:rPr>
              <a:t>Source: Commander Mark Moran et al.</a:t>
            </a:r>
          </a:p>
          <a:p>
            <a:pPr algn="ctr">
              <a:defRPr/>
            </a:pPr>
            <a:r>
              <a:rPr lang="en-GB" sz="1000">
                <a:latin typeface="Lato"/>
                <a:ea typeface="Lato"/>
                <a:cs typeface="Lato"/>
              </a:rPr>
              <a:t>Katrina-new-orleans-flooding3-2005.jpg </a:t>
            </a:r>
          </a:p>
          <a:p>
            <a:pPr algn="ctr">
              <a:defRPr/>
            </a:pPr>
            <a:r>
              <a:rPr lang="en-GB" sz="1000">
                <a:latin typeface="Lato"/>
                <a:ea typeface="Lato"/>
                <a:cs typeface="Lato"/>
              </a:rPr>
              <a:t>Public Domain</a:t>
            </a:r>
          </a:p>
        </p:txBody>
      </p:sp>
      <p:pic>
        <p:nvPicPr>
          <p:cNvPr id="24" name="Picture 3" descr="A picture containing outdoor, sky, ground, beach&#10;&#10;Description automatically generated">
            <a:extLst>
              <a:ext uri="{FF2B5EF4-FFF2-40B4-BE49-F238E27FC236}">
                <a16:creationId xmlns:a16="http://schemas.microsoft.com/office/drawing/2014/main" id="{7792864C-A545-F164-183F-6528ECA1F9E9}"/>
              </a:ext>
            </a:extLst>
          </p:cNvPr>
          <p:cNvPicPr>
            <a:picLocks noChangeAspect="1"/>
          </p:cNvPicPr>
          <p:nvPr/>
        </p:nvPicPr>
        <p:blipFill>
          <a:blip r:embed="rId8">
            <a:extLst>
              <a:ext uri="{28A0092B-C50C-407E-A947-70E740481C1C}">
                <a14:useLocalDpi xmlns:a14="http://schemas.microsoft.com/office/drawing/2010/main"/>
              </a:ext>
            </a:extLst>
          </a:blip>
          <a:srcRect/>
          <a:stretch>
            <a:fillRect/>
          </a:stretch>
        </p:blipFill>
        <p:spPr bwMode="auto">
          <a:xfrm>
            <a:off x="2558343" y="3043062"/>
            <a:ext cx="2917651" cy="2305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26">
            <a:extLst>
              <a:ext uri="{FF2B5EF4-FFF2-40B4-BE49-F238E27FC236}">
                <a16:creationId xmlns:a16="http://schemas.microsoft.com/office/drawing/2014/main" id="{A5AA578F-3561-0AB4-0094-7899F5867EA9}"/>
              </a:ext>
            </a:extLst>
          </p:cNvPr>
          <p:cNvSpPr txBox="1"/>
          <p:nvPr/>
        </p:nvSpPr>
        <p:spPr>
          <a:xfrm>
            <a:off x="2508076" y="5048955"/>
            <a:ext cx="3016602" cy="861774"/>
          </a:xfrm>
          <a:prstGeom prst="rect">
            <a:avLst/>
          </a:prstGeom>
          <a:noFill/>
        </p:spPr>
        <p:txBody>
          <a:bodyPr wrap="square" lIns="91440" tIns="45720" rIns="91440" bIns="45720" anchor="t">
            <a:spAutoFit/>
          </a:bodyPr>
          <a:lstStyle/>
          <a:p>
            <a:pPr algn="ctr">
              <a:defRPr/>
            </a:pPr>
            <a:endParaRPr lang="en-GB" sz="2000" b="1">
              <a:latin typeface="Lato"/>
              <a:ea typeface="Lato"/>
              <a:cs typeface="Lato"/>
            </a:endParaRPr>
          </a:p>
          <a:p>
            <a:pPr algn="ctr">
              <a:defRPr/>
            </a:pPr>
            <a:r>
              <a:rPr lang="en-GB" sz="1000">
                <a:latin typeface="Lato"/>
                <a:ea typeface="Lato"/>
                <a:cs typeface="Lato"/>
              </a:rPr>
              <a:t>Source: Sloan/USDA</a:t>
            </a:r>
          </a:p>
          <a:p>
            <a:pPr algn="ctr">
              <a:defRPr/>
            </a:pPr>
            <a:r>
              <a:rPr lang="en-GB" sz="1000">
                <a:latin typeface="Lato"/>
                <a:ea typeface="Lato"/>
                <a:cs typeface="Lato"/>
              </a:rPr>
              <a:t>Dust Bowl - Dallas, South Dakota 1936.jpg </a:t>
            </a:r>
          </a:p>
          <a:p>
            <a:pPr algn="ctr">
              <a:defRPr/>
            </a:pPr>
            <a:r>
              <a:rPr lang="en-GB" sz="1000">
                <a:latin typeface="Lato"/>
                <a:ea typeface="Lato"/>
                <a:cs typeface="Lato"/>
              </a:rPr>
              <a:t>Public Domain</a:t>
            </a:r>
          </a:p>
        </p:txBody>
      </p:sp>
      <p:sp>
        <p:nvSpPr>
          <p:cNvPr id="28" name="TextBox 27">
            <a:extLst>
              <a:ext uri="{FF2B5EF4-FFF2-40B4-BE49-F238E27FC236}">
                <a16:creationId xmlns:a16="http://schemas.microsoft.com/office/drawing/2014/main" id="{2C7D2653-15DB-AFEA-94CF-1E443F73D997}"/>
              </a:ext>
            </a:extLst>
          </p:cNvPr>
          <p:cNvSpPr txBox="1"/>
          <p:nvPr/>
        </p:nvSpPr>
        <p:spPr>
          <a:xfrm>
            <a:off x="5632981" y="2673175"/>
            <a:ext cx="3009547" cy="461665"/>
          </a:xfrm>
          <a:prstGeom prst="rect">
            <a:avLst/>
          </a:prstGeom>
          <a:noFill/>
        </p:spPr>
        <p:txBody>
          <a:bodyPr wrap="square" lIns="91440" tIns="45720" rIns="91440" bIns="45720" anchor="t">
            <a:spAutoFit/>
          </a:bodyPr>
          <a:lstStyle/>
          <a:p>
            <a:pPr algn="ctr">
              <a:defRPr/>
            </a:pPr>
            <a:r>
              <a:rPr lang="en-GB" sz="1400" b="1">
                <a:latin typeface="Lato"/>
                <a:ea typeface="Lato"/>
                <a:cs typeface="Lato"/>
              </a:rPr>
              <a:t>Flooded city</a:t>
            </a:r>
          </a:p>
          <a:p>
            <a:pPr algn="ctr">
              <a:defRPr/>
            </a:pPr>
            <a:endParaRPr lang="en-GB" sz="1000">
              <a:latin typeface="Lato"/>
              <a:ea typeface="Lato"/>
              <a:cs typeface="Lato"/>
            </a:endParaRPr>
          </a:p>
        </p:txBody>
      </p:sp>
      <p:sp>
        <p:nvSpPr>
          <p:cNvPr id="29" name="TextBox 28">
            <a:extLst>
              <a:ext uri="{FF2B5EF4-FFF2-40B4-BE49-F238E27FC236}">
                <a16:creationId xmlns:a16="http://schemas.microsoft.com/office/drawing/2014/main" id="{692612FD-7834-7635-1C7F-8079E8E1813E}"/>
              </a:ext>
            </a:extLst>
          </p:cNvPr>
          <p:cNvSpPr txBox="1"/>
          <p:nvPr/>
        </p:nvSpPr>
        <p:spPr>
          <a:xfrm>
            <a:off x="8456790" y="2674232"/>
            <a:ext cx="3502555" cy="307777"/>
          </a:xfrm>
          <a:prstGeom prst="rect">
            <a:avLst/>
          </a:prstGeom>
          <a:noFill/>
        </p:spPr>
        <p:txBody>
          <a:bodyPr wrap="square" lIns="91440" tIns="45720" rIns="91440" bIns="45720" anchor="t">
            <a:spAutoFit/>
          </a:bodyPr>
          <a:lstStyle/>
          <a:p>
            <a:pPr algn="ctr">
              <a:defRPr/>
            </a:pPr>
            <a:r>
              <a:rPr lang="en-GB" sz="1400" b="1">
                <a:latin typeface="Lato"/>
                <a:ea typeface="Lato"/>
                <a:cs typeface="Lato"/>
              </a:rPr>
              <a:t>Storm surge breaching coastal defences</a:t>
            </a:r>
            <a:endParaRPr lang="en-GB" sz="1000">
              <a:latin typeface="Lato"/>
              <a:ea typeface="Lato"/>
              <a:cs typeface="Lato"/>
            </a:endParaRPr>
          </a:p>
        </p:txBody>
      </p:sp>
      <p:sp>
        <p:nvSpPr>
          <p:cNvPr id="30" name="TextBox 29">
            <a:extLst>
              <a:ext uri="{FF2B5EF4-FFF2-40B4-BE49-F238E27FC236}">
                <a16:creationId xmlns:a16="http://schemas.microsoft.com/office/drawing/2014/main" id="{8121257E-D543-7721-CD11-611BDEF3D24F}"/>
              </a:ext>
            </a:extLst>
          </p:cNvPr>
          <p:cNvSpPr txBox="1"/>
          <p:nvPr/>
        </p:nvSpPr>
        <p:spPr>
          <a:xfrm>
            <a:off x="2507369" y="2673175"/>
            <a:ext cx="3009547" cy="461665"/>
          </a:xfrm>
          <a:prstGeom prst="rect">
            <a:avLst/>
          </a:prstGeom>
          <a:noFill/>
        </p:spPr>
        <p:txBody>
          <a:bodyPr wrap="square" lIns="91440" tIns="45720" rIns="91440" bIns="45720" anchor="t">
            <a:spAutoFit/>
          </a:bodyPr>
          <a:lstStyle/>
          <a:p>
            <a:pPr algn="ctr">
              <a:defRPr/>
            </a:pPr>
            <a:r>
              <a:rPr lang="en-GB" sz="1400" b="1">
                <a:latin typeface="Lato"/>
                <a:ea typeface="Lato"/>
                <a:cs typeface="Lato"/>
              </a:rPr>
              <a:t>Dust bowl (drought)</a:t>
            </a:r>
          </a:p>
          <a:p>
            <a:pPr algn="ctr">
              <a:defRPr/>
            </a:pPr>
            <a:endParaRPr lang="en-GB" sz="1000">
              <a:latin typeface="Lato"/>
              <a:ea typeface="Lato"/>
              <a:cs typeface="Lato"/>
            </a:endParaRPr>
          </a:p>
        </p:txBody>
      </p:sp>
      <p:sp>
        <p:nvSpPr>
          <p:cNvPr id="31" name="TextBox 30">
            <a:extLst>
              <a:ext uri="{FF2B5EF4-FFF2-40B4-BE49-F238E27FC236}">
                <a16:creationId xmlns:a16="http://schemas.microsoft.com/office/drawing/2014/main" id="{09C16F32-8EC5-E99C-500D-63E034BF1CC9}"/>
              </a:ext>
            </a:extLst>
          </p:cNvPr>
          <p:cNvSpPr txBox="1"/>
          <p:nvPr/>
        </p:nvSpPr>
        <p:spPr>
          <a:xfrm>
            <a:off x="-74964" y="2673175"/>
            <a:ext cx="3009547" cy="461665"/>
          </a:xfrm>
          <a:prstGeom prst="rect">
            <a:avLst/>
          </a:prstGeom>
          <a:noFill/>
        </p:spPr>
        <p:txBody>
          <a:bodyPr wrap="square" lIns="91440" tIns="45720" rIns="91440" bIns="45720" anchor="t">
            <a:spAutoFit/>
          </a:bodyPr>
          <a:lstStyle/>
          <a:p>
            <a:pPr algn="ctr">
              <a:defRPr/>
            </a:pPr>
            <a:r>
              <a:rPr lang="en-GB" sz="1400" b="1">
                <a:latin typeface="Lato"/>
                <a:ea typeface="Lato"/>
                <a:cs typeface="Lato"/>
              </a:rPr>
              <a:t>Hurricane</a:t>
            </a:r>
          </a:p>
          <a:p>
            <a:pPr algn="ctr">
              <a:defRPr/>
            </a:pPr>
            <a:endParaRPr lang="en-GB" sz="1000">
              <a:latin typeface="Lato"/>
              <a:ea typeface="Lato"/>
              <a:cs typeface="Lato"/>
            </a:endParaRPr>
          </a:p>
        </p:txBody>
      </p:sp>
      <p:sp>
        <p:nvSpPr>
          <p:cNvPr id="3" name="Rectangle 2">
            <a:hlinkClick r:id="rId9"/>
            <a:extLst>
              <a:ext uri="{FF2B5EF4-FFF2-40B4-BE49-F238E27FC236}">
                <a16:creationId xmlns:a16="http://schemas.microsoft.com/office/drawing/2014/main" id="{37F45816-6669-9A30-58B5-75CBF2F0DA64}"/>
              </a:ext>
            </a:extLst>
          </p:cNvPr>
          <p:cNvSpPr/>
          <p:nvPr/>
        </p:nvSpPr>
        <p:spPr>
          <a:xfrm>
            <a:off x="10487687" y="5952891"/>
            <a:ext cx="1704313" cy="307777"/>
          </a:xfrm>
          <a:prstGeom prst="rect">
            <a:avLst/>
          </a:prstGeom>
        </p:spPr>
        <p:txBody>
          <a:bodyPr wrap="none" lIns="91440" tIns="45720" rIns="91440" bIns="4572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400" i="1">
                <a:latin typeface="Lato" panose="020F0502020204030203" pitchFamily="34" charset="0"/>
                <a:ea typeface="Lato" panose="020F0502020204030203" pitchFamily="34" charset="0"/>
                <a:cs typeface="Lato" panose="020F0502020204030203" pitchFamily="34" charset="0"/>
              </a:rPr>
              <a:t>Source</a:t>
            </a:r>
            <a:r>
              <a:rPr lang="en-IE" sz="1400" i="1">
                <a:latin typeface="Lato" panose="020F0502020204030203" pitchFamily="34" charset="0"/>
                <a:ea typeface="Lato" panose="020F0502020204030203" pitchFamily="34" charset="0"/>
                <a:cs typeface="Lato" panose="020F0502020204030203" pitchFamily="34" charset="0"/>
              </a:rPr>
              <a:t>: </a:t>
            </a:r>
            <a:r>
              <a:rPr lang="en-IE" sz="1400" i="1">
                <a:latin typeface="Lato" panose="020F0502020204030203" pitchFamily="34" charset="0"/>
                <a:ea typeface="Lato" panose="020F0502020204030203" pitchFamily="34" charset="0"/>
                <a:cs typeface="Lato" panose="020F0502020204030203" pitchFamily="34" charset="0"/>
                <a:hlinkClick r:id="rId10"/>
              </a:rPr>
              <a:t>IPCC (2022)</a:t>
            </a:r>
            <a:endParaRPr lang="en-GB" sz="1400" i="1">
              <a:latin typeface="Lato" panose="020F0502020204030203" pitchFamily="34" charset="0"/>
              <a:ea typeface="Lato" panose="020F0502020204030203" pitchFamily="34" charset="0"/>
              <a:cs typeface="Lato" panose="020F0502020204030203" pitchFamily="34" charset="0"/>
              <a:hlinkClick r:id="rId11">
                <a:extLst>
                  <a:ext uri="{A12FA001-AC4F-418D-AE19-62706E023703}">
                    <ahyp:hlinkClr xmlns:ahyp="http://schemas.microsoft.com/office/drawing/2018/hyperlinkcolor" val="tx"/>
                  </a:ext>
                </a:extLst>
              </a:hlinkClick>
            </a:endParaRPr>
          </a:p>
        </p:txBody>
      </p:sp>
    </p:spTree>
    <p:extLst>
      <p:ext uri="{BB962C8B-B14F-4D97-AF65-F5344CB8AC3E}">
        <p14:creationId xmlns:p14="http://schemas.microsoft.com/office/powerpoint/2010/main" val="31338610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194396"/>
            <a:ext cx="11363419" cy="584775"/>
          </a:xfrm>
          <a:prstGeom prst="rect">
            <a:avLst/>
          </a:prstGeom>
          <a:noFill/>
        </p:spPr>
        <p:txBody>
          <a:bodyPr wrap="square" lIns="91440" tIns="45720" rIns="91440" bIns="45720" rtlCol="0" anchor="t">
            <a:spAutoFit/>
          </a:bodyPr>
          <a:lstStyle/>
          <a:p>
            <a:r>
              <a:rPr lang="en-GB" sz="3200" b="1">
                <a:solidFill>
                  <a:schemeClr val="bg1"/>
                </a:solidFill>
                <a:latin typeface="Lato"/>
                <a:ea typeface="Lato"/>
                <a:cs typeface="Lato"/>
              </a:rPr>
              <a:t>What is vulnerability?</a:t>
            </a:r>
          </a:p>
        </p:txBody>
      </p:sp>
      <p:sp>
        <p:nvSpPr>
          <p:cNvPr id="2" name="TextBox 1">
            <a:extLst>
              <a:ext uri="{FF2B5EF4-FFF2-40B4-BE49-F238E27FC236}">
                <a16:creationId xmlns:a16="http://schemas.microsoft.com/office/drawing/2014/main" id="{F45DAE06-F16C-120D-7B74-A2FBA10B1645}"/>
              </a:ext>
            </a:extLst>
          </p:cNvPr>
          <p:cNvSpPr txBox="1"/>
          <p:nvPr/>
        </p:nvSpPr>
        <p:spPr>
          <a:xfrm>
            <a:off x="117161" y="6458742"/>
            <a:ext cx="1316798" cy="261610"/>
          </a:xfrm>
          <a:prstGeom prst="rect">
            <a:avLst/>
          </a:prstGeom>
          <a:noFill/>
        </p:spPr>
        <p:txBody>
          <a:bodyPr wrap="square" lIns="91440" tIns="45720" rIns="91440" bIns="45720" rtlCol="0" anchor="t">
            <a:spAutoFit/>
          </a:bodyPr>
          <a:lstStyle/>
          <a:p>
            <a:r>
              <a:rPr lang="en-GB" sz="1100">
                <a:solidFill>
                  <a:schemeClr val="bg1"/>
                </a:solidFill>
                <a:latin typeface="Lato" panose="020F0502020204030203" pitchFamily="34" charset="0"/>
                <a:ea typeface="Lato" panose="020F0502020204030203" pitchFamily="34" charset="0"/>
                <a:cs typeface="Lato" panose="020F0502020204030203" pitchFamily="34" charset="0"/>
              </a:rPr>
              <a:t>8</a:t>
            </a:r>
          </a:p>
        </p:txBody>
      </p:sp>
      <p:sp>
        <p:nvSpPr>
          <p:cNvPr id="5" name="TextBox 4">
            <a:extLst>
              <a:ext uri="{FF2B5EF4-FFF2-40B4-BE49-F238E27FC236}">
                <a16:creationId xmlns:a16="http://schemas.microsoft.com/office/drawing/2014/main" id="{D99C4261-DE12-2EE8-C3CA-08CF6B4DE09E}"/>
              </a:ext>
            </a:extLst>
          </p:cNvPr>
          <p:cNvSpPr txBox="1"/>
          <p:nvPr/>
        </p:nvSpPr>
        <p:spPr>
          <a:xfrm>
            <a:off x="445292" y="2164144"/>
            <a:ext cx="4594945" cy="4647426"/>
          </a:xfrm>
          <a:prstGeom prst="rect">
            <a:avLst/>
          </a:prstGeom>
          <a:noFill/>
        </p:spPr>
        <p:txBody>
          <a:bodyPr wrap="square" lIns="91440" tIns="45720" rIns="91440" bIns="45720" rtlCol="0" anchor="t">
            <a:spAutoFit/>
          </a:bodyPr>
          <a:lstStyle/>
          <a:p>
            <a:pPr marL="285750" indent="-285750">
              <a:lnSpc>
                <a:spcPct val="150000"/>
              </a:lnSpc>
              <a:buFont typeface="Arial" panose="020B0604020202020204" pitchFamily="34" charset="0"/>
              <a:buChar char="•"/>
            </a:pPr>
            <a:r>
              <a:rPr lang="en-GB" dirty="0">
                <a:latin typeface="Lato" panose="020F0502020204030203" pitchFamily="34" charset="0"/>
                <a:ea typeface="Lato" panose="020F0502020204030203" pitchFamily="34" charset="0"/>
                <a:cs typeface="Lato" panose="020F0502020204030203" pitchFamily="34" charset="0"/>
              </a:rPr>
              <a:t>Vulnerability is the propensity or predisposition to be adversely affected.</a:t>
            </a:r>
            <a:endParaRPr lang="en-US" dirty="0">
              <a:latin typeface="Lato" panose="020F0502020204030203" pitchFamily="34" charset="0"/>
              <a:ea typeface="Lato" panose="020F0502020204030203" pitchFamily="34" charset="0"/>
              <a:cs typeface="Lato" panose="020F0502020204030203" pitchFamily="34" charset="0"/>
            </a:endParaRPr>
          </a:p>
          <a:p>
            <a:pPr marL="285750" indent="-285750">
              <a:lnSpc>
                <a:spcPct val="150000"/>
              </a:lnSpc>
              <a:buFont typeface="Arial" panose="020B0604020202020204" pitchFamily="34" charset="0"/>
              <a:buChar char="•"/>
            </a:pPr>
            <a:endParaRPr lang="en-GB" dirty="0">
              <a:latin typeface="Lato" panose="020F0502020204030203" pitchFamily="34" charset="0"/>
              <a:ea typeface="Lato" panose="020F0502020204030203" pitchFamily="34" charset="0"/>
              <a:cs typeface="Lato" panose="020F0502020204030203" pitchFamily="34" charset="0"/>
            </a:endParaRPr>
          </a:p>
          <a:p>
            <a:pPr marL="285750" indent="-285750">
              <a:lnSpc>
                <a:spcPct val="150000"/>
              </a:lnSpc>
              <a:buFont typeface="Arial" panose="020B0604020202020204" pitchFamily="34" charset="0"/>
              <a:buChar char="•"/>
            </a:pPr>
            <a:r>
              <a:rPr lang="en-GB" dirty="0">
                <a:latin typeface="Lato" panose="020F0502020204030203" pitchFamily="34" charset="0"/>
                <a:ea typeface="Lato" panose="020F0502020204030203" pitchFamily="34" charset="0"/>
                <a:cs typeface="Lato" panose="020F0502020204030203" pitchFamily="34" charset="0"/>
              </a:rPr>
              <a:t>It encompasses a variety of concepts and elements, including sensitivity or susceptibility to harm and lack of capacity to cope and adapt.</a:t>
            </a:r>
          </a:p>
          <a:p>
            <a:pPr marL="285750" indent="-285750">
              <a:lnSpc>
                <a:spcPct val="150000"/>
              </a:lnSpc>
              <a:buFont typeface="Arial" panose="020B0604020202020204" pitchFamily="34" charset="0"/>
              <a:buChar char="•"/>
            </a:pPr>
            <a:endParaRPr lang="en-GB" dirty="0">
              <a:latin typeface="Lato" panose="020F0502020204030203" pitchFamily="34" charset="0"/>
              <a:ea typeface="Lato" panose="020F0502020204030203" pitchFamily="34" charset="0"/>
              <a:cs typeface="Lato" panose="020F0502020204030203" pitchFamily="34" charset="0"/>
            </a:endParaRPr>
          </a:p>
          <a:p>
            <a:pPr>
              <a:lnSpc>
                <a:spcPct val="150000"/>
              </a:lnSpc>
            </a:pPr>
            <a:endParaRPr lang="en-GB" sz="1600" dirty="0">
              <a:latin typeface="Lato"/>
              <a:ea typeface="Calibri"/>
              <a:cs typeface="Calibri"/>
            </a:endParaRPr>
          </a:p>
          <a:p>
            <a:pPr marL="285750" indent="-285750">
              <a:lnSpc>
                <a:spcPct val="150000"/>
              </a:lnSpc>
              <a:buClr>
                <a:srgbClr val="00A7E2"/>
              </a:buClr>
              <a:buFont typeface="Arial,Sans-Serif"/>
              <a:buChar char="•"/>
            </a:pPr>
            <a:endParaRPr lang="en-IE" sz="1600" dirty="0">
              <a:latin typeface="Lato" panose="020F0502020204030203" pitchFamily="34" charset="0"/>
              <a:ea typeface="Lato" panose="020F0502020204030203" pitchFamily="34" charset="0"/>
              <a:cs typeface="Lato" panose="020F0502020204030203" pitchFamily="34" charset="0"/>
            </a:endParaRPr>
          </a:p>
          <a:p>
            <a:endParaRPr lang="en-IE" sz="1600" dirty="0">
              <a:solidFill>
                <a:srgbClr val="000000"/>
              </a:solidFill>
              <a:latin typeface="Lato" panose="020F0502020204030203" pitchFamily="34" charset="0"/>
              <a:ea typeface="Lato" panose="020F0502020204030203" pitchFamily="34" charset="0"/>
              <a:cs typeface="Lato" panose="020F0502020204030203" pitchFamily="34" charset="0"/>
            </a:endParaRPr>
          </a:p>
          <a:p>
            <a:endParaRPr lang="en-IE" sz="1600" b="1" dirty="0">
              <a:solidFill>
                <a:srgbClr val="00A7E2"/>
              </a:solidFill>
              <a:latin typeface="Lato" panose="020F0502020204030203" pitchFamily="34" charset="0"/>
              <a:ea typeface="Lato" panose="020F0502020204030203" pitchFamily="34" charset="0"/>
              <a:cs typeface="Lato" panose="020F0502020204030203" pitchFamily="34" charset="0"/>
            </a:endParaRPr>
          </a:p>
        </p:txBody>
      </p:sp>
      <p:sp>
        <p:nvSpPr>
          <p:cNvPr id="17" name="Rectangle: Rounded Corners 16">
            <a:extLst>
              <a:ext uri="{FF2B5EF4-FFF2-40B4-BE49-F238E27FC236}">
                <a16:creationId xmlns:a16="http://schemas.microsoft.com/office/drawing/2014/main" id="{9C2E5C3A-65F1-AD6C-E258-DD7099C7F7D1}"/>
              </a:ext>
            </a:extLst>
          </p:cNvPr>
          <p:cNvSpPr/>
          <p:nvPr/>
        </p:nvSpPr>
        <p:spPr>
          <a:xfrm>
            <a:off x="6169732" y="1957564"/>
            <a:ext cx="2652887" cy="1714499"/>
          </a:xfrm>
          <a:prstGeom prst="round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a:solidFill>
                  <a:schemeClr val="tx1"/>
                </a:solidFill>
                <a:latin typeface="Lato"/>
                <a:ea typeface="+mn-lt"/>
                <a:cs typeface="+mn-lt"/>
              </a:rPr>
              <a:t>Social</a:t>
            </a:r>
            <a:endParaRPr lang="en-US">
              <a:solidFill>
                <a:schemeClr val="tx1"/>
              </a:solidFill>
              <a:latin typeface="Lato"/>
              <a:ea typeface="+mn-lt"/>
              <a:cs typeface="+mn-lt"/>
            </a:endParaRPr>
          </a:p>
          <a:p>
            <a:pPr algn="ctr"/>
            <a:endParaRPr lang="en-GB">
              <a:solidFill>
                <a:schemeClr val="tx1"/>
              </a:solidFill>
              <a:latin typeface="Lato"/>
              <a:ea typeface="+mn-lt"/>
              <a:cs typeface="+mn-lt"/>
            </a:endParaRPr>
          </a:p>
          <a:p>
            <a:pPr algn="ctr"/>
            <a:r>
              <a:rPr lang="en-GB" sz="1600">
                <a:solidFill>
                  <a:schemeClr val="tx1"/>
                </a:solidFill>
                <a:latin typeface="Lato"/>
                <a:ea typeface="+mn-lt"/>
                <a:cs typeface="+mn-lt"/>
              </a:rPr>
              <a:t>Social groups</a:t>
            </a:r>
            <a:endParaRPr lang="en-US" sz="1600">
              <a:solidFill>
                <a:schemeClr val="tx1"/>
              </a:solidFill>
              <a:latin typeface="Lato"/>
              <a:ea typeface="+mn-lt"/>
              <a:cs typeface="+mn-lt"/>
            </a:endParaRPr>
          </a:p>
          <a:p>
            <a:pPr algn="ctr"/>
            <a:r>
              <a:rPr lang="en-GB" sz="1600">
                <a:solidFill>
                  <a:schemeClr val="tx1"/>
                </a:solidFill>
                <a:latin typeface="Lato"/>
                <a:ea typeface="+mn-lt"/>
                <a:cs typeface="+mn-lt"/>
              </a:rPr>
              <a:t>Social networks</a:t>
            </a:r>
            <a:endParaRPr lang="en-US" sz="1600">
              <a:solidFill>
                <a:schemeClr val="tx1"/>
              </a:solidFill>
              <a:latin typeface="Lato"/>
              <a:ea typeface="+mn-lt"/>
              <a:cs typeface="+mn-lt"/>
            </a:endParaRPr>
          </a:p>
          <a:p>
            <a:pPr algn="ctr"/>
            <a:r>
              <a:rPr lang="en-GB" sz="1600">
                <a:solidFill>
                  <a:schemeClr val="tx1"/>
                </a:solidFill>
                <a:latin typeface="Lato"/>
                <a:ea typeface="+mn-lt"/>
                <a:cs typeface="+mn-lt"/>
              </a:rPr>
              <a:t>Mobility</a:t>
            </a:r>
            <a:endParaRPr lang="en-US" sz="1600">
              <a:solidFill>
                <a:schemeClr val="tx1"/>
              </a:solidFill>
              <a:latin typeface="Lato"/>
              <a:ea typeface="Calibri"/>
              <a:cs typeface="Calibri"/>
            </a:endParaRPr>
          </a:p>
        </p:txBody>
      </p:sp>
      <p:sp>
        <p:nvSpPr>
          <p:cNvPr id="22" name="Rectangle: Rounded Corners 21">
            <a:extLst>
              <a:ext uri="{FF2B5EF4-FFF2-40B4-BE49-F238E27FC236}">
                <a16:creationId xmlns:a16="http://schemas.microsoft.com/office/drawing/2014/main" id="{4F47935E-52AB-410A-60FA-F7B5620DBAC5}"/>
              </a:ext>
            </a:extLst>
          </p:cNvPr>
          <p:cNvSpPr/>
          <p:nvPr/>
        </p:nvSpPr>
        <p:spPr>
          <a:xfrm>
            <a:off x="6169731" y="3672064"/>
            <a:ext cx="2652887" cy="1714499"/>
          </a:xfrm>
          <a:prstGeom prst="round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GB" b="1">
                <a:solidFill>
                  <a:schemeClr val="tx1"/>
                </a:solidFill>
                <a:latin typeface="Lato"/>
                <a:ea typeface="+mn-lt"/>
                <a:cs typeface="+mn-lt"/>
              </a:rPr>
              <a:t>Economic</a:t>
            </a:r>
            <a:endParaRPr lang="en-US" b="1">
              <a:solidFill>
                <a:schemeClr val="tx1"/>
              </a:solidFill>
              <a:latin typeface="Lato"/>
              <a:ea typeface="+mn-lt"/>
              <a:cs typeface="+mn-lt"/>
            </a:endParaRPr>
          </a:p>
          <a:p>
            <a:pPr algn="ctr"/>
            <a:endParaRPr lang="en-GB" b="1">
              <a:solidFill>
                <a:schemeClr val="tx1"/>
              </a:solidFill>
              <a:latin typeface="Lato"/>
              <a:ea typeface="+mn-lt"/>
              <a:cs typeface="+mn-lt"/>
            </a:endParaRPr>
          </a:p>
          <a:p>
            <a:pPr algn="ctr"/>
            <a:r>
              <a:rPr lang="en-GB" sz="1600">
                <a:solidFill>
                  <a:schemeClr val="tx1"/>
                </a:solidFill>
                <a:latin typeface="Lato"/>
                <a:ea typeface="+mn-lt"/>
                <a:cs typeface="+mn-lt"/>
              </a:rPr>
              <a:t>Economic sectors</a:t>
            </a:r>
            <a:endParaRPr lang="en-US" sz="1600">
              <a:solidFill>
                <a:schemeClr val="tx1"/>
              </a:solidFill>
              <a:latin typeface="Lato"/>
              <a:ea typeface="+mn-lt"/>
              <a:cs typeface="+mn-lt"/>
            </a:endParaRPr>
          </a:p>
          <a:p>
            <a:pPr algn="ctr"/>
            <a:r>
              <a:rPr lang="en-GB" sz="1600">
                <a:solidFill>
                  <a:schemeClr val="tx1"/>
                </a:solidFill>
                <a:latin typeface="Lato"/>
                <a:ea typeface="+mn-lt"/>
                <a:cs typeface="+mn-lt"/>
              </a:rPr>
              <a:t>Critical infrastructure</a:t>
            </a:r>
            <a:endParaRPr lang="en-US" sz="1600">
              <a:solidFill>
                <a:schemeClr val="tx1"/>
              </a:solidFill>
              <a:latin typeface="Lato"/>
              <a:ea typeface="+mn-lt"/>
              <a:cs typeface="+mn-lt"/>
            </a:endParaRPr>
          </a:p>
          <a:p>
            <a:pPr algn="ctr"/>
            <a:endParaRPr lang="en-GB" b="1">
              <a:solidFill>
                <a:schemeClr val="tx1"/>
              </a:solidFill>
              <a:latin typeface="Lato"/>
              <a:ea typeface="+mn-lt"/>
              <a:cs typeface="+mn-lt"/>
            </a:endParaRPr>
          </a:p>
        </p:txBody>
      </p:sp>
      <p:sp>
        <p:nvSpPr>
          <p:cNvPr id="23" name="Rectangle: Rounded Corners 22">
            <a:extLst>
              <a:ext uri="{FF2B5EF4-FFF2-40B4-BE49-F238E27FC236}">
                <a16:creationId xmlns:a16="http://schemas.microsoft.com/office/drawing/2014/main" id="{D2B8290F-11AA-2EFA-4656-158B922DAE15}"/>
              </a:ext>
            </a:extLst>
          </p:cNvPr>
          <p:cNvSpPr/>
          <p:nvPr/>
        </p:nvSpPr>
        <p:spPr>
          <a:xfrm>
            <a:off x="8787342" y="1957564"/>
            <a:ext cx="2652887" cy="1714499"/>
          </a:xfrm>
          <a:prstGeom prst="round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GB" b="1">
                <a:solidFill>
                  <a:schemeClr val="tx1"/>
                </a:solidFill>
                <a:latin typeface="Lato"/>
                <a:ea typeface="+mn-lt"/>
                <a:cs typeface="+mn-lt"/>
              </a:rPr>
              <a:t>Environmental</a:t>
            </a:r>
            <a:endParaRPr lang="en-US" b="1">
              <a:solidFill>
                <a:schemeClr val="tx1"/>
              </a:solidFill>
              <a:latin typeface="Lato"/>
              <a:ea typeface="+mn-lt"/>
              <a:cs typeface="+mn-lt"/>
            </a:endParaRPr>
          </a:p>
          <a:p>
            <a:pPr algn="ctr"/>
            <a:endParaRPr lang="en-GB" b="1">
              <a:solidFill>
                <a:schemeClr val="tx1"/>
              </a:solidFill>
              <a:latin typeface="Lato"/>
              <a:ea typeface="+mn-lt"/>
              <a:cs typeface="+mn-lt"/>
            </a:endParaRPr>
          </a:p>
          <a:p>
            <a:pPr algn="ctr"/>
            <a:r>
              <a:rPr lang="en-GB" sz="1600">
                <a:solidFill>
                  <a:schemeClr val="tx1"/>
                </a:solidFill>
                <a:latin typeface="Lato"/>
                <a:ea typeface="+mn-lt"/>
                <a:cs typeface="+mn-lt"/>
              </a:rPr>
              <a:t>Ecosystem services</a:t>
            </a:r>
            <a:endParaRPr lang="en-US" sz="1600">
              <a:solidFill>
                <a:schemeClr val="tx1"/>
              </a:solidFill>
              <a:latin typeface="Lato"/>
              <a:ea typeface="+mn-lt"/>
              <a:cs typeface="+mn-lt"/>
            </a:endParaRPr>
          </a:p>
          <a:p>
            <a:pPr algn="ctr"/>
            <a:r>
              <a:rPr lang="en-GB" sz="1600">
                <a:solidFill>
                  <a:schemeClr val="tx1"/>
                </a:solidFill>
                <a:latin typeface="Lato"/>
                <a:ea typeface="+mn-lt"/>
                <a:cs typeface="+mn-lt"/>
              </a:rPr>
              <a:t>Biodiversity</a:t>
            </a:r>
            <a:endParaRPr lang="en-US" sz="1600">
              <a:solidFill>
                <a:schemeClr val="tx1"/>
              </a:solidFill>
              <a:latin typeface="Lato"/>
              <a:ea typeface="+mn-lt"/>
              <a:cs typeface="+mn-lt"/>
            </a:endParaRPr>
          </a:p>
          <a:p>
            <a:pPr algn="ctr"/>
            <a:endParaRPr lang="en-GB" b="1">
              <a:solidFill>
                <a:schemeClr val="tx1"/>
              </a:solidFill>
              <a:latin typeface="Lato"/>
              <a:ea typeface="+mn-lt"/>
              <a:cs typeface="+mn-lt"/>
            </a:endParaRPr>
          </a:p>
        </p:txBody>
      </p:sp>
      <p:sp>
        <p:nvSpPr>
          <p:cNvPr id="24" name="Rectangle: Rounded Corners 23">
            <a:extLst>
              <a:ext uri="{FF2B5EF4-FFF2-40B4-BE49-F238E27FC236}">
                <a16:creationId xmlns:a16="http://schemas.microsoft.com/office/drawing/2014/main" id="{9F01D183-621F-CC23-1F9F-3A819726F49C}"/>
              </a:ext>
            </a:extLst>
          </p:cNvPr>
          <p:cNvSpPr/>
          <p:nvPr/>
        </p:nvSpPr>
        <p:spPr>
          <a:xfrm>
            <a:off x="8822619" y="3672064"/>
            <a:ext cx="2652887" cy="1714499"/>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b="1">
                <a:solidFill>
                  <a:srgbClr val="000000"/>
                </a:solidFill>
                <a:latin typeface="Lato"/>
                <a:ea typeface="+mn-lt"/>
                <a:cs typeface="+mn-lt"/>
              </a:rPr>
              <a:t>Institutional</a:t>
            </a:r>
            <a:endParaRPr lang="en-US">
              <a:solidFill>
                <a:srgbClr val="000000"/>
              </a:solidFill>
              <a:latin typeface="Lato"/>
              <a:ea typeface="+mn-lt"/>
              <a:cs typeface="+mn-lt"/>
            </a:endParaRPr>
          </a:p>
          <a:p>
            <a:pPr algn="ctr"/>
            <a:endParaRPr lang="en-GB">
              <a:solidFill>
                <a:srgbClr val="000000"/>
              </a:solidFill>
              <a:latin typeface="Lato"/>
              <a:ea typeface="+mn-lt"/>
              <a:cs typeface="+mn-lt"/>
            </a:endParaRPr>
          </a:p>
          <a:p>
            <a:pPr algn="ctr"/>
            <a:r>
              <a:rPr lang="en-GB" sz="1600">
                <a:solidFill>
                  <a:srgbClr val="000000"/>
                </a:solidFill>
                <a:latin typeface="Lato"/>
                <a:ea typeface="+mn-lt"/>
                <a:cs typeface="+mn-lt"/>
              </a:rPr>
              <a:t>Land use planning</a:t>
            </a:r>
            <a:endParaRPr lang="en-US" sz="1600">
              <a:solidFill>
                <a:srgbClr val="000000"/>
              </a:solidFill>
              <a:latin typeface="Lato"/>
              <a:ea typeface="+mn-lt"/>
              <a:cs typeface="+mn-lt"/>
            </a:endParaRPr>
          </a:p>
          <a:p>
            <a:pPr algn="ctr"/>
            <a:r>
              <a:rPr lang="en-GB" sz="1600">
                <a:solidFill>
                  <a:srgbClr val="000000"/>
                </a:solidFill>
                <a:latin typeface="Lato"/>
                <a:ea typeface="+mn-lt"/>
                <a:cs typeface="+mn-lt"/>
              </a:rPr>
              <a:t>Effectiveness</a:t>
            </a:r>
            <a:endParaRPr lang="en-US" sz="1600">
              <a:solidFill>
                <a:srgbClr val="000000"/>
              </a:solidFill>
              <a:latin typeface="Lato"/>
              <a:ea typeface="+mn-lt"/>
              <a:cs typeface="+mn-lt"/>
            </a:endParaRPr>
          </a:p>
          <a:p>
            <a:pPr algn="ctr"/>
            <a:r>
              <a:rPr lang="en-GB" sz="1600">
                <a:solidFill>
                  <a:srgbClr val="000000"/>
                </a:solidFill>
                <a:latin typeface="Lato"/>
                <a:ea typeface="+mn-lt"/>
                <a:cs typeface="+mn-lt"/>
              </a:rPr>
              <a:t>Failure</a:t>
            </a:r>
            <a:endParaRPr lang="en-US" sz="1600">
              <a:solidFill>
                <a:srgbClr val="000000"/>
              </a:solidFill>
              <a:latin typeface="Lato"/>
            </a:endParaRPr>
          </a:p>
          <a:p>
            <a:pPr algn="ctr"/>
            <a:endParaRPr lang="en-GB" b="1">
              <a:solidFill>
                <a:srgbClr val="000000"/>
              </a:solidFill>
              <a:ea typeface="Calibri"/>
              <a:cs typeface="Calibri"/>
            </a:endParaRPr>
          </a:p>
        </p:txBody>
      </p:sp>
      <p:sp>
        <p:nvSpPr>
          <p:cNvPr id="3" name="Rectangle 2">
            <a:hlinkClick r:id="rId5"/>
            <a:extLst>
              <a:ext uri="{FF2B5EF4-FFF2-40B4-BE49-F238E27FC236}">
                <a16:creationId xmlns:a16="http://schemas.microsoft.com/office/drawing/2014/main" id="{1B292FF0-202A-DBBE-AC8C-C12C12404C26}"/>
              </a:ext>
            </a:extLst>
          </p:cNvPr>
          <p:cNvSpPr/>
          <p:nvPr/>
        </p:nvSpPr>
        <p:spPr>
          <a:xfrm>
            <a:off x="10487687" y="5952891"/>
            <a:ext cx="1704313" cy="307777"/>
          </a:xfrm>
          <a:prstGeom prst="rect">
            <a:avLst/>
          </a:prstGeom>
        </p:spPr>
        <p:txBody>
          <a:bodyPr wrap="none" lIns="91440" tIns="45720" rIns="91440" bIns="4572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400" i="1">
                <a:latin typeface="Lato" panose="020F0502020204030203" pitchFamily="34" charset="0"/>
                <a:ea typeface="Lato" panose="020F0502020204030203" pitchFamily="34" charset="0"/>
                <a:cs typeface="Lato" panose="020F0502020204030203" pitchFamily="34" charset="0"/>
              </a:rPr>
              <a:t>Source</a:t>
            </a:r>
            <a:r>
              <a:rPr lang="en-IE" sz="1400" i="1">
                <a:latin typeface="Lato" panose="020F0502020204030203" pitchFamily="34" charset="0"/>
                <a:ea typeface="Lato" panose="020F0502020204030203" pitchFamily="34" charset="0"/>
                <a:cs typeface="Lato" panose="020F0502020204030203" pitchFamily="34" charset="0"/>
              </a:rPr>
              <a:t>: </a:t>
            </a:r>
            <a:r>
              <a:rPr lang="en-IE" sz="1400" i="1">
                <a:latin typeface="Lato" panose="020F0502020204030203" pitchFamily="34" charset="0"/>
                <a:ea typeface="Lato" panose="020F0502020204030203" pitchFamily="34" charset="0"/>
                <a:cs typeface="Lato" panose="020F0502020204030203" pitchFamily="34" charset="0"/>
                <a:hlinkClick r:id="rId6"/>
              </a:rPr>
              <a:t>IPCC (2022)</a:t>
            </a:r>
            <a:endParaRPr lang="en-GB" sz="1400" i="1">
              <a:latin typeface="Lato" panose="020F0502020204030203" pitchFamily="34" charset="0"/>
              <a:ea typeface="Lato" panose="020F0502020204030203" pitchFamily="34" charset="0"/>
              <a:cs typeface="Lato" panose="020F0502020204030203" pitchFamily="34" charset="0"/>
              <a:hlinkClick r:id="rId7">
                <a:extLst>
                  <a:ext uri="{A12FA001-AC4F-418D-AE19-62706E023703}">
                    <ahyp:hlinkClr xmlns:ahyp="http://schemas.microsoft.com/office/drawing/2018/hyperlinkcolor" val="tx"/>
                  </a:ext>
                </a:extLst>
              </a:hlinkClick>
            </a:endParaRPr>
          </a:p>
        </p:txBody>
      </p:sp>
    </p:spTree>
    <p:extLst>
      <p:ext uri="{BB962C8B-B14F-4D97-AF65-F5344CB8AC3E}">
        <p14:creationId xmlns:p14="http://schemas.microsoft.com/office/powerpoint/2010/main" val="28850772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194396"/>
            <a:ext cx="11363419" cy="584775"/>
          </a:xfrm>
          <a:prstGeom prst="rect">
            <a:avLst/>
          </a:prstGeom>
          <a:noFill/>
        </p:spPr>
        <p:txBody>
          <a:bodyPr wrap="square" lIns="91440" tIns="45720" rIns="91440" bIns="45720" rtlCol="0" anchor="t">
            <a:spAutoFit/>
          </a:bodyPr>
          <a:lstStyle/>
          <a:p>
            <a:r>
              <a:rPr lang="en-GB" sz="3200" b="1">
                <a:solidFill>
                  <a:schemeClr val="bg1"/>
                </a:solidFill>
                <a:latin typeface="Lato"/>
                <a:ea typeface="Lato"/>
                <a:cs typeface="Lato"/>
              </a:rPr>
              <a:t>What is exposure, risk &amp; impact?</a:t>
            </a:r>
          </a:p>
        </p:txBody>
      </p:sp>
      <p:sp>
        <p:nvSpPr>
          <p:cNvPr id="2" name="TextBox 1">
            <a:extLst>
              <a:ext uri="{FF2B5EF4-FFF2-40B4-BE49-F238E27FC236}">
                <a16:creationId xmlns:a16="http://schemas.microsoft.com/office/drawing/2014/main" id="{F45DAE06-F16C-120D-7B74-A2FBA10B1645}"/>
              </a:ext>
            </a:extLst>
          </p:cNvPr>
          <p:cNvSpPr txBox="1"/>
          <p:nvPr/>
        </p:nvSpPr>
        <p:spPr>
          <a:xfrm>
            <a:off x="117161" y="6458742"/>
            <a:ext cx="1316798" cy="261610"/>
          </a:xfrm>
          <a:prstGeom prst="rect">
            <a:avLst/>
          </a:prstGeom>
          <a:noFill/>
        </p:spPr>
        <p:txBody>
          <a:bodyPr wrap="square" lIns="91440" tIns="45720" rIns="91440" bIns="45720" rtlCol="0" anchor="t">
            <a:spAutoFit/>
          </a:bodyPr>
          <a:lstStyle/>
          <a:p>
            <a:r>
              <a:rPr lang="en-GB" sz="1100">
                <a:solidFill>
                  <a:schemeClr val="bg1"/>
                </a:solidFill>
                <a:latin typeface="Lato" panose="020F0502020204030203" pitchFamily="34" charset="0"/>
                <a:ea typeface="Lato" panose="020F0502020204030203" pitchFamily="34" charset="0"/>
                <a:cs typeface="Lato" panose="020F0502020204030203" pitchFamily="34" charset="0"/>
              </a:rPr>
              <a:t>9</a:t>
            </a:r>
          </a:p>
        </p:txBody>
      </p:sp>
      <p:sp>
        <p:nvSpPr>
          <p:cNvPr id="5" name="TextBox 4">
            <a:extLst>
              <a:ext uri="{FF2B5EF4-FFF2-40B4-BE49-F238E27FC236}">
                <a16:creationId xmlns:a16="http://schemas.microsoft.com/office/drawing/2014/main" id="{D99C4261-DE12-2EE8-C3CA-08CF6B4DE09E}"/>
              </a:ext>
            </a:extLst>
          </p:cNvPr>
          <p:cNvSpPr txBox="1"/>
          <p:nvPr/>
        </p:nvSpPr>
        <p:spPr>
          <a:xfrm>
            <a:off x="434839" y="1423752"/>
            <a:ext cx="6062502" cy="5273238"/>
          </a:xfrm>
          <a:prstGeom prst="rect">
            <a:avLst/>
          </a:prstGeom>
          <a:noFill/>
        </p:spPr>
        <p:txBody>
          <a:bodyPr wrap="square" lIns="91440" tIns="45720" rIns="91440" bIns="45720" rtlCol="0" anchor="t">
            <a:spAutoFit/>
          </a:bodyPr>
          <a:lstStyle/>
          <a:p>
            <a:pPr>
              <a:lnSpc>
                <a:spcPct val="150000"/>
              </a:lnSpc>
            </a:pPr>
            <a:r>
              <a:rPr lang="en-GB" sz="1600" b="1" dirty="0">
                <a:solidFill>
                  <a:srgbClr val="00B0F0"/>
                </a:solidFill>
                <a:latin typeface="Lato"/>
                <a:ea typeface="+mn-lt"/>
                <a:cs typeface="+mn-lt"/>
              </a:rPr>
              <a:t>Exposure:</a:t>
            </a:r>
            <a:r>
              <a:rPr lang="en-GB" sz="1600" dirty="0">
                <a:latin typeface="Lato"/>
                <a:ea typeface="+mn-lt"/>
                <a:cs typeface="+mn-lt"/>
              </a:rPr>
              <a:t> ‘’The presence of people; livelihoods; species or ecosystems; environmental functions, services, and resources; infrastructure; or economic, social, or cultural assets in places and settings that could be adversely affected” </a:t>
            </a:r>
            <a:br>
              <a:rPr lang="en-GB" sz="1600" dirty="0">
                <a:latin typeface="Lato"/>
                <a:ea typeface="+mn-lt"/>
                <a:cs typeface="+mn-lt"/>
              </a:rPr>
            </a:br>
            <a:endParaRPr lang="en-GB" sz="1600" dirty="0">
              <a:latin typeface="Lato"/>
              <a:ea typeface="Lato"/>
              <a:cs typeface="Calibri"/>
            </a:endParaRPr>
          </a:p>
          <a:p>
            <a:pPr>
              <a:lnSpc>
                <a:spcPct val="150000"/>
              </a:lnSpc>
              <a:spcBef>
                <a:spcPts val="1000"/>
              </a:spcBef>
            </a:pPr>
            <a:r>
              <a:rPr lang="en-GB" sz="1600" b="1" dirty="0">
                <a:solidFill>
                  <a:srgbClr val="00B0F0"/>
                </a:solidFill>
                <a:latin typeface="Lato"/>
                <a:ea typeface="+mn-lt"/>
                <a:cs typeface="+mn-lt"/>
              </a:rPr>
              <a:t>Risk:</a:t>
            </a:r>
            <a:r>
              <a:rPr lang="en-GB" sz="1600" dirty="0">
                <a:latin typeface="Lato"/>
                <a:ea typeface="+mn-lt"/>
                <a:cs typeface="+mn-lt"/>
              </a:rPr>
              <a:t> "The potential for adverse consequences for human or ecological systems, recognising the diversity of values and objectives associated with such systems" </a:t>
            </a:r>
            <a:br>
              <a:rPr lang="en-GB" sz="1600" dirty="0">
                <a:latin typeface="Lato"/>
                <a:ea typeface="+mn-lt"/>
                <a:cs typeface="+mn-lt"/>
              </a:rPr>
            </a:br>
            <a:endParaRPr lang="en-GB" sz="1600" dirty="0">
              <a:latin typeface="Lato"/>
              <a:ea typeface="+mn-lt"/>
              <a:cs typeface="+mn-lt"/>
            </a:endParaRPr>
          </a:p>
          <a:p>
            <a:pPr>
              <a:lnSpc>
                <a:spcPct val="150000"/>
              </a:lnSpc>
              <a:spcBef>
                <a:spcPts val="1000"/>
              </a:spcBef>
            </a:pPr>
            <a:r>
              <a:rPr lang="en-GB" sz="1600" b="1" dirty="0">
                <a:solidFill>
                  <a:srgbClr val="00B0F0"/>
                </a:solidFill>
                <a:latin typeface="Lato"/>
                <a:ea typeface="+mn-lt"/>
                <a:cs typeface="+mn-lt"/>
              </a:rPr>
              <a:t>Impacts: </a:t>
            </a:r>
            <a:r>
              <a:rPr lang="en-GB" sz="1600" dirty="0">
                <a:latin typeface="Lato"/>
                <a:ea typeface="+mn-lt"/>
                <a:cs typeface="+mn-lt"/>
              </a:rPr>
              <a:t>"The consequences of realised risks on natural and human systems”</a:t>
            </a:r>
          </a:p>
          <a:p>
            <a:pPr marL="285750" indent="-285750">
              <a:lnSpc>
                <a:spcPct val="150000"/>
              </a:lnSpc>
              <a:buClr>
                <a:srgbClr val="00A7E2"/>
              </a:buClr>
              <a:buFont typeface="Arial,Sans-Serif"/>
              <a:buChar char="•"/>
            </a:pPr>
            <a:endParaRPr lang="en-IE" sz="1600" dirty="0">
              <a:solidFill>
                <a:srgbClr val="000000"/>
              </a:solidFill>
              <a:latin typeface="Lato" panose="020F0502020204030203" pitchFamily="34" charset="0"/>
              <a:ea typeface="Lato" panose="020F0502020204030203" pitchFamily="34" charset="0"/>
              <a:cs typeface="Lato" panose="020F0502020204030203" pitchFamily="34" charset="0"/>
            </a:endParaRPr>
          </a:p>
          <a:p>
            <a:endParaRPr lang="en-IE" sz="1600" dirty="0">
              <a:solidFill>
                <a:srgbClr val="000000"/>
              </a:solidFill>
              <a:latin typeface="Lato" panose="020F0502020204030203" pitchFamily="34" charset="0"/>
              <a:ea typeface="Lato" panose="020F0502020204030203" pitchFamily="34" charset="0"/>
              <a:cs typeface="Lato" panose="020F0502020204030203" pitchFamily="34" charset="0"/>
            </a:endParaRPr>
          </a:p>
          <a:p>
            <a:endParaRPr lang="en-IE" sz="1600" b="1" dirty="0">
              <a:solidFill>
                <a:srgbClr val="00A7E2"/>
              </a:solidFill>
              <a:latin typeface="Lato" panose="020F0502020204030203" pitchFamily="34" charset="0"/>
              <a:ea typeface="Lato" panose="020F0502020204030203" pitchFamily="34" charset="0"/>
              <a:cs typeface="Lato" panose="020F0502020204030203" pitchFamily="34" charset="0"/>
            </a:endParaRPr>
          </a:p>
        </p:txBody>
      </p:sp>
      <p:pic>
        <p:nvPicPr>
          <p:cNvPr id="4" name="Picture 7" descr="A picture containing sky, outdoor, ground, building&#10;&#10;Description automatically generated">
            <a:extLst>
              <a:ext uri="{FF2B5EF4-FFF2-40B4-BE49-F238E27FC236}">
                <a16:creationId xmlns:a16="http://schemas.microsoft.com/office/drawing/2014/main" id="{82A35972-8216-F2E3-BCD4-FD6E755B033C}"/>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7408511" y="2167954"/>
            <a:ext cx="4211637" cy="2570163"/>
          </a:xfrm>
          <a:prstGeom prst="rect">
            <a:avLst/>
          </a:prstGeom>
          <a:noFill/>
          <a:ln w="31750">
            <a:solidFill>
              <a:srgbClr val="FF8400"/>
            </a:solidFill>
            <a:miter lim="800000"/>
            <a:headEnd/>
            <a:tailEnd/>
          </a:ln>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EBC106D1-4CD2-2C90-08F3-649D963CD0EA}"/>
              </a:ext>
            </a:extLst>
          </p:cNvPr>
          <p:cNvSpPr txBox="1"/>
          <p:nvPr/>
        </p:nvSpPr>
        <p:spPr>
          <a:xfrm>
            <a:off x="7519637" y="4780278"/>
            <a:ext cx="4100511" cy="553998"/>
          </a:xfrm>
          <a:prstGeom prst="rect">
            <a:avLst/>
          </a:prstGeom>
          <a:noFill/>
        </p:spPr>
        <p:txBody>
          <a:bodyPr wrap="square" lIns="91440" tIns="45720" rIns="91440" bIns="45720" anchor="t">
            <a:spAutoFit/>
          </a:bodyPr>
          <a:lstStyle/>
          <a:p>
            <a:pPr algn="ctr">
              <a:defRPr/>
            </a:pPr>
            <a:r>
              <a:rPr lang="en-GB" b="1">
                <a:latin typeface="Lato"/>
                <a:ea typeface="Lato"/>
                <a:cs typeface="Lato"/>
              </a:rPr>
              <a:t>Houses exposed on the coastline</a:t>
            </a:r>
            <a:endParaRPr lang="en-US" sz="1600">
              <a:latin typeface="Lato"/>
              <a:ea typeface="Lato"/>
              <a:cs typeface="Lato"/>
            </a:endParaRPr>
          </a:p>
          <a:p>
            <a:pPr algn="ctr">
              <a:defRPr/>
            </a:pPr>
            <a:r>
              <a:rPr lang="en-GB" sz="1100">
                <a:latin typeface="Lato"/>
                <a:ea typeface="Lato"/>
                <a:cs typeface="Lato"/>
              </a:rPr>
              <a:t>Photo: Fabrice Renaud</a:t>
            </a:r>
          </a:p>
        </p:txBody>
      </p:sp>
      <p:sp>
        <p:nvSpPr>
          <p:cNvPr id="3" name="Rectangle 2">
            <a:hlinkClick r:id="rId6"/>
            <a:extLst>
              <a:ext uri="{FF2B5EF4-FFF2-40B4-BE49-F238E27FC236}">
                <a16:creationId xmlns:a16="http://schemas.microsoft.com/office/drawing/2014/main" id="{0BBD29A5-76A3-09E3-E308-72143556D5E3}"/>
              </a:ext>
            </a:extLst>
          </p:cNvPr>
          <p:cNvSpPr/>
          <p:nvPr/>
        </p:nvSpPr>
        <p:spPr>
          <a:xfrm>
            <a:off x="10487687" y="5952891"/>
            <a:ext cx="1704313" cy="307777"/>
          </a:xfrm>
          <a:prstGeom prst="rect">
            <a:avLst/>
          </a:prstGeom>
        </p:spPr>
        <p:txBody>
          <a:bodyPr wrap="none" lIns="91440" tIns="45720" rIns="91440" bIns="4572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400" i="1">
                <a:latin typeface="Lato" panose="020F0502020204030203" pitchFamily="34" charset="0"/>
                <a:ea typeface="Lato" panose="020F0502020204030203" pitchFamily="34" charset="0"/>
                <a:cs typeface="Lato" panose="020F0502020204030203" pitchFamily="34" charset="0"/>
              </a:rPr>
              <a:t>Source</a:t>
            </a:r>
            <a:r>
              <a:rPr lang="en-IE" sz="1400" i="1">
                <a:latin typeface="Lato" panose="020F0502020204030203" pitchFamily="34" charset="0"/>
                <a:ea typeface="Lato" panose="020F0502020204030203" pitchFamily="34" charset="0"/>
                <a:cs typeface="Lato" panose="020F0502020204030203" pitchFamily="34" charset="0"/>
              </a:rPr>
              <a:t>: </a:t>
            </a:r>
            <a:r>
              <a:rPr lang="en-IE" sz="1400" i="1">
                <a:latin typeface="Lato" panose="020F0502020204030203" pitchFamily="34" charset="0"/>
                <a:ea typeface="Lato" panose="020F0502020204030203" pitchFamily="34" charset="0"/>
                <a:cs typeface="Lato" panose="020F0502020204030203" pitchFamily="34" charset="0"/>
                <a:hlinkClick r:id="rId7"/>
              </a:rPr>
              <a:t>IPCC (2022)</a:t>
            </a:r>
            <a:endParaRPr lang="en-GB" sz="1400" i="1">
              <a:latin typeface="Lato" panose="020F0502020204030203" pitchFamily="34" charset="0"/>
              <a:ea typeface="Lato" panose="020F0502020204030203" pitchFamily="34" charset="0"/>
              <a:cs typeface="Lato" panose="020F0502020204030203" pitchFamily="34" charset="0"/>
              <a:hlinkClick r:id="rId8">
                <a:extLst>
                  <a:ext uri="{A12FA001-AC4F-418D-AE19-62706E023703}">
                    <ahyp:hlinkClr xmlns:ahyp="http://schemas.microsoft.com/office/drawing/2018/hyperlinkcolor" val="tx"/>
                  </a:ext>
                </a:extLst>
              </a:hlinkClick>
            </a:endParaRPr>
          </a:p>
        </p:txBody>
      </p:sp>
    </p:spTree>
    <p:extLst>
      <p:ext uri="{BB962C8B-B14F-4D97-AF65-F5344CB8AC3E}">
        <p14:creationId xmlns:p14="http://schemas.microsoft.com/office/powerpoint/2010/main" val="2192042114"/>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AA8B3D87ABDAA4C9BC49529F3A115E2" ma:contentTypeVersion="21" ma:contentTypeDescription="Create a new document." ma:contentTypeScope="" ma:versionID="a6839722a3cf4f9100bf657395d525dd">
  <xsd:schema xmlns:xsd="http://www.w3.org/2001/XMLSchema" xmlns:xs="http://www.w3.org/2001/XMLSchema" xmlns:p="http://schemas.microsoft.com/office/2006/metadata/properties" xmlns:ns2="86c4cae0-a175-4f14-ab13-eac5934823ac" xmlns:ns3="2044b625-83bc-47a4-b700-31dc389e64e1" targetNamespace="http://schemas.microsoft.com/office/2006/metadata/properties" ma:root="true" ma:fieldsID="871b5e456c35ddf293404bf1d7c22eda" ns2:_="" ns3:_="">
    <xsd:import namespace="86c4cae0-a175-4f14-ab13-eac5934823ac"/>
    <xsd:import namespace="2044b625-83bc-47a4-b700-31dc389e64e1"/>
    <xsd:element name="properties">
      <xsd:complexType>
        <xsd:sequence>
          <xsd:element name="documentManagement">
            <xsd:complexType>
              <xsd:all>
                <xsd:element ref="ns2:MediaServiceMetadata" minOccurs="0"/>
                <xsd:element ref="ns2:MediaServiceFastMetadata" minOccurs="0"/>
                <xsd:element ref="ns2:Responsible"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GenerationTime" minOccurs="0"/>
                <xsd:element ref="ns2:MediaServiceEventHashCode" minOccurs="0"/>
                <xsd:element ref="ns2:MediaServiceOCR" minOccurs="0"/>
                <xsd:element ref="ns2:MediaServiceDateTaken" minOccurs="0"/>
                <xsd:element ref="ns2:MediaServiceLocation" minOccurs="0"/>
                <xsd:element ref="ns2:MediaLengthInSeconds" minOccurs="0"/>
                <xsd:element ref="ns2:PhotoSelectionforfrontcover" minOccurs="0"/>
                <xsd:element ref="ns2:DOI"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6c4cae0-a175-4f14-ab13-eac5934823a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Responsible" ma:index="10" nillable="true" ma:displayName="Responsible" ma:default="..." ma:format="Dropdown" ma:internalName="Responsible">
      <xsd:simpleType>
        <xsd:restriction base="dms:Text">
          <xsd:maxLength value="80"/>
        </xsd:restriction>
      </xsd:simpleType>
    </xsd:element>
    <xsd:element name="MediaServiceAutoKeyPoints" ma:index="11" nillable="true" ma:displayName="MediaServiceAutoKeyPoints" ma:hidden="true" ma:internalName="MediaServiceAutoKeyPoints" ma:readOnly="true">
      <xsd:simpleType>
        <xsd:restriction base="dms:Note"/>
      </xsd:simpleType>
    </xsd:element>
    <xsd:element name="MediaServiceKeyPoints" ma:index="12" nillable="true" ma:displayName="KeyPoints" ma:internalName="MediaServiceKeyPoints" ma:readOnly="true">
      <xsd:simpleType>
        <xsd:restriction base="dms:Note">
          <xsd:maxLength value="255"/>
        </xsd:restriction>
      </xsd:simpleType>
    </xsd:element>
    <xsd:element name="MediaServiceAutoTags" ma:index="15" nillable="true" ma:displayName="Tags"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element name="MediaLengthInSeconds" ma:index="21" nillable="true" ma:displayName="Length (seconds)" ma:internalName="MediaLengthInSeconds" ma:readOnly="true">
      <xsd:simpleType>
        <xsd:restriction base="dms:Unknown"/>
      </xsd:simpleType>
    </xsd:element>
    <xsd:element name="PhotoSelectionforfrontcover" ma:index="22" nillable="true" ma:displayName="Photo Selection for front cover" ma:default="Option 1" ma:format="Dropdown" ma:internalName="PhotoSelectionforfrontcover">
      <xsd:simpleType>
        <xsd:restriction base="dms:Text">
          <xsd:maxLength value="255"/>
        </xsd:restriction>
      </xsd:simpleType>
    </xsd:element>
    <xsd:element name="DOI" ma:index="23" nillable="true" ma:displayName="DOI" ma:format="Hyperlink" ma:internalName="DOI">
      <xsd:complexType>
        <xsd:complexContent>
          <xsd:extension base="dms:URL">
            <xsd:sequence>
              <xsd:element name="Url" type="dms:ValidUrl" minOccurs="0" nillable="true"/>
              <xsd:element name="Description" type="xsd:string" nillable="true"/>
            </xsd:sequence>
          </xsd:extension>
        </xsd:complexContent>
      </xsd:complex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f77b169b-7464-4c14-89c9-ab876efcba04"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2044b625-83bc-47a4-b700-31dc389e64e1"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26" nillable="true" ma:displayName="Taxonomy Catch All Column" ma:hidden="true" ma:list="{94516944-4a8b-47d4-8e0a-843066b1e1c7}" ma:internalName="TaxCatchAll" ma:showField="CatchAllData" ma:web="2044b625-83bc-47a4-b700-31dc389e64e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Responsible xmlns="86c4cae0-a175-4f14-ab13-eac5934823ac">...</Responsible>
    <PhotoSelectionforfrontcover xmlns="86c4cae0-a175-4f14-ab13-eac5934823ac">Option 1</PhotoSelectionforfrontcover>
    <DOI xmlns="86c4cae0-a175-4f14-ab13-eac5934823ac">
      <Url xsi:nil="true"/>
      <Description xsi:nil="true"/>
    </DOI>
    <TaxCatchAll xmlns="2044b625-83bc-47a4-b700-31dc389e64e1" xsi:nil="true"/>
    <lcf76f155ced4ddcb4097134ff3c332f xmlns="86c4cae0-a175-4f14-ab13-eac5934823ac">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D517961-AD45-4222-9B88-23AAB81EEAAA}">
  <ds:schemaRefs>
    <ds:schemaRef ds:uri="2044b625-83bc-47a4-b700-31dc389e64e1"/>
    <ds:schemaRef ds:uri="86c4cae0-a175-4f14-ab13-eac5934823ac"/>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39E07B82-621B-4920-AE5F-BE9ACAD4BB07}">
  <ds:schemaRefs>
    <ds:schemaRef ds:uri="2044b625-83bc-47a4-b700-31dc389e64e1"/>
    <ds:schemaRef ds:uri="86c4cae0-a175-4f14-ab13-eac5934823ac"/>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E12E4253-2E8F-44FD-A912-3F8E1551D17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701</TotalTime>
  <Words>6015</Words>
  <Application>Microsoft Macintosh PowerPoint</Application>
  <PresentationFormat>Widescreen</PresentationFormat>
  <Paragraphs>836</Paragraphs>
  <Slides>37</Slides>
  <Notes>37</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37</vt:i4>
      </vt:variant>
    </vt:vector>
  </HeadingPairs>
  <TitlesOfParts>
    <vt:vector size="47" baseType="lpstr">
      <vt:lpstr>Arial</vt:lpstr>
      <vt:lpstr>Arial,Sans-Serif</vt:lpstr>
      <vt:lpstr>Calibri</vt:lpstr>
      <vt:lpstr>Calibri Light</vt:lpstr>
      <vt:lpstr>Cambria Math</vt:lpstr>
      <vt:lpstr>Georgia</vt:lpstr>
      <vt:lpstr>Helvetica</vt:lpstr>
      <vt:lpstr>Lato</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zahra amirzada</dc:creator>
  <cp:lastModifiedBy>Esmee Kooijman</cp:lastModifiedBy>
  <cp:revision>38</cp:revision>
  <dcterms:created xsi:type="dcterms:W3CDTF">2021-11-30T11:10:05Z</dcterms:created>
  <dcterms:modified xsi:type="dcterms:W3CDTF">2022-11-03T13:33:09Z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0x0101001AA8B3D87ABDAA4C9BC49529F3A115E2</vt:lpwstr>
  </property>
  <property fmtid="{D5CDD505-2E9C-101B-9397-08002B2CF9AE}" pid="3" name="MediaServiceImageTags">
    <vt:lpwstr/>
  </property>
</Properties>
</file>